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3.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Lst>
  <p:notesMasterIdLst>
    <p:notesMasterId r:id="rId81"/>
  </p:notesMasterIdLst>
  <p:handoutMasterIdLst>
    <p:handoutMasterId r:id="rId82"/>
  </p:handoutMasterIdLst>
  <p:sldIdLst>
    <p:sldId id="618" r:id="rId5"/>
    <p:sldId id="610" r:id="rId6"/>
    <p:sldId id="568" r:id="rId7"/>
    <p:sldId id="619" r:id="rId8"/>
    <p:sldId id="627" r:id="rId9"/>
    <p:sldId id="628" r:id="rId10"/>
    <p:sldId id="613" r:id="rId11"/>
    <p:sldId id="622" r:id="rId12"/>
    <p:sldId id="623" r:id="rId13"/>
    <p:sldId id="624" r:id="rId14"/>
    <p:sldId id="625" r:id="rId15"/>
    <p:sldId id="629" r:id="rId16"/>
    <p:sldId id="626" r:id="rId17"/>
    <p:sldId id="578" r:id="rId18"/>
    <p:sldId id="620" r:id="rId19"/>
    <p:sldId id="710" r:id="rId20"/>
    <p:sldId id="632" r:id="rId21"/>
    <p:sldId id="611" r:id="rId22"/>
    <p:sldId id="635" r:id="rId23"/>
    <p:sldId id="621" r:id="rId24"/>
    <p:sldId id="633" r:id="rId25"/>
    <p:sldId id="581" r:id="rId26"/>
    <p:sldId id="643" r:id="rId27"/>
    <p:sldId id="583" r:id="rId28"/>
    <p:sldId id="644" r:id="rId29"/>
    <p:sldId id="585" r:id="rId30"/>
    <p:sldId id="569" r:id="rId31"/>
    <p:sldId id="617" r:id="rId32"/>
    <p:sldId id="630" r:id="rId33"/>
    <p:sldId id="636" r:id="rId34"/>
    <p:sldId id="637" r:id="rId35"/>
    <p:sldId id="638" r:id="rId36"/>
    <p:sldId id="640" r:id="rId37"/>
    <p:sldId id="641" r:id="rId38"/>
    <p:sldId id="642" r:id="rId39"/>
    <p:sldId id="570" r:id="rId40"/>
    <p:sldId id="649" r:id="rId41"/>
    <p:sldId id="571" r:id="rId42"/>
    <p:sldId id="572" r:id="rId43"/>
    <p:sldId id="602" r:id="rId44"/>
    <p:sldId id="604" r:id="rId45"/>
    <p:sldId id="606" r:id="rId46"/>
    <p:sldId id="648" r:id="rId47"/>
    <p:sldId id="605" r:id="rId48"/>
    <p:sldId id="645" r:id="rId49"/>
    <p:sldId id="646" r:id="rId50"/>
    <p:sldId id="647" r:id="rId51"/>
    <p:sldId id="607" r:id="rId52"/>
    <p:sldId id="651" r:id="rId53"/>
    <p:sldId id="717" r:id="rId54"/>
    <p:sldId id="718" r:id="rId55"/>
    <p:sldId id="660" r:id="rId56"/>
    <p:sldId id="719" r:id="rId57"/>
    <p:sldId id="714" r:id="rId58"/>
    <p:sldId id="728" r:id="rId59"/>
    <p:sldId id="727" r:id="rId60"/>
    <p:sldId id="654" r:id="rId61"/>
    <p:sldId id="720" r:id="rId62"/>
    <p:sldId id="721" r:id="rId63"/>
    <p:sldId id="655" r:id="rId64"/>
    <p:sldId id="608" r:id="rId65"/>
    <p:sldId id="657" r:id="rId66"/>
    <p:sldId id="658" r:id="rId67"/>
    <p:sldId id="668" r:id="rId68"/>
    <p:sldId id="659" r:id="rId69"/>
    <p:sldId id="669" r:id="rId70"/>
    <p:sldId id="665" r:id="rId71"/>
    <p:sldId id="672" r:id="rId72"/>
    <p:sldId id="666" r:id="rId73"/>
    <p:sldId id="671" r:id="rId74"/>
    <p:sldId id="722" r:id="rId75"/>
    <p:sldId id="673" r:id="rId76"/>
    <p:sldId id="674" r:id="rId77"/>
    <p:sldId id="599" r:id="rId78"/>
    <p:sldId id="575" r:id="rId79"/>
    <p:sldId id="650" r:id="rId80"/>
  </p:sldIdLst>
  <p:sldSz cx="9144000" cy="6858000" type="screen4x3"/>
  <p:notesSz cx="7010400" cy="9296400"/>
  <p:custDataLst>
    <p:tags r:id="rId83"/>
  </p:custDataLst>
  <p:defaultTextStyle>
    <a:defPPr>
      <a:defRPr lang="en-US"/>
    </a:defPPr>
    <a:lvl1pPr algn="l" rtl="0" fontAlgn="base">
      <a:spcBef>
        <a:spcPct val="0"/>
      </a:spcBef>
      <a:spcAft>
        <a:spcPct val="0"/>
      </a:spcAft>
      <a:defRPr sz="1200" kern="1200">
        <a:solidFill>
          <a:schemeClr val="tx1"/>
        </a:solidFill>
        <a:latin typeface="Trebuchet MS"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Trebuchet MS"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Trebuchet MS"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Trebuchet MS"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Trebuchet MS" pitchFamily="34" charset="0"/>
        <a:ea typeface="+mn-ea"/>
        <a:cs typeface="Arial" pitchFamily="34" charset="0"/>
      </a:defRPr>
    </a:lvl5pPr>
    <a:lvl6pPr marL="2286000" algn="l" defTabSz="914400" rtl="0" eaLnBrk="1" latinLnBrk="0" hangingPunct="1">
      <a:defRPr sz="1200" kern="1200">
        <a:solidFill>
          <a:schemeClr val="tx1"/>
        </a:solidFill>
        <a:latin typeface="Trebuchet MS" pitchFamily="34" charset="0"/>
        <a:ea typeface="+mn-ea"/>
        <a:cs typeface="Arial" pitchFamily="34" charset="0"/>
      </a:defRPr>
    </a:lvl6pPr>
    <a:lvl7pPr marL="2743200" algn="l" defTabSz="914400" rtl="0" eaLnBrk="1" latinLnBrk="0" hangingPunct="1">
      <a:defRPr sz="1200" kern="1200">
        <a:solidFill>
          <a:schemeClr val="tx1"/>
        </a:solidFill>
        <a:latin typeface="Trebuchet MS" pitchFamily="34" charset="0"/>
        <a:ea typeface="+mn-ea"/>
        <a:cs typeface="Arial" pitchFamily="34" charset="0"/>
      </a:defRPr>
    </a:lvl7pPr>
    <a:lvl8pPr marL="3200400" algn="l" defTabSz="914400" rtl="0" eaLnBrk="1" latinLnBrk="0" hangingPunct="1">
      <a:defRPr sz="1200" kern="1200">
        <a:solidFill>
          <a:schemeClr val="tx1"/>
        </a:solidFill>
        <a:latin typeface="Trebuchet MS" pitchFamily="34" charset="0"/>
        <a:ea typeface="+mn-ea"/>
        <a:cs typeface="Arial" pitchFamily="34" charset="0"/>
      </a:defRPr>
    </a:lvl8pPr>
    <a:lvl9pPr marL="3657600" algn="l" defTabSz="914400" rtl="0" eaLnBrk="1" latinLnBrk="0" hangingPunct="1">
      <a:defRPr sz="1200" kern="1200">
        <a:solidFill>
          <a:schemeClr val="tx1"/>
        </a:solidFill>
        <a:latin typeface="Trebuchet MS" pitchFamily="34" charset="0"/>
        <a:ea typeface="+mn-ea"/>
        <a:cs typeface="Arial" pitchFamily="34" charset="0"/>
      </a:defRPr>
    </a:lvl9pPr>
  </p:defaultTextStyle>
  <p:extLst>
    <p:ext uri="{EFAFB233-063F-42B5-8137-9DF3F51BA10A}">
      <p15:sldGuideLst xmlns:p15="http://schemas.microsoft.com/office/powerpoint/2012/main">
        <p15:guide id="1" orient="horz" pos="3950">
          <p15:clr>
            <a:srgbClr val="A4A3A4"/>
          </p15:clr>
        </p15:guide>
        <p15:guide id="2" pos="2257">
          <p15:clr>
            <a:srgbClr val="A4A3A4"/>
          </p15:clr>
        </p15:guide>
        <p15:guide id="3" pos="4174">
          <p15:clr>
            <a:srgbClr val="A4A3A4"/>
          </p15:clr>
        </p15:guide>
      </p15:sldGuideLst>
    </p:ext>
    <p:ext uri="{2D200454-40CA-4A62-9FC3-DE9A4176ACB9}">
      <p15:notesGuideLst xmlns:p15="http://schemas.microsoft.com/office/powerpoint/2012/main">
        <p15:guide id="1" orient="horz" pos="2836" userDrawn="1">
          <p15:clr>
            <a:srgbClr val="A4A3A4"/>
          </p15:clr>
        </p15:guide>
        <p15:guide id="2" pos="2071" userDrawn="1">
          <p15:clr>
            <a:srgbClr val="A4A3A4"/>
          </p15:clr>
        </p15:guide>
        <p15:guide id="3" orient="horz" pos="2929" userDrawn="1">
          <p15:clr>
            <a:srgbClr val="A4A3A4"/>
          </p15:clr>
        </p15:guide>
        <p15:guide id="4"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hling, Rocky (TSI)" initials="WR(" lastIdx="1" clrIdx="0">
    <p:extLst>
      <p:ext uri="{19B8F6BF-5375-455C-9EA6-DF929625EA0E}">
        <p15:presenceInfo xmlns:p15="http://schemas.microsoft.com/office/powerpoint/2012/main" userId="S::rocky.wehling@ad.dot.gov::a7bf16d6-e7ff-443f-966e-3862664caa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56AC"/>
    <a:srgbClr val="C1E0FF"/>
    <a:srgbClr val="002060"/>
    <a:srgbClr val="B5ECF9"/>
    <a:srgbClr val="0071E2"/>
    <a:srgbClr val="E0F3F4"/>
    <a:srgbClr val="8BC5FF"/>
    <a:srgbClr val="5DA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44618" autoAdjust="0"/>
  </p:normalViewPr>
  <p:slideViewPr>
    <p:cSldViewPr snapToGrid="0">
      <p:cViewPr varScale="1">
        <p:scale>
          <a:sx n="34" d="100"/>
          <a:sy n="34" d="100"/>
        </p:scale>
        <p:origin x="2550" y="36"/>
      </p:cViewPr>
      <p:guideLst>
        <p:guide orient="horz" pos="3950"/>
        <p:guide pos="2257"/>
        <p:guide pos="41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44"/>
    </p:cViewPr>
  </p:sorterViewPr>
  <p:notesViewPr>
    <p:cSldViewPr snapToGrid="0">
      <p:cViewPr varScale="1">
        <p:scale>
          <a:sx n="83" d="100"/>
          <a:sy n="83" d="100"/>
        </p:scale>
        <p:origin x="5736" y="84"/>
      </p:cViewPr>
      <p:guideLst>
        <p:guide orient="horz" pos="2836"/>
        <p:guide pos="2071"/>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gs" Target="tags/tag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bwMode="auto">
          <a:xfrm>
            <a:off x="0" y="3"/>
            <a:ext cx="3039015" cy="465781"/>
          </a:xfrm>
          <a:prstGeom prst="rect">
            <a:avLst/>
          </a:prstGeom>
          <a:noFill/>
          <a:ln w="9525">
            <a:noFill/>
            <a:miter lim="800000"/>
            <a:headEnd/>
            <a:tailEnd/>
          </a:ln>
          <a:effectLst/>
        </p:spPr>
        <p:txBody>
          <a:bodyPr vert="horz" wrap="square" lIns="93237" tIns="46619" rIns="93237" bIns="46619" numCol="1" anchor="t" anchorCtr="0" compatLnSpc="1">
            <a:prstTxWarp prst="textNoShape">
              <a:avLst/>
            </a:prstTxWarp>
          </a:bodyPr>
          <a:lstStyle>
            <a:lvl1pPr defTabSz="932958">
              <a:defRPr>
                <a:latin typeface="Arial" charset="0"/>
                <a:cs typeface="+mn-cs"/>
              </a:defRPr>
            </a:lvl1pPr>
          </a:lstStyle>
          <a:p>
            <a:pPr>
              <a:defRPr/>
            </a:pPr>
            <a:endParaRPr lang="en-US"/>
          </a:p>
        </p:txBody>
      </p:sp>
      <p:sp>
        <p:nvSpPr>
          <p:cNvPr id="225283" name="Rectangle 3"/>
          <p:cNvSpPr>
            <a:spLocks noGrp="1" noChangeArrowheads="1"/>
          </p:cNvSpPr>
          <p:nvPr>
            <p:ph type="dt" sz="quarter" idx="1"/>
          </p:nvPr>
        </p:nvSpPr>
        <p:spPr bwMode="auto">
          <a:xfrm>
            <a:off x="3969784" y="3"/>
            <a:ext cx="3039015" cy="465781"/>
          </a:xfrm>
          <a:prstGeom prst="rect">
            <a:avLst/>
          </a:prstGeom>
          <a:noFill/>
          <a:ln w="9525">
            <a:noFill/>
            <a:miter lim="800000"/>
            <a:headEnd/>
            <a:tailEnd/>
          </a:ln>
          <a:effectLst/>
        </p:spPr>
        <p:txBody>
          <a:bodyPr vert="horz" wrap="square" lIns="93237" tIns="46619" rIns="93237" bIns="46619" numCol="1" anchor="t" anchorCtr="0" compatLnSpc="1">
            <a:prstTxWarp prst="textNoShape">
              <a:avLst/>
            </a:prstTxWarp>
          </a:bodyPr>
          <a:lstStyle>
            <a:lvl1pPr algn="r" defTabSz="932958">
              <a:defRPr>
                <a:latin typeface="Arial" charset="0"/>
                <a:cs typeface="+mn-cs"/>
              </a:defRPr>
            </a:lvl1pPr>
          </a:lstStyle>
          <a:p>
            <a:pPr>
              <a:defRPr/>
            </a:pPr>
            <a:endParaRPr lang="en-US"/>
          </a:p>
        </p:txBody>
      </p:sp>
      <p:sp>
        <p:nvSpPr>
          <p:cNvPr id="225284" name="Rectangle 4"/>
          <p:cNvSpPr>
            <a:spLocks noGrp="1" noChangeArrowheads="1"/>
          </p:cNvSpPr>
          <p:nvPr>
            <p:ph type="ftr" sz="quarter" idx="2"/>
          </p:nvPr>
        </p:nvSpPr>
        <p:spPr bwMode="auto">
          <a:xfrm>
            <a:off x="0" y="8829022"/>
            <a:ext cx="3039015" cy="465781"/>
          </a:xfrm>
          <a:prstGeom prst="rect">
            <a:avLst/>
          </a:prstGeom>
          <a:noFill/>
          <a:ln w="9525">
            <a:noFill/>
            <a:miter lim="800000"/>
            <a:headEnd/>
            <a:tailEnd/>
          </a:ln>
          <a:effectLst/>
        </p:spPr>
        <p:txBody>
          <a:bodyPr vert="horz" wrap="square" lIns="93237" tIns="46619" rIns="93237" bIns="46619" numCol="1" anchor="b" anchorCtr="0" compatLnSpc="1">
            <a:prstTxWarp prst="textNoShape">
              <a:avLst/>
            </a:prstTxWarp>
          </a:bodyPr>
          <a:lstStyle>
            <a:lvl1pPr defTabSz="932958">
              <a:defRPr>
                <a:latin typeface="Arial" charset="0"/>
                <a:cs typeface="+mn-cs"/>
              </a:defRPr>
            </a:lvl1pPr>
          </a:lstStyle>
          <a:p>
            <a:pPr>
              <a:defRPr/>
            </a:pPr>
            <a:endParaRPr lang="en-US"/>
          </a:p>
        </p:txBody>
      </p:sp>
      <p:sp>
        <p:nvSpPr>
          <p:cNvPr id="225285" name="Rectangle 5"/>
          <p:cNvSpPr>
            <a:spLocks noGrp="1" noChangeArrowheads="1"/>
          </p:cNvSpPr>
          <p:nvPr>
            <p:ph type="sldNum" sz="quarter" idx="3"/>
          </p:nvPr>
        </p:nvSpPr>
        <p:spPr bwMode="auto">
          <a:xfrm>
            <a:off x="3969784" y="8829022"/>
            <a:ext cx="3039015" cy="465781"/>
          </a:xfrm>
          <a:prstGeom prst="rect">
            <a:avLst/>
          </a:prstGeom>
          <a:noFill/>
          <a:ln w="9525">
            <a:noFill/>
            <a:miter lim="800000"/>
            <a:headEnd/>
            <a:tailEnd/>
          </a:ln>
          <a:effectLst/>
        </p:spPr>
        <p:txBody>
          <a:bodyPr vert="horz" wrap="square" lIns="93237" tIns="46619" rIns="93237" bIns="46619" numCol="1" anchor="b" anchorCtr="0" compatLnSpc="1">
            <a:prstTxWarp prst="textNoShape">
              <a:avLst/>
            </a:prstTxWarp>
          </a:bodyPr>
          <a:lstStyle>
            <a:lvl1pPr algn="r" defTabSz="932958">
              <a:defRPr>
                <a:latin typeface="Arial" charset="0"/>
                <a:cs typeface="+mn-cs"/>
              </a:defRPr>
            </a:lvl1pPr>
          </a:lstStyle>
          <a:p>
            <a:pPr>
              <a:defRPr/>
            </a:pPr>
            <a:fld id="{6787521B-ABD8-4C60-8DD3-BB67032A1C0D}" type="slidenum">
              <a:rPr lang="en-US"/>
              <a:pPr>
                <a:defRPr/>
              </a:pPr>
              <a:t>‹#›</a:t>
            </a:fld>
            <a:endParaRPr lang="en-US" dirty="0"/>
          </a:p>
        </p:txBody>
      </p:sp>
    </p:spTree>
    <p:extLst>
      <p:ext uri="{BB962C8B-B14F-4D97-AF65-F5344CB8AC3E}">
        <p14:creationId xmlns:p14="http://schemas.microsoft.com/office/powerpoint/2010/main" val="127006880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dt" idx="1"/>
          </p:nvPr>
        </p:nvSpPr>
        <p:spPr bwMode="auto">
          <a:xfrm>
            <a:off x="0" y="8869681"/>
            <a:ext cx="1682496" cy="368783"/>
          </a:xfrm>
          <a:prstGeom prst="rect">
            <a:avLst/>
          </a:prstGeom>
          <a:noFill/>
          <a:ln w="9525">
            <a:noFill/>
            <a:miter lim="800000"/>
            <a:headEnd/>
            <a:tailEnd/>
          </a:ln>
          <a:effectLst/>
        </p:spPr>
        <p:txBody>
          <a:bodyPr vert="horz" wrap="square" lIns="93936" tIns="46970" rIns="93936" bIns="46970" numCol="1" anchor="t" anchorCtr="0" compatLnSpc="1">
            <a:prstTxWarp prst="textNoShape">
              <a:avLst/>
            </a:prstTxWarp>
          </a:bodyPr>
          <a:lstStyle>
            <a:lvl1pPr algn="l" defTabSz="939463">
              <a:defRPr sz="1000">
                <a:latin typeface="Arial" panose="020B0604020202020204" pitchFamily="34" charset="0"/>
                <a:cs typeface="Arial" panose="020B0604020202020204" pitchFamily="34" charset="0"/>
              </a:defRPr>
            </a:lvl1pPr>
          </a:lstStyle>
          <a:p>
            <a:pPr>
              <a:defRPr/>
            </a:pPr>
            <a:r>
              <a:rPr lang="en-US" dirty="0"/>
              <a:t>Revised:</a:t>
            </a:r>
          </a:p>
          <a:p>
            <a:pPr>
              <a:defRPr/>
            </a:pPr>
            <a:r>
              <a:rPr lang="en-US" dirty="0"/>
              <a:t>02/2018</a:t>
            </a:r>
          </a:p>
        </p:txBody>
      </p:sp>
      <p:sp>
        <p:nvSpPr>
          <p:cNvPr id="27652" name="Rectangle 4"/>
          <p:cNvSpPr>
            <a:spLocks noGrp="1" noRot="1" noChangeAspect="1" noChangeArrowheads="1" noTextEdit="1"/>
          </p:cNvSpPr>
          <p:nvPr>
            <p:ph type="sldImg" idx="2"/>
          </p:nvPr>
        </p:nvSpPr>
        <p:spPr bwMode="auto">
          <a:xfrm>
            <a:off x="1905000" y="457200"/>
            <a:ext cx="3200400" cy="2400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373887" y="3017519"/>
            <a:ext cx="6262624" cy="5852160"/>
          </a:xfrm>
          <a:prstGeom prst="rect">
            <a:avLst/>
          </a:prstGeom>
          <a:noFill/>
          <a:ln w="9525">
            <a:noFill/>
            <a:miter lim="800000"/>
            <a:headEnd/>
            <a:tailEnd/>
          </a:ln>
          <a:effectLst/>
        </p:spPr>
        <p:txBody>
          <a:bodyPr vert="horz" wrap="square" lIns="93936" tIns="46970" rIns="93936" bIns="4697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1682495" y="8869680"/>
            <a:ext cx="3645408" cy="365760"/>
          </a:xfrm>
          <a:prstGeom prst="rect">
            <a:avLst/>
          </a:prstGeom>
          <a:noFill/>
          <a:ln w="9525">
            <a:noFill/>
            <a:miter lim="800000"/>
            <a:headEnd/>
            <a:tailEnd/>
          </a:ln>
          <a:effectLst/>
        </p:spPr>
        <p:txBody>
          <a:bodyPr vert="horz" wrap="square" lIns="93936" tIns="46970" rIns="93936" bIns="46970" numCol="1" anchor="t" anchorCtr="0" compatLnSpc="1">
            <a:prstTxWarp prst="textNoShape">
              <a:avLst/>
            </a:prstTxWarp>
          </a:bodyPr>
          <a:lstStyle>
            <a:lvl1pPr algn="ctr" defTabSz="939463">
              <a:defRPr sz="1000">
                <a:latin typeface="Arial" panose="020B0604020202020204" pitchFamily="34" charset="0"/>
                <a:cs typeface="Arial" panose="020B0604020202020204" pitchFamily="34" charset="0"/>
              </a:defRPr>
            </a:lvl1pPr>
          </a:lstStyle>
          <a:p>
            <a:pPr>
              <a:defRPr/>
            </a:pPr>
            <a:r>
              <a:rPr lang="en-US" dirty="0"/>
              <a:t>DWI Detection and Standardized Field Sobriety Testing</a:t>
            </a:r>
          </a:p>
          <a:p>
            <a:pPr>
              <a:defRPr/>
            </a:pPr>
            <a:r>
              <a:rPr lang="en-US" dirty="0"/>
              <a:t>The Legal Environment</a:t>
            </a:r>
          </a:p>
        </p:txBody>
      </p:sp>
      <p:sp>
        <p:nvSpPr>
          <p:cNvPr id="6151" name="Rectangle 7"/>
          <p:cNvSpPr>
            <a:spLocks noGrp="1" noChangeArrowheads="1"/>
          </p:cNvSpPr>
          <p:nvPr>
            <p:ph type="sldNum" sz="quarter" idx="5"/>
          </p:nvPr>
        </p:nvSpPr>
        <p:spPr bwMode="auto">
          <a:xfrm>
            <a:off x="5327904" y="8869680"/>
            <a:ext cx="1682496" cy="365760"/>
          </a:xfrm>
          <a:prstGeom prst="rect">
            <a:avLst/>
          </a:prstGeom>
          <a:noFill/>
          <a:ln w="9525">
            <a:noFill/>
            <a:miter lim="800000"/>
            <a:headEnd/>
            <a:tailEnd/>
          </a:ln>
          <a:effectLst/>
        </p:spPr>
        <p:txBody>
          <a:bodyPr vert="horz" wrap="square" lIns="93936" tIns="46970" rIns="93936" bIns="46970" numCol="1" anchor="t" anchorCtr="0" compatLnSpc="1">
            <a:prstTxWarp prst="textNoShape">
              <a:avLst/>
            </a:prstTxWarp>
          </a:bodyPr>
          <a:lstStyle>
            <a:lvl1pPr algn="r" defTabSz="939463">
              <a:defRPr sz="1000">
                <a:latin typeface="Arial" panose="020B0604020202020204" pitchFamily="34" charset="0"/>
                <a:cs typeface="Arial" panose="020B0604020202020204" pitchFamily="34" charset="0"/>
              </a:defRPr>
            </a:lvl1pPr>
          </a:lstStyle>
          <a:p>
            <a:pPr>
              <a:defRPr/>
            </a:pPr>
            <a:r>
              <a:rPr lang="en-US" dirty="0"/>
              <a:t>Session 3</a:t>
            </a:r>
          </a:p>
          <a:p>
            <a:pPr>
              <a:defRPr/>
            </a:pPr>
            <a:r>
              <a:rPr lang="en-US" dirty="0"/>
              <a:t>Page </a:t>
            </a:r>
            <a:fld id="{77976BD8-5F1F-43AF-BDE1-82DD2F7C39DB}" type="slidenum">
              <a:rPr lang="en-US" smtClean="0"/>
              <a:pPr>
                <a:defRPr/>
              </a:pPr>
              <a:t>‹#›</a:t>
            </a:fld>
            <a:r>
              <a:rPr lang="en-US" dirty="0"/>
              <a:t> of 27</a:t>
            </a:r>
          </a:p>
        </p:txBody>
      </p:sp>
      <p:cxnSp>
        <p:nvCxnSpPr>
          <p:cNvPr id="3" name="Straight Connector 2"/>
          <p:cNvCxnSpPr/>
          <p:nvPr/>
        </p:nvCxnSpPr>
        <p:spPr>
          <a:xfrm>
            <a:off x="467360" y="2926080"/>
            <a:ext cx="6075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54069"/>
      </p:ext>
    </p:extLst>
  </p:cSld>
  <p:clrMap bg1="lt1" tx1="dk1" bg2="lt2" tx2="dk2" accent1="accent1" accent2="accent2" accent3="accent3" accent4="accent4" accent5="accent5" accent6="accent6" hlink="hlink" folHlink="folHlink"/>
  <p:hf hdr="0"/>
  <p:notesStyle>
    <a:lvl1pPr algn="l" rtl="0" eaLnBrk="0" fontAlgn="base" hangingPunct="0">
      <a:lnSpc>
        <a:spcPct val="114000"/>
      </a:lnSpc>
      <a:spcBef>
        <a:spcPts val="600"/>
      </a:spcBef>
      <a:spcAft>
        <a:spcPct val="0"/>
      </a:spcAft>
      <a:defRPr sz="1200" kern="1200">
        <a:solidFill>
          <a:schemeClr val="tx1"/>
        </a:solidFill>
        <a:latin typeface="Arial" charset="0"/>
        <a:ea typeface="+mn-ea"/>
        <a:cs typeface="+mn-cs"/>
      </a:defRPr>
    </a:lvl1pPr>
    <a:lvl2pPr marL="457200" algn="l" rtl="0" eaLnBrk="0" fontAlgn="base" hangingPunct="0">
      <a:lnSpc>
        <a:spcPct val="114000"/>
      </a:lnSpc>
      <a:spcBef>
        <a:spcPts val="600"/>
      </a:spcBef>
      <a:spcAft>
        <a:spcPct val="0"/>
      </a:spcAft>
      <a:defRPr sz="1200" kern="1200">
        <a:solidFill>
          <a:schemeClr val="tx1"/>
        </a:solidFill>
        <a:latin typeface="Arial" charset="0"/>
        <a:ea typeface="+mn-ea"/>
        <a:cs typeface="+mn-cs"/>
      </a:defRPr>
    </a:lvl2pPr>
    <a:lvl3pPr marL="914400" algn="l" rtl="0" eaLnBrk="0" fontAlgn="base" hangingPunct="0">
      <a:lnSpc>
        <a:spcPct val="114000"/>
      </a:lnSpc>
      <a:spcBef>
        <a:spcPts val="600"/>
      </a:spcBef>
      <a:spcAft>
        <a:spcPct val="0"/>
      </a:spcAft>
      <a:defRPr sz="1200" kern="1200">
        <a:solidFill>
          <a:schemeClr val="tx1"/>
        </a:solidFill>
        <a:latin typeface="Arial" charset="0"/>
        <a:ea typeface="+mn-ea"/>
        <a:cs typeface="+mn-cs"/>
      </a:defRPr>
    </a:lvl3pPr>
    <a:lvl4pPr marL="1371600" algn="l" rtl="0" eaLnBrk="0" fontAlgn="base" hangingPunct="0">
      <a:lnSpc>
        <a:spcPct val="114000"/>
      </a:lnSpc>
      <a:spcBef>
        <a:spcPts val="600"/>
      </a:spcBef>
      <a:spcAft>
        <a:spcPct val="0"/>
      </a:spcAft>
      <a:defRPr sz="1200" kern="1200">
        <a:solidFill>
          <a:schemeClr val="tx1"/>
        </a:solidFill>
        <a:latin typeface="Arial" charset="0"/>
        <a:ea typeface="+mn-ea"/>
        <a:cs typeface="+mn-cs"/>
      </a:defRPr>
    </a:lvl4pPr>
    <a:lvl5pPr marL="1828800" algn="l" rtl="0" eaLnBrk="0" fontAlgn="base" hangingPunct="0">
      <a:lnSpc>
        <a:spcPct val="114000"/>
      </a:lnSpc>
      <a:spcBef>
        <a:spcPts val="6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dvance.lexis.com/document/?pdmfid=1000516&amp;crid=ba423e73-93ef-4377-99e4-d17174226250&amp;pddocfullpath=%2Fshared%2Fdocument%2Fstatutes-legislation%2Furn%3AcontentItem%3A5S1W-7TP0-R03K-108C-00000-00&amp;pdtocnodeidentifier=ACCAAIAABAAB&amp;ecomp=3ztvkkk&amp;prid=efebc20e-2024-4880-94a9-867ff4e414b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dvance.lexis.com/document/?pdmfid=1000516&amp;crid=ae83f61e-582d-457e-a84a-ec95daa1b096&amp;pddocfullpath=%2Fshared%2Fdocument%2Fcases%2Furn%3AcontentItem%3A3RRJ-5C70-003V-D25K-00000-00&amp;pdcontentcomponentid=10646&amp;pdshepid=urn%3AcontentItem%3A7XWX-DVV1-2NSD-R44V-00000-00&amp;pdteaserkey=sr38&amp;pditab=allpods&amp;ecomp=zxkmk&amp;earg=sr38&amp;prid=6b669cea-7e53-4b2e-a6da-69ff3e6deda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advance.lexis.com/document/?pdmfid=1000516&amp;crid=bdde4f5e-2089-4051-a155-58e957ca2012&amp;pddocfullpath=%2Fshared%2Fdocument%2Fstatutes-legislation%2Furn%3AcontentItem%3A5S1W-7TP0-R03K-108C-00000-00&amp;pdtocnodeidentifier=ACCAAIAABAAB&amp;ecomp=3ztvkkk&amp;prid=efebc20e-2024-4880-94a9-867ff4e414b6"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dvance.lexis.com/document/?pdmfid=1000516&amp;crid=0d3cbcad-93f6-4635-8643-43b9762b687b&amp;pddocfullpath=%2Fshared%2Fdocument%2Fcases%2Furn%3AcontentItem%3A4MSC-4C80-0039-415H-00000-00&amp;pdcontentcomponentid=10646&amp;pdshepid=urn%3AcontentItem%3A7XWW-1MK1-2NSD-R0X2-00000-00&amp;pdteaserkey=sr0&amp;pditab=allpods&amp;ecomp=zxkmk&amp;earg=sr0&amp;prid=f061b39f-66c1-493b-b49d-c409dab64e0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advance.lexis.com/document/?pdmfid=1000516&amp;crid=30572d27-13a9-4c4a-a2cf-a5928497d617&amp;pddocfullpath=%2Fshared%2Fdocument%2Fcases%2Furn%3AcontentItem%3A4J4T-3PW0-0039-43SS-00000-00&amp;pdcontentcomponentid=10646&amp;pdshepid=urn%3AcontentItem%3A7XXK-G861-2NSD-M2GX-00000-00&amp;pdteaserkey=sr1&amp;pditab=allpods&amp;ecomp=wzgpk&amp;earg=sr1&amp;prid=ece65c05-fa22-456b-9ec1-45d8eb4b136f" TargetMode="External"/><Relationship Id="rId4" Type="http://schemas.openxmlformats.org/officeDocument/2006/relationships/hyperlink" Target="https://advance.lexis.com/document/?pdmfid=1000516&amp;crid=2396a083-1d64-4e7f-b800-387f9599e8a5&amp;pddocfullpath=%2Fshared%2Fdocument%2Fcases%2Furn%3AcontentItem%3A3TSJ-BM40-0039-42TG-00000-00&amp;pdcontentcomponentid=10646&amp;pdshepid=urn%3AcontentItem%3A7XWN-PCR1-2NSD-R0GF-00000-00&amp;pdteaserkey=sr2&amp;pditab=allpods&amp;ecomp=zxkmk&amp;earg=sr2&amp;prid=f061b39f-66c1-493b-b49d-c409dab64e0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dvance.lexis.com/document/?pdmfid=1000516&amp;crid=09bac4ef-13ef-44ea-bbf2-d22a5e774fbe&amp;pddocfullpath=%2Fshared%2Fdocument%2Fcases%2Furn%3AcontentItem%3A5BJS-6GK1-F04K-90W3-00000-00&amp;pdcontentcomponentid=10647&amp;pdshepid=urn%3AcontentItem%3A5BK1-2DH1-DXC8-715P-00000-00&amp;pdteaserkey=sr0&amp;pditab=allpods&amp;pdworkfolderlocatorid=a3bf3e2e-5cdc-4fc0-b3a4-66ab7a06460a&amp;ecomp=zxkmk&amp;earg=sr0&amp;prid=1dd69831-98ed-4210-a1b1-6868f2bbfc7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dvance.lexis.com/document/?pdmfid=1000516&amp;crid=d9d74406-9a10-4264-bd17-6ee944ce2686&amp;pddocfullpath=%2Fshared%2Fdocument%2Fcases%2Furn%3AcontentItem%3A5M38-3WB1-F04K-9001-00000-00&amp;pdcontentcomponentid=10647&amp;pdshepid=urn%3AcontentItem%3A5M0N-XS31-DXC8-737V-00000-00&amp;pdteaserkey=sr0&amp;pditab=allpods&amp;pdworkfolderlocatorid=ececeaa3-e25e-4822-a6dd-62185d174c5c&amp;ecomp=zxkmk&amp;earg=sr0&amp;prid=9160837f-f84c-444f-8801-d9b50771657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dvance.lexis.com/document/?pdmfid=1000516&amp;crid=b8db01e6-19a5-472e-aa2f-3f14cd5f69b5&amp;pddocfullpath=%2Fshared%2Fdocument%2Fstatutes-legislation%2Furn%3AcontentItem%3A5W3D-D970-R03J-J08J-00000-00&amp;pdtocnodeidentifier=ACCAAKAAEAAG&amp;ecomp=3ztvkkk&amp;prid=02bf3b0b-e4e9-42e9-8714-815388e1717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advance.lexis.com/document/?pdmfid=1000516&amp;crid=64fcd29e-6580-4e38-a90b-c2c2025d6851&amp;pddocfullpath=%2Fshared%2Fdocument%2Fcases%2Furn%3AcontentItem%3A4X84-HWK0-TXFW-V2W3-00000-00&amp;pdcontentcomponentid=10646&amp;pdshepid=urn%3AcontentItem%3A7XXP-GYT1-2NSD-W0CB-00000-00&amp;pdteaserkey=sr13&amp;pditab=allpods&amp;ecomp=zxkmk&amp;earg=sr13&amp;prid=c1ba57bf-9d7c-4f89-ae6a-e438dfcfa4ed"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advance.lexis.com/document/?pdmfid=1000516&amp;crid=a887a47d-7d33-49d5-9844-65be4b65eb5f&amp;pddocfullpath=%2Fshared%2Fdocument%2Fcases%2Furn%3AcontentItem%3A4XH6-DX80-TXFW-W242-00000-00&amp;pdcontentcomponentid=10647&amp;pdshepid=urn%3AcontentItem%3A7XXR-JK91-2NSD-V36R-00000-00&amp;pdteaserkey=sr0&amp;pditab=allpods&amp;ecomp=zxkmk&amp;earg=sr0&amp;prid=419ec9ea-f35d-4091-8ca4-d2d46d985297"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advance.lexis.com/search/?pdmfid=1000516&amp;crid=eeb82bb1-5dc2-41eb-9c76-d761818bc2cf&amp;pdsearchterms=539+S.W.3d+223&amp;pdtypeofsearch=searchboxclick&amp;pdsearchtype=SearchBox&amp;pdstartin=&amp;pdpsf=&amp;pdqttype=and&amp;pdquerytemplateid=urn%3Aquerytemplate%3A6c371813d1cb46c8dac11afa67794381~%5ECases&amp;pdsf=&amp;pdsourcetype=all&amp;ecomp=3z6vkkk&amp;earg=pdsf&amp;prid=ea9c0c78-88d1-4956-b5c9-0f61b98d8549" TargetMode="External"/><Relationship Id="rId2" Type="http://schemas.openxmlformats.org/officeDocument/2006/relationships/slide" Target="../slides/slide68.xml"/><Relationship Id="rId1" Type="http://schemas.openxmlformats.org/officeDocument/2006/relationships/notesMaster" Target="../notesMasters/notesMaster1.xml"/><Relationship Id="rId5" Type="http://schemas.openxmlformats.org/officeDocument/2006/relationships/hyperlink" Target="https://advance.lexis.com/search/?pdmfid=1000516&amp;crid=cf3d0d6a-2ee3-49f3-b49d-37b961c87920&amp;pdsearchterms=State+v.+Baumgartner%2C+No.+E2020-00494-CCA-R3-CD%2C+2021+Tenn.+Crim.+App.+LEXIS+551+(Tenn.+Crim.+App.+Dec.+6%2C+2021).&amp;pdstartin=hlct%3A1%3A1&amp;pdcaseshlctselectedbyuser=false&amp;pdtypeofsearch=searchboxclick&amp;pdsearchtype=SearchBox&amp;pdqttype=or&amp;pdsf=&amp;pdquerytemplateid=urn%3Aquerytemplate%3A6c371813d1cb46c8dac11afa67794381~%5ECases&amp;ecomp=zghxk&amp;earg=pdsf&amp;prid=eeb82bb1-5dc2-41eb-9c76-d761818bc2cf" TargetMode="External"/><Relationship Id="rId4" Type="http://schemas.openxmlformats.org/officeDocument/2006/relationships/hyperlink" Target="https://advance.lexis.com/search/?pdmfid=1000516&amp;crid=d7784113-9960-4363-b9e8-a88a791feb1b&amp;pdsearchterms=2020+Tenn.+Crim.+App.+LEXIS+143&amp;pdstartin=hlct%3A1%3A1&amp;pdcaseshlctselectedbyuser=false&amp;pdtypeofsearch=searchboxclick&amp;pdsearchtype=SearchBox&amp;pdqttype=or&amp;pdsf=&amp;pdquerytemplateid=urn%3Aquerytemplate%3A6c371813d1cb46c8dac11afa67794381~%5ECases&amp;ecomp=zghxk&amp;earg=pdsf&amp;prid=eeb82bb1-5dc2-41eb-9c76-d761818bc2cf"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advance.lexis.com/document/?pdmfid=1000516&amp;crid=3e81f517-0050-4c65-9845-e2a01605c583&amp;pddocfullpath=%2Fshared%2Fdocument%2Fcases%2Furn%3AcontentItem%3A5M38-3WB1-F04K-9001-00000-00&amp;pdcontentcomponentid=10647&amp;pdshepid=urn%3AcontentItem%3A5M0N-XS31-DXC8-737V-00000-00&amp;pdteaserkey=sr0&amp;pditab=allpods&amp;pdworkfolderlocatorid=ececeaa3-e25e-4822-a6dd-62185d174c5c&amp;ecomp=zxkmk&amp;earg=sr0&amp;prid=56a20b65-9ad3-4d15-9536-3e0b178ff81c"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dvance.lexis.com/search/?pdmfid=1000516&amp;crid=328b4525-000b-4cdd-9952-e31691340817&amp;pdsearchterms=849+SW2d+761&amp;pdtypeofsearch=searchboxclick&amp;pdsearchtype=SearchBox&amp;pdstartin=&amp;pdpsf=&amp;pdqttype=and&amp;pdquerytemplateid=urn%3Aquerytemplate%3A6c371813d1cb46c8dac11afa67794381~%5ECases&amp;pdsf=&amp;pdsourcetype=all&amp;ecomp=3z6vkkk&amp;earg=pdsf&amp;prid=c46d13f0-3827-4b5e-8e66-f4524e75d3b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dvance.lexis.com/search/?pdmfid=1000516&amp;crid=328b4525-000b-4cdd-9952-e31691340817&amp;pdsearchterms=849+SW2d+761&amp;pdtypeofsearch=searchboxclick&amp;pdsearchtype=SearchBox&amp;pdstartin=&amp;pdpsf=&amp;pdqttype=and&amp;pdquerytemplateid=urn%3Aquerytemplate%3A6c371813d1cb46c8dac11afa67794381~%5ECases&amp;pdsf=&amp;pdsourcetype=all&amp;ecomp=3z6vkkk&amp;earg=pdsf&amp;prid=c46d13f0-3827-4b5e-8e66-f4524e75d3b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dvance.lexis.com/search/?pdmfid=1000516&amp;crid=1c44e748-a3ed-42e9-90c6-d5c2f249e609&amp;pdsearchterms=108+S.W.3d+845&amp;pdtypeofsearch=searchboxclick&amp;pdsearchtype=SearchBox&amp;pdstartin=&amp;pdpsf=&amp;pdqttype=and&amp;pdquerytemplateid=urn%3Aquerytemplate%3A6c371813d1cb46c8dac11afa67794381%2Curn%3Aquerytemplate%3A512499f8c405e842f402ef4c1f8899b5~%5ETN%253B%2520Cases&amp;pdsf=&amp;pdsourcetype=all&amp;ecomp=3z6vkkk&amp;earg=pdsf&amp;prid=289d0429-3423-4df8-b5a0-1f0b2d189b8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3888" y="252413"/>
            <a:ext cx="3289300" cy="2468562"/>
          </a:xfrm>
        </p:spPr>
      </p:sp>
      <p:sp>
        <p:nvSpPr>
          <p:cNvPr id="3" name="Notes Placeholder 2"/>
          <p:cNvSpPr>
            <a:spLocks noGrp="1"/>
          </p:cNvSpPr>
          <p:nvPr>
            <p:ph type="body" idx="1"/>
          </p:nvPr>
        </p:nvSpPr>
        <p:spPr>
          <a:xfrm>
            <a:off x="470848" y="3017519"/>
            <a:ext cx="6107942" cy="5852160"/>
          </a:xfrm>
        </p:spPr>
        <p:txBody>
          <a:bodyPr/>
          <a:lstStyle/>
          <a:p>
            <a:pPr>
              <a:lnSpc>
                <a:spcPct val="100000"/>
              </a:lnSpc>
              <a:spcBef>
                <a:spcPts val="0"/>
              </a:spcBef>
            </a:pPr>
            <a:endParaRPr lang="en-US" dirty="0">
              <a:solidFill>
                <a:srgbClr val="000000"/>
              </a:solidFill>
              <a:latin typeface="+mn-lt"/>
            </a:endParaRPr>
          </a:p>
        </p:txBody>
      </p:sp>
      <p:sp>
        <p:nvSpPr>
          <p:cNvPr id="7" name="Footer Placeholder 6"/>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8" name="Slide Number Placeholder 7"/>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1</a:t>
            </a:fld>
            <a:r>
              <a:rPr lang="en-US"/>
              <a:t> of 27</a:t>
            </a:r>
            <a:endParaRPr lang="en-US" dirty="0"/>
          </a:p>
        </p:txBody>
      </p:sp>
      <p:sp>
        <p:nvSpPr>
          <p:cNvPr id="4" name="Date Placeholder 3"/>
          <p:cNvSpPr>
            <a:spLocks noGrp="1"/>
          </p:cNvSpPr>
          <p:nvPr>
            <p:ph type="dt" idx="13"/>
          </p:nvPr>
        </p:nvSpPr>
        <p:spPr/>
        <p:txBody>
          <a:bodyPr/>
          <a:lstStyle/>
          <a:p>
            <a:pPr>
              <a:defRPr/>
            </a:pPr>
            <a:r>
              <a:rPr lang="en-US"/>
              <a:t>Revised:</a:t>
            </a:r>
          </a:p>
          <a:p>
            <a:pPr>
              <a:defRPr/>
            </a:pPr>
            <a:r>
              <a:rPr lang="en-US"/>
              <a:t>02/2018</a:t>
            </a:r>
            <a:endParaRPr lang="en-US" dirty="0"/>
          </a:p>
        </p:txBody>
      </p:sp>
    </p:spTree>
    <p:extLst>
      <p:ext uri="{BB962C8B-B14F-4D97-AF65-F5344CB8AC3E}">
        <p14:creationId xmlns:p14="http://schemas.microsoft.com/office/powerpoint/2010/main" val="63808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212121"/>
                </a:solidFill>
                <a:latin typeface="verdana" panose="020B0604030504040204" pitchFamily="34" charset="0"/>
              </a:rPr>
              <a:t>55-8-101</a:t>
            </a:r>
          </a:p>
          <a:p>
            <a:r>
              <a:rPr lang="en-US" b="0" i="0" dirty="0">
                <a:solidFill>
                  <a:srgbClr val="212121"/>
                </a:solidFill>
                <a:effectLst/>
                <a:latin typeface="verdana" panose="020B0604030504040204" pitchFamily="34" charset="0"/>
              </a:rPr>
              <a:t>As used in this chapter and chapter 10, parts 1-5, of this title, unless the context otherwise requires:</a:t>
            </a:r>
            <a:endParaRPr lang="en-US" b="1" dirty="0">
              <a:solidFill>
                <a:srgbClr val="212121"/>
              </a:solidFill>
              <a:latin typeface="verdana" panose="020B0604030504040204" pitchFamily="34" charset="0"/>
            </a:endParaRPr>
          </a:p>
          <a:p>
            <a:r>
              <a:rPr lang="en-US" b="1" dirty="0">
                <a:solidFill>
                  <a:srgbClr val="212121"/>
                </a:solidFill>
                <a:latin typeface="verdana" panose="020B0604030504040204" pitchFamily="34" charset="0"/>
              </a:rPr>
              <a:t>(41) </a:t>
            </a:r>
            <a:r>
              <a:rPr lang="en-US" b="0" i="0" dirty="0">
                <a:solidFill>
                  <a:srgbClr val="212121"/>
                </a:solidFill>
                <a:effectLst/>
                <a:latin typeface="verdana" panose="020B0604030504040204" pitchFamily="34" charset="0"/>
              </a:rPr>
              <a:t> “Motor vehicle”:</a:t>
            </a:r>
            <a:endParaRPr lang="en-US" b="1" i="0" dirty="0">
              <a:solidFill>
                <a:srgbClr val="212121"/>
              </a:solidFill>
              <a:effectLst/>
              <a:latin typeface="inherit"/>
            </a:endParaRPr>
          </a:p>
          <a:p>
            <a:pPr algn="l" fontAlgn="base"/>
            <a:r>
              <a:rPr lang="en-US" b="1" i="0" dirty="0">
                <a:solidFill>
                  <a:srgbClr val="212121"/>
                </a:solidFill>
                <a:effectLst/>
                <a:latin typeface="inherit"/>
              </a:rPr>
              <a:t>(A)</a:t>
            </a:r>
            <a:r>
              <a:rPr lang="en-US" b="0" i="0" dirty="0">
                <a:solidFill>
                  <a:srgbClr val="212121"/>
                </a:solidFill>
                <a:effectLst/>
                <a:latin typeface="verdana" panose="020B0604030504040204" pitchFamily="34" charset="0"/>
              </a:rPr>
              <a:t> Means every vehicle that is self-propelled; </a:t>
            </a:r>
          </a:p>
          <a:p>
            <a:pPr algn="l" fontAlgn="base"/>
            <a:r>
              <a:rPr lang="en-US" b="1" i="0" dirty="0">
                <a:solidFill>
                  <a:srgbClr val="212121"/>
                </a:solidFill>
                <a:effectLst/>
                <a:latin typeface="inherit"/>
              </a:rPr>
              <a:t>(B)</a:t>
            </a:r>
            <a:r>
              <a:rPr lang="en-US" b="0" i="0" dirty="0">
                <a:solidFill>
                  <a:srgbClr val="212121"/>
                </a:solidFill>
                <a:effectLst/>
                <a:latin typeface="verdana" panose="020B0604030504040204" pitchFamily="34" charset="0"/>
              </a:rPr>
              <a:t> Includes low-speed vehicles and medium-speed vehicles; and </a:t>
            </a:r>
          </a:p>
          <a:p>
            <a:pPr algn="l" fontAlgn="base"/>
            <a:r>
              <a:rPr lang="en-US" b="1" i="0" dirty="0">
                <a:solidFill>
                  <a:srgbClr val="212121"/>
                </a:solidFill>
                <a:effectLst/>
                <a:latin typeface="inherit"/>
              </a:rPr>
              <a:t>(C)</a:t>
            </a:r>
            <a:r>
              <a:rPr lang="en-US" b="0" i="0" dirty="0">
                <a:solidFill>
                  <a:srgbClr val="212121"/>
                </a:solidFill>
                <a:effectLst/>
                <a:latin typeface="verdana" panose="020B0604030504040204" pitchFamily="34" charset="0"/>
              </a:rPr>
              <a:t> </a:t>
            </a:r>
            <a:r>
              <a:rPr lang="en-US" b="1" i="0" dirty="0">
                <a:solidFill>
                  <a:srgbClr val="212121"/>
                </a:solidFill>
                <a:effectLst/>
                <a:latin typeface="verdana" panose="020B0604030504040204" pitchFamily="34" charset="0"/>
              </a:rPr>
              <a:t>Does not include</a:t>
            </a:r>
            <a:r>
              <a:rPr lang="en-US" b="0" i="0" dirty="0">
                <a:solidFill>
                  <a:srgbClr val="212121"/>
                </a:solidFill>
                <a:effectLst/>
                <a:latin typeface="verdana" panose="020B0604030504040204" pitchFamily="34" charset="0"/>
              </a:rPr>
              <a:t>:</a:t>
            </a:r>
          </a:p>
          <a:p>
            <a:pPr algn="l" fontAlgn="base"/>
            <a:r>
              <a:rPr lang="en-US" b="1" i="0" dirty="0">
                <a:solidFill>
                  <a:srgbClr val="212121"/>
                </a:solidFill>
                <a:effectLst/>
                <a:latin typeface="inherit"/>
              </a:rPr>
              <a:t>(</a:t>
            </a:r>
            <a:r>
              <a:rPr lang="en-US" b="1" i="0" dirty="0" err="1">
                <a:solidFill>
                  <a:srgbClr val="212121"/>
                </a:solidFill>
                <a:effectLst/>
                <a:latin typeface="inherit"/>
              </a:rPr>
              <a:t>i</a:t>
            </a:r>
            <a:r>
              <a:rPr lang="en-US" b="1" i="0" dirty="0">
                <a:solidFill>
                  <a:srgbClr val="212121"/>
                </a:solidFill>
                <a:effectLst/>
                <a:latin typeface="inherit"/>
              </a:rPr>
              <a:t>)</a:t>
            </a:r>
            <a:r>
              <a:rPr lang="en-US" b="0" i="0" dirty="0">
                <a:solidFill>
                  <a:srgbClr val="212121"/>
                </a:solidFill>
                <a:effectLst/>
                <a:latin typeface="verdana" panose="020B0604030504040204" pitchFamily="34" charset="0"/>
              </a:rPr>
              <a:t> Electric scooters;</a:t>
            </a:r>
          </a:p>
          <a:p>
            <a:pPr algn="l" fontAlgn="base"/>
            <a:r>
              <a:rPr lang="en-US" b="1" i="0" dirty="0">
                <a:solidFill>
                  <a:srgbClr val="212121"/>
                </a:solidFill>
                <a:effectLst/>
                <a:latin typeface="inherit"/>
              </a:rPr>
              <a:t>(ii)</a:t>
            </a:r>
            <a:r>
              <a:rPr lang="en-US" b="0" i="0" dirty="0">
                <a:solidFill>
                  <a:srgbClr val="212121"/>
                </a:solidFill>
                <a:effectLst/>
                <a:latin typeface="verdana" panose="020B0604030504040204" pitchFamily="34" charset="0"/>
              </a:rPr>
              <a:t> Electric bicycles, as defined in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§ 55-8-301</a:t>
            </a:r>
            <a:r>
              <a:rPr lang="en-US" b="0" i="0" dirty="0">
                <a:solidFill>
                  <a:srgbClr val="212121"/>
                </a:solidFill>
                <a:effectLst/>
                <a:latin typeface="verdana" panose="020B0604030504040204" pitchFamily="34" charset="0"/>
              </a:rPr>
              <a:t>;</a:t>
            </a:r>
          </a:p>
          <a:p>
            <a:pPr algn="l" fontAlgn="base"/>
            <a:r>
              <a:rPr lang="en-US" b="1" i="0" dirty="0">
                <a:solidFill>
                  <a:srgbClr val="212121"/>
                </a:solidFill>
                <a:effectLst/>
                <a:latin typeface="inherit"/>
              </a:rPr>
              <a:t>(iii)</a:t>
            </a:r>
            <a:r>
              <a:rPr lang="en-US" b="0" i="0" dirty="0">
                <a:solidFill>
                  <a:srgbClr val="212121"/>
                </a:solidFill>
                <a:effectLst/>
                <a:latin typeface="verdana" panose="020B0604030504040204" pitchFamily="34" charset="0"/>
              </a:rPr>
              <a:t> Motorized bicycles;</a:t>
            </a:r>
          </a:p>
          <a:p>
            <a:pPr algn="l" fontAlgn="base"/>
            <a:r>
              <a:rPr lang="en-US" b="1" i="0" dirty="0">
                <a:solidFill>
                  <a:srgbClr val="212121"/>
                </a:solidFill>
                <a:effectLst/>
                <a:latin typeface="inherit"/>
              </a:rPr>
              <a:t>(iv)</a:t>
            </a:r>
            <a:r>
              <a:rPr lang="en-US" b="0" i="0" dirty="0">
                <a:solidFill>
                  <a:srgbClr val="212121"/>
                </a:solidFill>
                <a:effectLst/>
                <a:latin typeface="verdana" panose="020B0604030504040204" pitchFamily="34" charset="0"/>
              </a:rPr>
              <a:t> Personal delivery devices;</a:t>
            </a:r>
          </a:p>
          <a:p>
            <a:pPr algn="l" fontAlgn="base"/>
            <a:r>
              <a:rPr lang="en-US" b="1" i="0" dirty="0">
                <a:solidFill>
                  <a:srgbClr val="212121"/>
                </a:solidFill>
                <a:effectLst/>
                <a:latin typeface="inherit"/>
              </a:rPr>
              <a:t>(v)</a:t>
            </a:r>
            <a:r>
              <a:rPr lang="en-US" b="0" i="0" dirty="0">
                <a:solidFill>
                  <a:srgbClr val="212121"/>
                </a:solidFill>
                <a:effectLst/>
                <a:latin typeface="verdana" panose="020B0604030504040204" pitchFamily="34" charset="0"/>
              </a:rPr>
              <a:t> Motorized wheelchairs; or</a:t>
            </a:r>
          </a:p>
          <a:p>
            <a:pPr algn="l" fontAlgn="base"/>
            <a:r>
              <a:rPr lang="en-US" b="1" i="0" dirty="0">
                <a:solidFill>
                  <a:srgbClr val="212121"/>
                </a:solidFill>
                <a:effectLst/>
                <a:latin typeface="inherit"/>
              </a:rPr>
              <a:t>(vi)</a:t>
            </a:r>
            <a:r>
              <a:rPr lang="en-US" b="0" i="0" dirty="0">
                <a:solidFill>
                  <a:srgbClr val="212121"/>
                </a:solidFill>
                <a:effectLst/>
                <a:latin typeface="verdana" panose="020B0604030504040204" pitchFamily="34" charset="0"/>
              </a:rPr>
              <a:t> Any vehicle, including a low-speed vehicle or a medium-speed vehicle, that is propelled by electric power obtained from overhead trolley wires but not operated upon rails;</a:t>
            </a:r>
          </a:p>
          <a:p>
            <a:endParaRPr lang="en-US" dirty="0"/>
          </a:p>
          <a:p>
            <a:pPr algn="l" fontAlgn="base"/>
            <a:r>
              <a:rPr lang="en-US" b="1" i="0" dirty="0">
                <a:solidFill>
                  <a:srgbClr val="212121"/>
                </a:solidFill>
                <a:effectLst/>
                <a:latin typeface="inherit"/>
              </a:rPr>
              <a:t>(21)</a:t>
            </a:r>
          </a:p>
          <a:p>
            <a:pPr algn="l" fontAlgn="base"/>
            <a:r>
              <a:rPr lang="en-US" b="1" i="0" dirty="0">
                <a:solidFill>
                  <a:srgbClr val="212121"/>
                </a:solidFill>
                <a:effectLst/>
                <a:latin typeface="inherit"/>
              </a:rPr>
              <a:t>(A)</a:t>
            </a:r>
            <a:r>
              <a:rPr lang="en-US" b="0" i="0" dirty="0">
                <a:solidFill>
                  <a:srgbClr val="212121"/>
                </a:solidFill>
                <a:effectLst/>
                <a:latin typeface="verdana" panose="020B0604030504040204" pitchFamily="34" charset="0"/>
              </a:rPr>
              <a:t> </a:t>
            </a:r>
            <a:r>
              <a:rPr lang="en-US" b="1" i="0" dirty="0">
                <a:solidFill>
                  <a:srgbClr val="212121"/>
                </a:solidFill>
                <a:effectLst/>
                <a:latin typeface="verdana" panose="020B0604030504040204" pitchFamily="34" charset="0"/>
              </a:rPr>
              <a:t>“Electric scooter”:</a:t>
            </a:r>
            <a:r>
              <a:rPr lang="en-US" b="1" i="0" dirty="0">
                <a:solidFill>
                  <a:srgbClr val="212121"/>
                </a:solidFill>
                <a:effectLst/>
                <a:latin typeface="inherit"/>
              </a:rPr>
              <a:t>(</a:t>
            </a:r>
            <a:r>
              <a:rPr lang="en-US" b="1" i="0" dirty="0" err="1">
                <a:solidFill>
                  <a:srgbClr val="212121"/>
                </a:solidFill>
                <a:effectLst/>
                <a:latin typeface="inherit"/>
              </a:rPr>
              <a:t>i</a:t>
            </a:r>
            <a:r>
              <a:rPr lang="en-US" b="1" i="0" dirty="0">
                <a:solidFill>
                  <a:srgbClr val="212121"/>
                </a:solidFill>
                <a:effectLst/>
                <a:latin typeface="inherit"/>
              </a:rPr>
              <a:t>)</a:t>
            </a:r>
            <a:r>
              <a:rPr lang="en-US" b="0" i="0" dirty="0">
                <a:solidFill>
                  <a:srgbClr val="212121"/>
                </a:solidFill>
                <a:effectLst/>
                <a:latin typeface="verdana" panose="020B0604030504040204" pitchFamily="34" charset="0"/>
              </a:rPr>
              <a:t> Means a device weighing less than one hundred pounds (100 lbs.) that: </a:t>
            </a:r>
            <a:r>
              <a:rPr lang="en-US" b="1" i="0" dirty="0">
                <a:solidFill>
                  <a:srgbClr val="212121"/>
                </a:solidFill>
                <a:effectLst/>
                <a:latin typeface="inherit"/>
              </a:rPr>
              <a:t>(</a:t>
            </a:r>
            <a:r>
              <a:rPr lang="en-US" b="1" i="1" dirty="0">
                <a:solidFill>
                  <a:srgbClr val="212121"/>
                </a:solidFill>
                <a:effectLst/>
                <a:latin typeface="inherit"/>
              </a:rPr>
              <a:t>a</a:t>
            </a:r>
            <a:r>
              <a:rPr lang="en-US" b="1" i="0" dirty="0">
                <a:solidFill>
                  <a:srgbClr val="212121"/>
                </a:solidFill>
                <a:effectLst/>
                <a:latin typeface="inherit"/>
              </a:rPr>
              <a:t>)</a:t>
            </a:r>
            <a:r>
              <a:rPr lang="en-US" b="0" i="0" dirty="0">
                <a:solidFill>
                  <a:srgbClr val="212121"/>
                </a:solidFill>
                <a:effectLst/>
                <a:latin typeface="verdana" panose="020B0604030504040204" pitchFamily="34" charset="0"/>
              </a:rPr>
              <a:t> Has handlebars and an electric motor;</a:t>
            </a:r>
          </a:p>
          <a:p>
            <a:pPr algn="l" fontAlgn="base"/>
            <a:r>
              <a:rPr lang="en-US" b="1" i="0" dirty="0">
                <a:solidFill>
                  <a:srgbClr val="212121"/>
                </a:solidFill>
                <a:effectLst/>
                <a:latin typeface="inherit"/>
              </a:rPr>
              <a:t>(</a:t>
            </a:r>
            <a:r>
              <a:rPr lang="en-US" b="1" i="1" dirty="0">
                <a:solidFill>
                  <a:srgbClr val="212121"/>
                </a:solidFill>
                <a:effectLst/>
                <a:latin typeface="inherit"/>
              </a:rPr>
              <a:t>b</a:t>
            </a:r>
            <a:r>
              <a:rPr lang="en-US" b="1" i="0" dirty="0">
                <a:solidFill>
                  <a:srgbClr val="212121"/>
                </a:solidFill>
                <a:effectLst/>
                <a:latin typeface="inherit"/>
              </a:rPr>
              <a:t>)</a:t>
            </a:r>
            <a:r>
              <a:rPr lang="en-US" b="0" i="0" dirty="0">
                <a:solidFill>
                  <a:srgbClr val="212121"/>
                </a:solidFill>
                <a:effectLst/>
                <a:latin typeface="verdana" panose="020B0604030504040204" pitchFamily="34" charset="0"/>
              </a:rPr>
              <a:t> Is solely powered by the electric motor or human power, or both; and </a:t>
            </a:r>
            <a:r>
              <a:rPr lang="en-US" b="1" i="0" dirty="0">
                <a:solidFill>
                  <a:srgbClr val="212121"/>
                </a:solidFill>
                <a:effectLst/>
                <a:latin typeface="inherit"/>
              </a:rPr>
              <a:t>(</a:t>
            </a:r>
            <a:r>
              <a:rPr lang="en-US" b="1" i="1" dirty="0">
                <a:solidFill>
                  <a:srgbClr val="212121"/>
                </a:solidFill>
                <a:effectLst/>
                <a:latin typeface="inherit"/>
              </a:rPr>
              <a:t>c</a:t>
            </a:r>
            <a:r>
              <a:rPr lang="en-US" b="1" i="0" dirty="0">
                <a:solidFill>
                  <a:srgbClr val="212121"/>
                </a:solidFill>
                <a:effectLst/>
                <a:latin typeface="inherit"/>
              </a:rPr>
              <a:t>)</a:t>
            </a:r>
            <a:r>
              <a:rPr lang="en-US" b="0" i="0" dirty="0">
                <a:solidFill>
                  <a:srgbClr val="212121"/>
                </a:solidFill>
                <a:effectLst/>
                <a:latin typeface="verdana" panose="020B0604030504040204" pitchFamily="34" charset="0"/>
              </a:rPr>
              <a:t> Has a maximum speed of no more than twenty miles per hour (20 mph) on a paved level surface when powered solely by the electric motor; and </a:t>
            </a:r>
            <a:r>
              <a:rPr lang="en-US" b="1" i="0" dirty="0">
                <a:solidFill>
                  <a:srgbClr val="212121"/>
                </a:solidFill>
                <a:effectLst/>
                <a:latin typeface="inherit"/>
              </a:rPr>
              <a:t>(ii)</a:t>
            </a:r>
            <a:r>
              <a:rPr lang="en-US" b="0" i="0" dirty="0">
                <a:solidFill>
                  <a:srgbClr val="212121"/>
                </a:solidFill>
                <a:effectLst/>
                <a:latin typeface="verdana" panose="020B0604030504040204" pitchFamily="34" charset="0"/>
              </a:rPr>
              <a:t> Does not include an electric bicycle, electric personal assistive mobility device, motorcycle, or motor-driven cycle; and</a:t>
            </a:r>
          </a:p>
          <a:p>
            <a:pPr algn="l" fontAlgn="base"/>
            <a:r>
              <a:rPr lang="en-US" b="1" i="0" dirty="0">
                <a:solidFill>
                  <a:srgbClr val="212121"/>
                </a:solidFill>
                <a:effectLst/>
                <a:latin typeface="inherit"/>
              </a:rPr>
              <a:t>(B)</a:t>
            </a:r>
            <a:r>
              <a:rPr lang="en-US" b="0" i="0" dirty="0">
                <a:solidFill>
                  <a:srgbClr val="212121"/>
                </a:solidFill>
                <a:effectLst/>
                <a:latin typeface="verdana" panose="020B0604030504040204" pitchFamily="34" charset="0"/>
              </a:rPr>
              <a:t> </a:t>
            </a:r>
            <a:r>
              <a:rPr lang="en-US" b="1" i="0" dirty="0">
                <a:solidFill>
                  <a:srgbClr val="000000"/>
                </a:solidFill>
                <a:effectLst/>
                <a:latin typeface="verdana" panose="020B0604030504040204" pitchFamily="34" charset="0"/>
              </a:rPr>
              <a:t>An electric scooter is a motor-driven vehicle, for purposes of </a:t>
            </a:r>
            <a:r>
              <a:rPr lang="en-US" b="1"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§ 55-10-401</a:t>
            </a:r>
            <a:r>
              <a:rPr lang="en-US" b="0" i="0" dirty="0">
                <a:solidFill>
                  <a:srgbClr val="212121"/>
                </a:solidFill>
                <a:effectLst/>
                <a:latin typeface="verdana" panose="020B0604030504040204" pitchFamily="34" charset="0"/>
              </a:rPr>
              <a:t>;</a:t>
            </a:r>
          </a:p>
          <a:p>
            <a:pPr algn="l" fontAlgn="base"/>
            <a:endParaRPr lang="en-US" b="0" i="0" dirty="0">
              <a:solidFill>
                <a:srgbClr val="212121"/>
              </a:solidFill>
              <a:effectLst/>
              <a:latin typeface="verdana" panose="020B0604030504040204" pitchFamily="34" charset="0"/>
            </a:endParaRPr>
          </a:p>
          <a:p>
            <a:pPr algn="l" fontAlgn="base"/>
            <a:r>
              <a:rPr lang="en-US" b="1" i="0" dirty="0">
                <a:solidFill>
                  <a:srgbClr val="212121"/>
                </a:solidFill>
                <a:effectLst/>
                <a:latin typeface="inherit"/>
              </a:rPr>
              <a:t>(44)</a:t>
            </a:r>
            <a:r>
              <a:rPr lang="en-US" b="0" i="0" dirty="0">
                <a:solidFill>
                  <a:srgbClr val="212121"/>
                </a:solidFill>
                <a:effectLst/>
                <a:latin typeface="verdana" panose="020B0604030504040204" pitchFamily="34" charset="0"/>
              </a:rPr>
              <a:t> </a:t>
            </a:r>
          </a:p>
          <a:p>
            <a:pPr algn="l" fontAlgn="base"/>
            <a:r>
              <a:rPr lang="en-US" b="1" i="0" dirty="0">
                <a:solidFill>
                  <a:srgbClr val="000000"/>
                </a:solidFill>
                <a:effectLst/>
                <a:latin typeface="verdana" panose="020B0604030504040204" pitchFamily="34" charset="0"/>
              </a:rPr>
              <a:t>“Motorized bicycle” </a:t>
            </a:r>
            <a:r>
              <a:rPr lang="en-US" b="0" i="0" dirty="0">
                <a:solidFill>
                  <a:srgbClr val="212121"/>
                </a:solidFill>
                <a:effectLst/>
                <a:latin typeface="verdana" panose="020B0604030504040204" pitchFamily="34" charset="0"/>
              </a:rPr>
              <a:t>means a vehicle with two (2) or three (3) wheels, an automatic transmission, and a motor with a cylinder capacity not exceeding fifty cubic centimeters (50cc) which produces no more than two (2) brake horsepower and is capable of propelling the vehicle at a maximum design speed of no more than thirty miles per hour (30 mph) on level ground. The operator of a motorized bicycle must be in possession of a valid operator's or chauffeur's license, and shall be subject to all applicable and practical rules of the road. A motorized bicycle may not be operated on a highway of the interstate and defense highway system, any similar limited access multilane divided highway, or upon sidewalks;</a:t>
            </a:r>
          </a:p>
          <a:p>
            <a:pPr algn="l" fontAlgn="base"/>
            <a:endParaRPr lang="en-US" b="0" i="0" dirty="0">
              <a:solidFill>
                <a:srgbClr val="212121"/>
              </a:solidFill>
              <a:effectLst/>
              <a:latin typeface="verdana" panose="020B0604030504040204" pitchFamily="34" charset="0"/>
            </a:endParaRPr>
          </a:p>
          <a:p>
            <a:pPr algn="l" fontAlgn="base"/>
            <a:r>
              <a:rPr lang="en-US" b="1" i="0" dirty="0">
                <a:solidFill>
                  <a:srgbClr val="212121"/>
                </a:solidFill>
                <a:effectLst/>
                <a:latin typeface="inherit"/>
              </a:rPr>
              <a:t>(53)</a:t>
            </a:r>
            <a:r>
              <a:rPr lang="en-US" b="1" i="0" dirty="0">
                <a:solidFill>
                  <a:srgbClr val="212121"/>
                </a:solidFill>
                <a:effectLst/>
                <a:latin typeface="verdana" panose="020B0604030504040204" pitchFamily="34" charset="0"/>
              </a:rPr>
              <a:t> “Personal delivery device” </a:t>
            </a:r>
            <a:r>
              <a:rPr lang="en-US" b="0" i="0" dirty="0">
                <a:solidFill>
                  <a:srgbClr val="212121"/>
                </a:solidFill>
                <a:effectLst/>
                <a:latin typeface="verdana" panose="020B0604030504040204" pitchFamily="34" charset="0"/>
              </a:rPr>
              <a:t>means a device that:</a:t>
            </a:r>
          </a:p>
          <a:p>
            <a:pPr algn="l" fontAlgn="base"/>
            <a:r>
              <a:rPr lang="en-US" b="1" i="0" dirty="0">
                <a:solidFill>
                  <a:srgbClr val="212121"/>
                </a:solidFill>
                <a:effectLst/>
                <a:latin typeface="inherit"/>
              </a:rPr>
              <a:t>(A)</a:t>
            </a:r>
            <a:r>
              <a:rPr lang="en-US" b="0" i="0" dirty="0">
                <a:solidFill>
                  <a:srgbClr val="212121"/>
                </a:solidFill>
                <a:effectLst/>
                <a:latin typeface="verdana" panose="020B0604030504040204" pitchFamily="34" charset="0"/>
              </a:rPr>
              <a:t> Is solely powered by an electric motor;</a:t>
            </a:r>
          </a:p>
          <a:p>
            <a:pPr algn="l" fontAlgn="base"/>
            <a:r>
              <a:rPr lang="en-US" b="1" i="0" dirty="0">
                <a:solidFill>
                  <a:srgbClr val="212121"/>
                </a:solidFill>
                <a:effectLst/>
                <a:latin typeface="inherit"/>
              </a:rPr>
              <a:t>(B)</a:t>
            </a:r>
            <a:r>
              <a:rPr lang="en-US" b="0" i="0" dirty="0">
                <a:solidFill>
                  <a:srgbClr val="212121"/>
                </a:solidFill>
                <a:effectLst/>
                <a:latin typeface="verdana" panose="020B0604030504040204" pitchFamily="34" charset="0"/>
              </a:rPr>
              <a:t> Is operated primarily on sidewalks and crosswalks;</a:t>
            </a:r>
          </a:p>
          <a:p>
            <a:pPr algn="l" fontAlgn="base"/>
            <a:r>
              <a:rPr lang="en-US" b="1" i="0" dirty="0">
                <a:solidFill>
                  <a:srgbClr val="212121"/>
                </a:solidFill>
                <a:effectLst/>
                <a:latin typeface="inherit"/>
              </a:rPr>
              <a:t>(C)</a:t>
            </a:r>
            <a:r>
              <a:rPr lang="en-US" b="0" i="0" dirty="0">
                <a:solidFill>
                  <a:srgbClr val="212121"/>
                </a:solidFill>
                <a:effectLst/>
                <a:latin typeface="verdana" panose="020B0604030504040204" pitchFamily="34" charset="0"/>
              </a:rPr>
              <a:t> Is intended primarily for the transport of property on public rights-of-way; and</a:t>
            </a:r>
          </a:p>
          <a:p>
            <a:pPr algn="l" fontAlgn="base"/>
            <a:r>
              <a:rPr lang="en-US" b="1" i="0" dirty="0">
                <a:solidFill>
                  <a:srgbClr val="212121"/>
                </a:solidFill>
                <a:effectLst/>
                <a:latin typeface="inherit"/>
              </a:rPr>
              <a:t>(D)</a:t>
            </a:r>
            <a:r>
              <a:rPr lang="en-US" b="0" i="0" dirty="0">
                <a:solidFill>
                  <a:srgbClr val="212121"/>
                </a:solidFill>
                <a:effectLst/>
                <a:latin typeface="verdana" panose="020B0604030504040204" pitchFamily="34" charset="0"/>
              </a:rPr>
              <a:t> Is capable of navigating with or without the active control or monitoring of a natural person;</a:t>
            </a:r>
          </a:p>
          <a:p>
            <a:pPr algn="l" fontAlgn="base"/>
            <a:endParaRPr lang="en-US" b="0" i="0" dirty="0">
              <a:solidFill>
                <a:srgbClr val="212121"/>
              </a:solidFill>
              <a:effectLst/>
              <a:latin typeface="verdana" panose="020B0604030504040204" pitchFamily="34" charset="0"/>
            </a:endParaRPr>
          </a:p>
          <a:p>
            <a:pPr algn="l" fontAlgn="base"/>
            <a:r>
              <a:rPr lang="en-US" b="1" i="0" dirty="0">
                <a:solidFill>
                  <a:srgbClr val="212121"/>
                </a:solidFill>
                <a:effectLst/>
                <a:latin typeface="inherit"/>
              </a:rPr>
              <a:t>(50)</a:t>
            </a:r>
            <a:r>
              <a:rPr lang="en-US" b="0" i="0" dirty="0">
                <a:solidFill>
                  <a:srgbClr val="212121"/>
                </a:solidFill>
                <a:effectLst/>
                <a:latin typeface="verdana" panose="020B0604030504040204" pitchFamily="34" charset="0"/>
              </a:rPr>
              <a:t> </a:t>
            </a:r>
          </a:p>
          <a:p>
            <a:pPr algn="l" fontAlgn="base"/>
            <a:r>
              <a:rPr lang="en-US" b="1" i="0" dirty="0">
                <a:solidFill>
                  <a:srgbClr val="212121"/>
                </a:solidFill>
                <a:effectLst/>
                <a:latin typeface="verdana" panose="020B0604030504040204" pitchFamily="34" charset="0"/>
              </a:rPr>
              <a:t>“Pedestrian” </a:t>
            </a:r>
            <a:r>
              <a:rPr lang="en-US" b="0" i="0" dirty="0">
                <a:solidFill>
                  <a:srgbClr val="212121"/>
                </a:solidFill>
                <a:effectLst/>
                <a:latin typeface="verdana" panose="020B0604030504040204" pitchFamily="34" charset="0"/>
              </a:rPr>
              <a:t>means any person afoot or using a motorized or non-motorized wheelchair;</a:t>
            </a:r>
          </a:p>
          <a:p>
            <a:pPr algn="l" fontAlgn="base"/>
            <a:endParaRPr lang="en-US" b="0" i="0" dirty="0">
              <a:solidFill>
                <a:srgbClr val="212121"/>
              </a:solidFill>
              <a:effectLst/>
              <a:latin typeface="verdana" panose="020B0604030504040204" pitchFamily="34" charset="0"/>
            </a:endParaRPr>
          </a:p>
          <a:p>
            <a:pPr algn="l" fontAlgn="base"/>
            <a:r>
              <a:rPr lang="en-US" b="1" i="0" dirty="0">
                <a:solidFill>
                  <a:srgbClr val="212121"/>
                </a:solidFill>
                <a:effectLst/>
                <a:latin typeface="inherit"/>
              </a:rPr>
              <a:t>(91)</a:t>
            </a:r>
          </a:p>
          <a:p>
            <a:pPr algn="l" fontAlgn="base"/>
            <a:r>
              <a:rPr lang="en-US" b="1" i="0" dirty="0">
                <a:solidFill>
                  <a:srgbClr val="212121"/>
                </a:solidFill>
                <a:effectLst/>
                <a:latin typeface="verdana" panose="020B0604030504040204" pitchFamily="34" charset="0"/>
              </a:rPr>
              <a:t> “Vehicle” </a:t>
            </a:r>
            <a:r>
              <a:rPr lang="en-US" b="0" i="0" dirty="0">
                <a:solidFill>
                  <a:srgbClr val="212121"/>
                </a:solidFill>
                <a:effectLst/>
                <a:latin typeface="verdana" panose="020B0604030504040204" pitchFamily="34" charset="0"/>
              </a:rPr>
              <a:t>means every device in, upon or by which any person or property is or may be transported or drawn upon a highway, excepting devices used exclusively upon stationary rails or tracks.</a:t>
            </a:r>
            <a:br>
              <a:rPr lang="en-US" dirty="0"/>
            </a:br>
            <a:endParaRPr lang="en-US" b="0" i="0" dirty="0">
              <a:solidFill>
                <a:srgbClr val="212121"/>
              </a:solidFill>
              <a:effectLst/>
              <a:latin typeface="verdana" panose="020B0604030504040204" pitchFamily="34" charset="0"/>
            </a:endParaRPr>
          </a:p>
          <a:p>
            <a:pPr algn="l" fontAlgn="base"/>
            <a:r>
              <a:rPr lang="en-US" b="1" i="0" dirty="0">
                <a:solidFill>
                  <a:srgbClr val="212121"/>
                </a:solidFill>
                <a:effectLst/>
                <a:latin typeface="inherit"/>
              </a:rPr>
              <a:t>55-8-301 Electric Bicycles</a:t>
            </a:r>
          </a:p>
          <a:p>
            <a:pPr algn="l" fontAlgn="base"/>
            <a:r>
              <a:rPr lang="en-US" b="1" i="0" dirty="0">
                <a:solidFill>
                  <a:srgbClr val="212121"/>
                </a:solidFill>
                <a:effectLst/>
                <a:latin typeface="inherit"/>
              </a:rPr>
              <a:t>(1)</a:t>
            </a:r>
            <a:r>
              <a:rPr lang="en-US" b="0" i="0" dirty="0">
                <a:solidFill>
                  <a:srgbClr val="212121"/>
                </a:solidFill>
                <a:effectLst/>
                <a:latin typeface="verdana" panose="020B0604030504040204" pitchFamily="34" charset="0"/>
              </a:rPr>
              <a:t> “Class 1 electric bicycle” means an electric bicycle equipped with a motor that provides assistance only when the rider is pedaling, and that ceases to provide assistance when the bicycle reaches the speed of twenty miles per hour (20 mph);</a:t>
            </a:r>
          </a:p>
          <a:p>
            <a:pPr algn="l" fontAlgn="base"/>
            <a:r>
              <a:rPr lang="en-US" b="1" i="0" dirty="0">
                <a:solidFill>
                  <a:srgbClr val="212121"/>
                </a:solidFill>
                <a:effectLst/>
                <a:latin typeface="inherit"/>
              </a:rPr>
              <a:t>(2)</a:t>
            </a:r>
            <a:r>
              <a:rPr lang="en-US" b="0" i="0" dirty="0">
                <a:solidFill>
                  <a:srgbClr val="212121"/>
                </a:solidFill>
                <a:effectLst/>
                <a:latin typeface="verdana" panose="020B0604030504040204" pitchFamily="34" charset="0"/>
              </a:rPr>
              <a:t> “Class 2 electric bicycle” means an electric bicycle equipped with a motor that may be used exclusively to propel the bicycle, and that is not capable of providing assistance when the bicycle reaches the speed of twenty miles per hour (20 mph);</a:t>
            </a:r>
          </a:p>
          <a:p>
            <a:pPr algn="l" fontAlgn="base"/>
            <a:r>
              <a:rPr lang="en-US" b="1" i="0" dirty="0">
                <a:solidFill>
                  <a:srgbClr val="212121"/>
                </a:solidFill>
                <a:effectLst/>
                <a:latin typeface="inherit"/>
              </a:rPr>
              <a:t>(3)</a:t>
            </a:r>
            <a:r>
              <a:rPr lang="en-US" b="0" i="0" dirty="0">
                <a:solidFill>
                  <a:srgbClr val="212121"/>
                </a:solidFill>
                <a:effectLst/>
                <a:latin typeface="verdana" panose="020B0604030504040204" pitchFamily="34" charset="0"/>
              </a:rPr>
              <a:t> “Class 3 electric bicycle” means an electric bicycle equipped with a motor that provides assistance only when the rider is pedaling, and that ceases to provide assistance when the bicycle reaches the speed of twenty-eight miles per hour (28 mph); and</a:t>
            </a:r>
          </a:p>
          <a:p>
            <a:pPr algn="l" fontAlgn="base"/>
            <a:r>
              <a:rPr lang="en-US" b="1" i="0" dirty="0">
                <a:solidFill>
                  <a:srgbClr val="212121"/>
                </a:solidFill>
                <a:effectLst/>
                <a:latin typeface="inherit"/>
              </a:rPr>
              <a:t>(4)</a:t>
            </a:r>
            <a:r>
              <a:rPr lang="en-US" b="0" i="0" dirty="0">
                <a:solidFill>
                  <a:srgbClr val="212121"/>
                </a:solidFill>
                <a:effectLst/>
                <a:latin typeface="verdana" panose="020B0604030504040204" pitchFamily="34" charset="0"/>
              </a:rPr>
              <a:t> “Electric bicycle” means a device upon which any person may ride that is equipped with two (2) or three (3) wheels, any of which is twenty inches (20″) or more in diameter, fully operable pedals for human propulsion, and an electric motor of less than seven hundred fifty (750) watts, and meets the requirements of one (1) of the three (3) classes of electric bicycles defined in subdivision (1), (2), or (3).</a:t>
            </a:r>
          </a:p>
          <a:p>
            <a:br>
              <a:rPr lang="en-US" dirty="0"/>
            </a:br>
            <a:endParaRPr lang="en-US" b="0" i="0" dirty="0">
              <a:solidFill>
                <a:srgbClr val="212121"/>
              </a:solidFill>
              <a:effectLst/>
              <a:latin typeface="verdana" panose="020B0604030504040204" pitchFamily="34" charset="0"/>
            </a:endParaRPr>
          </a:p>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11</a:t>
            </a:fld>
            <a:r>
              <a:rPr lang="en-US"/>
              <a:t> of 27</a:t>
            </a:r>
            <a:endParaRPr lang="en-US" dirty="0"/>
          </a:p>
        </p:txBody>
      </p:sp>
    </p:spTree>
    <p:extLst>
      <p:ext uri="{BB962C8B-B14F-4D97-AF65-F5344CB8AC3E}">
        <p14:creationId xmlns:p14="http://schemas.microsoft.com/office/powerpoint/2010/main" val="171726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12121"/>
                </a:solidFill>
                <a:effectLst/>
                <a:latin typeface="inherit"/>
              </a:rPr>
              <a:t>55-8-101</a:t>
            </a:r>
          </a:p>
          <a:p>
            <a:endParaRPr lang="en-US" b="1" i="0" dirty="0">
              <a:solidFill>
                <a:srgbClr val="212121"/>
              </a:solidFill>
              <a:effectLst/>
              <a:latin typeface="inherit"/>
            </a:endParaRPr>
          </a:p>
          <a:p>
            <a:r>
              <a:rPr lang="en-US" b="1" i="0" dirty="0">
                <a:solidFill>
                  <a:srgbClr val="212121"/>
                </a:solidFill>
                <a:effectLst/>
                <a:latin typeface="inherit"/>
              </a:rPr>
              <a:t>(30)</a:t>
            </a:r>
            <a:r>
              <a:rPr lang="en-US" b="0" i="0" dirty="0">
                <a:solidFill>
                  <a:srgbClr val="212121"/>
                </a:solidFill>
                <a:effectLst/>
                <a:latin typeface="verdana" panose="020B0604030504040204" pitchFamily="34" charset="0"/>
              </a:rPr>
              <a:t> “Highway” means the entire width between the boundary lines of every way when any part thereto is open to the use of the public for purposes of vehicular travel;</a:t>
            </a:r>
            <a:endParaRPr lang="en-US" b="1" i="0" dirty="0">
              <a:solidFill>
                <a:srgbClr val="212121"/>
              </a:solidFill>
              <a:effectLst/>
              <a:latin typeface="inherit"/>
            </a:endParaRPr>
          </a:p>
          <a:p>
            <a:r>
              <a:rPr lang="en-US" b="1" i="0" dirty="0">
                <a:solidFill>
                  <a:srgbClr val="212121"/>
                </a:solidFill>
                <a:effectLst/>
                <a:latin typeface="inherit"/>
              </a:rPr>
              <a:t>(68)</a:t>
            </a:r>
            <a:r>
              <a:rPr lang="en-US" b="0" i="0" dirty="0">
                <a:solidFill>
                  <a:srgbClr val="212121"/>
                </a:solidFill>
                <a:effectLst/>
                <a:latin typeface="verdana" panose="020B0604030504040204" pitchFamily="34" charset="0"/>
              </a:rPr>
              <a:t> “Roadway” means that portion of a highway improved, designed or ordinarily used for vehicular travel, exclusive of the berm or shoulder. In the event a highway includes two (2) or more separate roadways, “roadway” refers to any such roadway separately but not to all such roadways collectively;</a:t>
            </a:r>
          </a:p>
          <a:p>
            <a:r>
              <a:rPr lang="en-US" b="1" i="0" dirty="0">
                <a:solidFill>
                  <a:srgbClr val="212121"/>
                </a:solidFill>
                <a:effectLst/>
                <a:latin typeface="inherit"/>
              </a:rPr>
              <a:t>(80)</a:t>
            </a:r>
            <a:r>
              <a:rPr lang="en-US" b="0" i="0" dirty="0">
                <a:solidFill>
                  <a:srgbClr val="212121"/>
                </a:solidFill>
                <a:effectLst/>
                <a:latin typeface="verdana" panose="020B0604030504040204" pitchFamily="34" charset="0"/>
              </a:rPr>
              <a:t> “Street” means the entire width between boundary lines of every way when any part thereof is open to the use of the public for purposes of vehicular travel;</a:t>
            </a:r>
          </a:p>
          <a:p>
            <a:endParaRPr lang="en-US" b="0" i="0" dirty="0">
              <a:solidFill>
                <a:srgbClr val="212121"/>
              </a:solidFill>
              <a:effectLst/>
              <a:latin typeface="verdana" panose="020B0604030504040204" pitchFamily="34" charset="0"/>
            </a:endParaRPr>
          </a:p>
          <a:p>
            <a:pPr defTabSz="881390">
              <a:spcBef>
                <a:spcPts val="578"/>
              </a:spcBef>
              <a:defRPr/>
            </a:pPr>
            <a:r>
              <a:rPr lang="en-US" b="0" i="0" dirty="0">
                <a:solidFill>
                  <a:srgbClr val="212121"/>
                </a:solidFill>
                <a:effectLst/>
                <a:latin typeface="verdana" panose="020B0604030504040204" pitchFamily="34" charset="0"/>
              </a:rPr>
              <a:t>The term "public highway" has been described by our Supreme Court as "such a passageway as any and all members of the public have an absolute right to use as distinguished from a permissive privilege of using same."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Standard Life Insurance v. Hughes</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203 Tenn. 636, 642, 315 S.W.2d 239, 242 (1958)</a:t>
            </a:r>
            <a:r>
              <a:rPr lang="en-US" b="0" i="0" dirty="0">
                <a:solidFill>
                  <a:schemeClr val="tx1">
                    <a:lumMod val="50000"/>
                  </a:schemeClr>
                </a:solidFill>
                <a:effectLst/>
                <a:latin typeface="verdana" panose="020B0604030504040204" pitchFamily="34" charset="0"/>
              </a:rPr>
              <a:t>.   Thus, where </a:t>
            </a:r>
            <a:r>
              <a:rPr lang="en-US" b="0" i="0" dirty="0">
                <a:solidFill>
                  <a:srgbClr val="212121"/>
                </a:solidFill>
                <a:effectLst/>
                <a:latin typeface="Lato" panose="020F0502020204030203" pitchFamily="34" charset="0"/>
              </a:rPr>
              <a:t>defendant-brothers ran their car over victim on highway shoulder, it was part of "public highway" sufficient to result in statutory DUI conviction. Therefore, defendants were also culpable for vehicular homicide which occurred at that location.</a:t>
            </a:r>
            <a:r>
              <a:rPr lang="en-US" b="0" i="0" dirty="0">
                <a:solidFill>
                  <a:schemeClr val="tx1">
                    <a:lumMod val="50000"/>
                  </a:schemeClr>
                </a:solidFill>
                <a:effectLst/>
                <a:latin typeface="verdana" panose="020B0604030504040204" pitchFamily="34" charset="0"/>
              </a:rPr>
              <a:t> </a:t>
            </a:r>
            <a:r>
              <a:rPr lang="en-US" b="0" i="0" dirty="0">
                <a:solidFill>
                  <a:schemeClr val="tx1">
                    <a:lumMod val="50000"/>
                  </a:schemeClr>
                </a:solidFill>
                <a:effectLst/>
                <a:latin typeface="verdana" panose="020B0604030504040204" pitchFamily="34" charset="0"/>
                <a:hlinkClick r:id="rId4">
                  <a:extLst>
                    <a:ext uri="{A12FA001-AC4F-418D-AE19-62706E023703}">
                      <ahyp:hlinkClr xmlns:ahyp="http://schemas.microsoft.com/office/drawing/2018/hyperlinkcolor" val="tx"/>
                    </a:ext>
                  </a:extLst>
                </a:hlinkClick>
              </a:rPr>
              <a:t>State v. Mains, 634 S.W.2d 280, (Tenn. Crim. App. 1982)</a:t>
            </a:r>
            <a:r>
              <a:rPr lang="en-US" b="0" i="0" dirty="0">
                <a:solidFill>
                  <a:schemeClr val="tx1">
                    <a:lumMod val="50000"/>
                  </a:schemeClr>
                </a:solidFill>
                <a:effectLst/>
                <a:latin typeface="verdana" panose="020B0604030504040204" pitchFamily="34" charset="0"/>
              </a:rPr>
              <a:t> .  </a:t>
            </a:r>
            <a:endParaRPr lang="en-US" dirty="0">
              <a:solidFill>
                <a:schemeClr val="tx1">
                  <a:lumMod val="50000"/>
                </a:schemeClr>
              </a:solidFill>
            </a:endParaRPr>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12</a:t>
            </a:fld>
            <a:r>
              <a:rPr lang="en-US"/>
              <a:t> of 27</a:t>
            </a:r>
            <a:endParaRPr lang="en-US" dirty="0"/>
          </a:p>
        </p:txBody>
      </p:sp>
    </p:spTree>
    <p:extLst>
      <p:ext uri="{BB962C8B-B14F-4D97-AF65-F5344CB8AC3E}">
        <p14:creationId xmlns:p14="http://schemas.microsoft.com/office/powerpoint/2010/main" val="264568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verdana" panose="020B0604030504040204" pitchFamily="34" charset="0"/>
              </a:rPr>
              <a:t>On appeal, the court found that the evidence was sufficient to support the trial court's finding that the parking lot was a premises generally frequented by the public at large. Even if after-hours patrons of the park went there to conduct illegal activity and even though the going itself was a misdemeanor, there was nothing in the proscription of DUI that required that those who frequented a property had to be somehow cross-representative of the general public. Further, when defendant saw the approach of the police cruiser and began to drive toward the parking lot's exit in an impaired state, he attempted to commit DUI pursuant to </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Tenn. Code Ann. § 39-12-101(a)(3)</a:t>
            </a:r>
            <a:r>
              <a:rPr lang="en-US" b="0" i="0" dirty="0">
                <a:solidFill>
                  <a:schemeClr val="tx1">
                    <a:lumMod val="50000"/>
                  </a:schemeClr>
                </a:solidFill>
                <a:effectLst/>
                <a:latin typeface="verdana" panose="020B0604030504040204" pitchFamily="34" charset="0"/>
              </a:rPr>
              <a:t> (2003).  </a:t>
            </a:r>
            <a:r>
              <a:rPr lang="en-US" b="0" i="0" u="sng" dirty="0">
                <a:solidFill>
                  <a:schemeClr val="tx1">
                    <a:lumMod val="50000"/>
                  </a:schemeClr>
                </a:solidFill>
                <a:effectLst/>
                <a:latin typeface="verdana" panose="020B0604030504040204" pitchFamily="34" charset="0"/>
              </a:rPr>
              <a:t>State v. Dobbins</a:t>
            </a:r>
            <a:r>
              <a:rPr lang="en-US" b="0" i="0" dirty="0">
                <a:solidFill>
                  <a:schemeClr val="tx1">
                    <a:lumMod val="50000"/>
                  </a:schemeClr>
                </a:solidFill>
                <a:effectLst/>
                <a:latin typeface="verdana" panose="020B0604030504040204" pitchFamily="34" charset="0"/>
              </a:rPr>
              <a:t>, 265 S.W.3d 419 (Tenn. 2007).</a:t>
            </a:r>
          </a:p>
          <a:p>
            <a:endParaRPr lang="en-US" b="0" i="0" dirty="0">
              <a:solidFill>
                <a:schemeClr val="tx1">
                  <a:lumMod val="50000"/>
                </a:schemeClr>
              </a:solidFill>
              <a:effectLst/>
              <a:latin typeface="verdana" panose="020B0604030504040204" pitchFamily="34" charset="0"/>
            </a:endParaRPr>
          </a:p>
          <a:p>
            <a:r>
              <a:rPr lang="en-US" b="0" i="0" u="sng" dirty="0">
                <a:solidFill>
                  <a:schemeClr val="tx1">
                    <a:lumMod val="50000"/>
                  </a:schemeClr>
                </a:solidFill>
                <a:effectLst/>
                <a:latin typeface="verdana" panose="020B0604030504040204" pitchFamily="34" charset="0"/>
              </a:rPr>
              <a:t>State v. </a:t>
            </a:r>
            <a:r>
              <a:rPr lang="en-US" b="0" i="0" u="sng" dirty="0" err="1">
                <a:solidFill>
                  <a:schemeClr val="tx1">
                    <a:lumMod val="50000"/>
                  </a:schemeClr>
                </a:solidFill>
                <a:effectLst/>
                <a:latin typeface="verdana" panose="020B0604030504040204" pitchFamily="34" charset="0"/>
              </a:rPr>
              <a:t>Hiner</a:t>
            </a:r>
            <a:r>
              <a:rPr lang="en-US" b="0" i="0" u="none" dirty="0">
                <a:solidFill>
                  <a:schemeClr val="tx1">
                    <a:lumMod val="50000"/>
                  </a:schemeClr>
                </a:solidFill>
                <a:effectLst/>
                <a:latin typeface="verdana" panose="020B0604030504040204" pitchFamily="34" charset="0"/>
              </a:rPr>
              <a:t>, 988 S.W.2d 697 (Tenn. 1998). </a:t>
            </a:r>
            <a:r>
              <a:rPr lang="en-US" b="0" i="0" dirty="0">
                <a:solidFill>
                  <a:srgbClr val="212121"/>
                </a:solidFill>
                <a:effectLst/>
                <a:latin typeface="verdana" panose="020B0604030504040204" pitchFamily="34" charset="0"/>
              </a:rPr>
              <a:t>The court held that the streets in defendant's gated complex were frequented by the public at large and </a:t>
            </a:r>
            <a:r>
              <a:rPr lang="en-US" b="0" i="0" dirty="0">
                <a:solidFill>
                  <a:srgbClr val="CCCCFF"/>
                </a:solidFill>
                <a:effectLst/>
                <a:latin typeface="verdana" panose="020B0604030504040204" pitchFamily="34" charset="0"/>
                <a:hlinkClick r:id="rId4">
                  <a:extLst>
                    <a:ext uri="{A12FA001-AC4F-418D-AE19-62706E023703}">
                      <ahyp:hlinkClr xmlns:ahyp="http://schemas.microsoft.com/office/drawing/2018/hyperlinkcolor" val="tx"/>
                    </a:ext>
                  </a:extLst>
                </a:hlinkClick>
              </a:rPr>
              <a:t>Tenn. Code Ann. § </a:t>
            </a:r>
            <a:r>
              <a:rPr lang="en-US" b="0" i="0" dirty="0">
                <a:solidFill>
                  <a:schemeClr val="tx1">
                    <a:lumMod val="50000"/>
                  </a:schemeClr>
                </a:solidFill>
                <a:effectLst/>
                <a:latin typeface="inherit"/>
                <a:hlinkClick r:id="rId4">
                  <a:extLst>
                    <a:ext uri="{A12FA001-AC4F-418D-AE19-62706E023703}">
                      <ahyp:hlinkClr xmlns:ahyp="http://schemas.microsoft.com/office/drawing/2018/hyperlinkcolor" val="tx"/>
                    </a:ext>
                  </a:extLst>
                </a:hlinkClick>
              </a:rPr>
              <a:t>55-10-401</a:t>
            </a:r>
            <a:r>
              <a:rPr lang="en-US" b="0" i="0" dirty="0">
                <a:solidFill>
                  <a:srgbClr val="212121"/>
                </a:solidFill>
                <a:effectLst/>
                <a:latin typeface="verdana" panose="020B0604030504040204" pitchFamily="34" charset="0"/>
              </a:rPr>
              <a:t>, which proscribed driving under the influence, applied to private property that the public frequented.   Specifically, the Court found “that the record </a:t>
            </a:r>
            <a:r>
              <a:rPr lang="en-US" b="0" i="0" dirty="0" err="1">
                <a:solidFill>
                  <a:srgbClr val="212121"/>
                </a:solidFill>
                <a:effectLst/>
                <a:latin typeface="verdana" panose="020B0604030504040204" pitchFamily="34" charset="0"/>
              </a:rPr>
              <a:t>establishe</a:t>
            </a:r>
            <a:r>
              <a:rPr lang="en-US" b="0" i="0" dirty="0">
                <a:solidFill>
                  <a:srgbClr val="212121"/>
                </a:solidFill>
                <a:effectLst/>
                <a:latin typeface="verdana" panose="020B0604030504040204" pitchFamily="34" charset="0"/>
              </a:rPr>
              <a:t>[d] that the streets of Lakewood Park are frequented by the public at large. Although there is a gated entrance into the subdivision, apparently no one is actually turned away from entering. According to testimony, the public enters the area on a daily basis and three public establishments are even located in the subdivision.”</a:t>
            </a:r>
          </a:p>
          <a:p>
            <a:endParaRPr lang="en-US" b="0" i="0" dirty="0">
              <a:solidFill>
                <a:srgbClr val="212121"/>
              </a:solidFill>
              <a:effectLst/>
              <a:latin typeface="verdana" panose="020B0604030504040204" pitchFamily="34" charset="0"/>
            </a:endParaRPr>
          </a:p>
          <a:p>
            <a:pPr defTabSz="881390">
              <a:spcBef>
                <a:spcPts val="578"/>
              </a:spcBef>
              <a:defRPr/>
            </a:pPr>
            <a:r>
              <a:rPr lang="en-US" b="0" i="0" dirty="0">
                <a:solidFill>
                  <a:srgbClr val="212121"/>
                </a:solidFill>
                <a:effectLst/>
                <a:latin typeface="verdana" panose="020B0604030504040204" pitchFamily="34" charset="0"/>
              </a:rPr>
              <a:t>P</a:t>
            </a:r>
            <a:r>
              <a:rPr lang="en-US" b="0" i="0" u="none" strike="noStrike" dirty="0">
                <a:solidFill>
                  <a:srgbClr val="212121"/>
                </a:solidFill>
                <a:effectLst/>
                <a:latin typeface="inherit"/>
              </a:rPr>
              <a:t>a</a:t>
            </a:r>
            <a:r>
              <a:rPr lang="en-US" u="none" strike="noStrike" dirty="0">
                <a:solidFill>
                  <a:srgbClr val="212121"/>
                </a:solidFill>
                <a:effectLst/>
                <a:latin typeface="inherit"/>
              </a:rPr>
              <a:t>rking lots are premises generally </a:t>
            </a:r>
            <a:r>
              <a:rPr lang="en-US" b="0" u="none" strike="noStrike" dirty="0">
                <a:solidFill>
                  <a:srgbClr val="212121"/>
                </a:solidFill>
                <a:effectLst/>
                <a:latin typeface="inherit"/>
              </a:rPr>
              <a:t>frequented by the public at large</a:t>
            </a:r>
            <a:r>
              <a:rPr lang="en-US" u="none" strike="noStrike" dirty="0">
                <a:solidFill>
                  <a:srgbClr val="212121"/>
                </a:solidFill>
                <a:effectLst/>
                <a:latin typeface="inherit"/>
              </a:rPr>
              <a:t>.</a:t>
            </a:r>
            <a:r>
              <a:rPr lang="en-US" b="1" i="1" u="none" strike="noStrike" dirty="0">
                <a:solidFill>
                  <a:srgbClr val="000000"/>
                </a:solidFill>
                <a:effectLst/>
                <a:latin typeface="+mn-lt"/>
              </a:rPr>
              <a:t> </a:t>
            </a:r>
            <a:r>
              <a:rPr lang="en-US" i="1" u="sng" strike="noStrike" dirty="0">
                <a:solidFill>
                  <a:srgbClr val="CCCCFF"/>
                </a:solidFill>
                <a:effectLst/>
                <a:latin typeface="inherit"/>
                <a:hlinkClick r:id="rId5">
                  <a:extLst>
                    <a:ext uri="{A12FA001-AC4F-418D-AE19-62706E023703}">
                      <ahyp:hlinkClr xmlns:ahyp="http://schemas.microsoft.com/office/drawing/2018/hyperlinkcolor" val="tx"/>
                    </a:ext>
                  </a:extLst>
                </a:hlinkClick>
              </a:rPr>
              <a:t>State v. Steven Frederick Brinkley</a:t>
            </a:r>
            <a:r>
              <a:rPr lang="en-US" u="sng" strike="noStrike" dirty="0">
                <a:solidFill>
                  <a:srgbClr val="CCCCFF"/>
                </a:solidFill>
                <a:effectLst/>
                <a:latin typeface="inherit"/>
                <a:hlinkClick r:id="rId5">
                  <a:extLst>
                    <a:ext uri="{A12FA001-AC4F-418D-AE19-62706E023703}">
                      <ahyp:hlinkClr xmlns:ahyp="http://schemas.microsoft.com/office/drawing/2018/hyperlinkcolor" val="tx"/>
                    </a:ext>
                  </a:extLst>
                </a:hlinkClick>
              </a:rPr>
              <a:t>, 2004 Tenn. Crim. App. LEXIS 1138, No. M2003-02419-CCA-R3-CD, 2004 WL 2964706, at *6 (Tenn. Crim. App. at Nashville, Dec. 22, 2004), </a:t>
            </a:r>
            <a:r>
              <a:rPr lang="en-US" i="1" u="sng" strike="noStrike" dirty="0">
                <a:solidFill>
                  <a:srgbClr val="CCCCFF"/>
                </a:solidFill>
                <a:effectLst/>
                <a:latin typeface="inherit"/>
                <a:hlinkClick r:id="rId5">
                  <a:extLst>
                    <a:ext uri="{A12FA001-AC4F-418D-AE19-62706E023703}">
                      <ahyp:hlinkClr xmlns:ahyp="http://schemas.microsoft.com/office/drawing/2018/hyperlinkcolor" val="tx"/>
                    </a:ext>
                  </a:extLst>
                </a:hlinkClick>
              </a:rPr>
              <a:t>perm. to appeal denied</a:t>
            </a:r>
            <a:r>
              <a:rPr lang="en-US" u="sng" strike="noStrike" dirty="0">
                <a:solidFill>
                  <a:srgbClr val="002060"/>
                </a:solidFill>
                <a:effectLst/>
                <a:latin typeface="inherit"/>
                <a:hlinkClick r:id="rId5">
                  <a:extLst>
                    <a:ext uri="{A12FA001-AC4F-418D-AE19-62706E023703}">
                      <ahyp:hlinkClr xmlns:ahyp="http://schemas.microsoft.com/office/drawing/2018/hyperlinkcolor" val="tx"/>
                    </a:ext>
                  </a:extLst>
                </a:hlinkClick>
              </a:rPr>
              <a:t>, (Tenn. 2005)</a:t>
            </a:r>
            <a:r>
              <a:rPr lang="en-US" u="none" strike="noStrike" dirty="0">
                <a:solidFill>
                  <a:srgbClr val="002060"/>
                </a:solidFill>
                <a:effectLst/>
                <a:latin typeface="inherit"/>
              </a:rPr>
              <a:t>. </a:t>
            </a:r>
          </a:p>
          <a:p>
            <a:endParaRPr lang="en-US" b="0" i="0" dirty="0">
              <a:solidFill>
                <a:srgbClr val="212121"/>
              </a:solidFill>
              <a:effectLst/>
              <a:latin typeface="verdana" panose="020B0604030504040204" pitchFamily="34" charset="0"/>
            </a:endParaRPr>
          </a:p>
          <a:p>
            <a:endParaRPr lang="en-US" b="0" i="0" u="sng" dirty="0">
              <a:solidFill>
                <a:srgbClr val="212121"/>
              </a:solidFill>
              <a:effectLst/>
              <a:latin typeface="verdana" panose="020B0604030504040204" pitchFamily="34" charset="0"/>
            </a:endParaRPr>
          </a:p>
          <a:p>
            <a:endParaRPr lang="en-US" u="sng" dirty="0">
              <a:solidFill>
                <a:schemeClr val="tx1">
                  <a:lumMod val="50000"/>
                </a:schemeClr>
              </a:solidFill>
            </a:endParaRPr>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13</a:t>
            </a:fld>
            <a:r>
              <a:rPr lang="en-US"/>
              <a:t> of 27</a:t>
            </a:r>
            <a:endParaRPr lang="en-US" dirty="0"/>
          </a:p>
        </p:txBody>
      </p:sp>
    </p:spTree>
    <p:extLst>
      <p:ext uri="{BB962C8B-B14F-4D97-AF65-F5344CB8AC3E}">
        <p14:creationId xmlns:p14="http://schemas.microsoft.com/office/powerpoint/2010/main" val="3901080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824038" y="212725"/>
            <a:ext cx="3289300" cy="2468563"/>
          </a:xfrm>
          <a:ln/>
        </p:spPr>
      </p:sp>
      <p:sp>
        <p:nvSpPr>
          <p:cNvPr id="31747" name="Notes Placeholder 2"/>
          <p:cNvSpPr>
            <a:spLocks noGrp="1"/>
          </p:cNvSpPr>
          <p:nvPr>
            <p:ph type="body" idx="1"/>
          </p:nvPr>
        </p:nvSpPr>
        <p:spPr>
          <a:xfrm>
            <a:off x="457769" y="3017519"/>
            <a:ext cx="6147179" cy="5852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903">
              <a:lnSpc>
                <a:spcPct val="100000"/>
              </a:lnSpc>
              <a:spcBef>
                <a:spcPts val="0"/>
              </a:spcBef>
              <a:defRPr/>
            </a:pPr>
            <a:endParaRPr lang="en-US" dirty="0">
              <a:solidFill>
                <a:srgbClr val="000000"/>
              </a:solidFill>
              <a:latin typeface="+mn-lt"/>
            </a:endParaRPr>
          </a:p>
        </p:txBody>
      </p:sp>
      <p:sp>
        <p:nvSpPr>
          <p:cNvPr id="5" name="Footer Placeholder 4"/>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14</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chemeClr val="tx1">
                    <a:lumMod val="50000"/>
                  </a:schemeClr>
                </a:solidFill>
                <a:effectLst/>
                <a:latin typeface="verdana" panose="020B0604030504040204" pitchFamily="34" charset="0"/>
              </a:rPr>
              <a:t>“The substance of all the definitions of </a:t>
            </a:r>
            <a:r>
              <a:rPr lang="en-US" b="0" i="0" dirty="0">
                <a:solidFill>
                  <a:schemeClr val="tx1">
                    <a:lumMod val="50000"/>
                  </a:schemeClr>
                </a:solidFill>
                <a:effectLst/>
                <a:latin typeface="inherit"/>
              </a:rPr>
              <a:t>probable cause is</a:t>
            </a:r>
            <a:r>
              <a:rPr lang="en-US" b="0" i="0" dirty="0">
                <a:solidFill>
                  <a:schemeClr val="tx1">
                    <a:lumMod val="50000"/>
                  </a:schemeClr>
                </a:solidFill>
                <a:effectLst/>
                <a:latin typeface="verdana" panose="020B0604030504040204" pitchFamily="34" charset="0"/>
              </a:rPr>
              <a:t> a reasonable ground for belief of guilt." </a:t>
            </a:r>
            <a:r>
              <a:rPr lang="en-US" b="0" i="1" dirty="0" err="1">
                <a:solidFill>
                  <a:srgbClr val="CCCCFF"/>
                </a:solidFill>
                <a:effectLst/>
                <a:latin typeface="inherit"/>
                <a:hlinkClick r:id="rId3">
                  <a:extLst>
                    <a:ext uri="{A12FA001-AC4F-418D-AE19-62706E023703}">
                      <ahyp:hlinkClr xmlns:ahyp="http://schemas.microsoft.com/office/drawing/2018/hyperlinkcolor" val="tx"/>
                    </a:ext>
                  </a:extLst>
                </a:hlinkClick>
              </a:rPr>
              <a:t>Brinegar</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 v. United States</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338 U.S. 160, 175, 69 S. Ct. 1302, 93 L. Ed. 1879 (1949)</a:t>
            </a:r>
            <a:r>
              <a:rPr lang="en-US" b="0" i="0" dirty="0">
                <a:solidFill>
                  <a:schemeClr val="tx1">
                    <a:lumMod val="50000"/>
                  </a:schemeClr>
                </a:solidFill>
                <a:effectLst/>
                <a:latin typeface="verdana" panose="020B0604030504040204" pitchFamily="34" charset="0"/>
              </a:rPr>
              <a:t> (citation and quotation marks omitted). Probable cause must be more than mere suspicion,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Echols</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382 S.W.3d at 278</a:t>
            </a:r>
            <a:r>
              <a:rPr lang="en-US" b="0" i="0" dirty="0">
                <a:solidFill>
                  <a:schemeClr val="tx1">
                    <a:lumMod val="50000"/>
                  </a:schemeClr>
                </a:solidFill>
                <a:effectLst/>
                <a:latin typeface="verdana" panose="020B0604030504040204" pitchFamily="34" charset="0"/>
              </a:rPr>
              <a:t> (quoting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Lawrence</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154 S.W.3d 71, 76 (Tenn. 2005))</a:t>
            </a:r>
            <a:r>
              <a:rPr lang="en-US" b="0" i="0" dirty="0">
                <a:solidFill>
                  <a:schemeClr val="tx1">
                    <a:lumMod val="50000"/>
                  </a:schemeClr>
                </a:solidFill>
                <a:effectLst/>
                <a:latin typeface="verdana" panose="020B0604030504040204" pitchFamily="34" charset="0"/>
              </a:rPr>
              <a:t>, but it need not be absolute certainty,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a:t>
            </a:r>
            <a:r>
              <a:rPr lang="en-US" b="0" i="1" dirty="0" err="1">
                <a:solidFill>
                  <a:srgbClr val="CCCCFF"/>
                </a:solidFill>
                <a:effectLst/>
                <a:latin typeface="inherit"/>
                <a:hlinkClick r:id="rId3">
                  <a:extLst>
                    <a:ext uri="{A12FA001-AC4F-418D-AE19-62706E023703}">
                      <ahyp:hlinkClr xmlns:ahyp="http://schemas.microsoft.com/office/drawing/2018/hyperlinkcolor" val="tx"/>
                    </a:ext>
                  </a:extLst>
                </a:hlinkClick>
              </a:rPr>
              <a:t>Melson</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638 S.W.2d 342, 350 (Tenn. 1982)</a:t>
            </a:r>
            <a:r>
              <a:rPr lang="en-US" b="0" i="0" dirty="0">
                <a:solidFill>
                  <a:schemeClr val="tx1">
                    <a:lumMod val="50000"/>
                  </a:schemeClr>
                </a:solidFill>
                <a:effectLst/>
                <a:latin typeface="verdana" panose="020B0604030504040204" pitchFamily="34" charset="0"/>
              </a:rPr>
              <a:t>.</a:t>
            </a:r>
          </a:p>
          <a:p>
            <a:pPr algn="l" fontAlgn="base"/>
            <a:r>
              <a:rPr lang="en-US" b="0" i="0" dirty="0">
                <a:solidFill>
                  <a:schemeClr val="tx1">
                    <a:lumMod val="50000"/>
                  </a:schemeClr>
                </a:solidFill>
                <a:effectLst/>
                <a:latin typeface="verdana" panose="020B0604030504040204" pitchFamily="34" charset="0"/>
              </a:rPr>
              <a:t>The United States Supreme Court has observed that  "[</a:t>
            </a:r>
            <a:r>
              <a:rPr lang="en-US" b="0" i="0" dirty="0" err="1">
                <a:solidFill>
                  <a:schemeClr val="tx1">
                    <a:lumMod val="50000"/>
                  </a:schemeClr>
                </a:solidFill>
                <a:effectLst/>
                <a:latin typeface="verdana" panose="020B0604030504040204" pitchFamily="34" charset="0"/>
              </a:rPr>
              <a:t>i</a:t>
            </a:r>
            <a:r>
              <a:rPr lang="en-US" b="0" i="0" dirty="0">
                <a:solidFill>
                  <a:schemeClr val="tx1">
                    <a:lumMod val="50000"/>
                  </a:schemeClr>
                </a:solidFill>
                <a:effectLst/>
                <a:latin typeface="verdana" panose="020B0604030504040204" pitchFamily="34" charset="0"/>
              </a:rPr>
              <a:t>]n dealing with probable cause, . . . as the very name implies, we deal with probabilities. These are not technical; they are the factual and practical considerations of everyday life on which reasonable and prudent men, not legal technicians, act."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Draper v. United States</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358 U.S. 307, 313, 79 S. Ct. 329, 3 L. Ed. 2d 327 (1959)</a:t>
            </a:r>
            <a:r>
              <a:rPr lang="en-US" b="0" i="0" dirty="0">
                <a:solidFill>
                  <a:schemeClr val="tx1">
                    <a:lumMod val="50000"/>
                  </a:schemeClr>
                </a:solidFill>
                <a:effectLst/>
                <a:latin typeface="verdana" panose="020B0604030504040204" pitchFamily="34" charset="0"/>
              </a:rPr>
              <a:t> (quoting </a:t>
            </a:r>
            <a:r>
              <a:rPr lang="en-US" b="0" i="1" dirty="0" err="1">
                <a:solidFill>
                  <a:srgbClr val="CCCCFF"/>
                </a:solidFill>
                <a:effectLst/>
                <a:latin typeface="inherit"/>
                <a:hlinkClick r:id="rId3">
                  <a:extLst>
                    <a:ext uri="{A12FA001-AC4F-418D-AE19-62706E023703}">
                      <ahyp:hlinkClr xmlns:ahyp="http://schemas.microsoft.com/office/drawing/2018/hyperlinkcolor" val="tx"/>
                    </a:ext>
                  </a:extLst>
                </a:hlinkClick>
              </a:rPr>
              <a:t>Brinegar</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 v. United States</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338 U.S. at 175</a:t>
            </a:r>
            <a:r>
              <a:rPr lang="en-US" b="0" i="0" dirty="0">
                <a:solidFill>
                  <a:schemeClr val="tx1">
                    <a:lumMod val="50000"/>
                  </a:schemeClr>
                </a:solidFill>
                <a:effectLst/>
                <a:latin typeface="verdana" panose="020B0604030504040204" pitchFamily="34" charset="0"/>
              </a:rPr>
              <a:t>); </a:t>
            </a:r>
            <a:r>
              <a:rPr lang="en-US" b="0" i="1" dirty="0">
                <a:solidFill>
                  <a:schemeClr val="tx1">
                    <a:lumMod val="50000"/>
                  </a:schemeClr>
                </a:solidFill>
                <a:effectLst/>
                <a:latin typeface="inherit"/>
              </a:rPr>
              <a:t>see also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Echols</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382 S.W.3d at 278</a:t>
            </a:r>
            <a:r>
              <a:rPr lang="en-US" b="0" i="0" dirty="0">
                <a:solidFill>
                  <a:schemeClr val="tx1">
                    <a:lumMod val="50000"/>
                  </a:schemeClr>
                </a:solidFill>
                <a:effectLst/>
                <a:latin typeface="verdana" panose="020B0604030504040204" pitchFamily="34" charset="0"/>
              </a:rPr>
              <a:t>; </a:t>
            </a:r>
            <a:r>
              <a:rPr lang="en-US" b="0" i="0" dirty="0">
                <a:solidFill>
                  <a:srgbClr val="CCCCFF"/>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State v. </a:t>
            </a:r>
            <a:r>
              <a:rPr lang="en-US" b="0" i="0" dirty="0" err="1">
                <a:solidFill>
                  <a:srgbClr val="CCCCFF"/>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Melson</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638 S.W.2d at 351</a:t>
            </a:r>
            <a:r>
              <a:rPr lang="en-US" b="0" i="0" dirty="0">
                <a:solidFill>
                  <a:schemeClr val="tx1">
                    <a:lumMod val="50000"/>
                  </a:schemeClr>
                </a:solidFill>
                <a:effectLst/>
                <a:latin typeface="verdana" panose="020B0604030504040204" pitchFamily="34" charset="0"/>
              </a:rPr>
              <a:t>. Echoing the United States Supreme Court, we </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[**16] </a:t>
            </a:r>
            <a:r>
              <a:rPr lang="en-US" b="0" i="0" dirty="0">
                <a:solidFill>
                  <a:schemeClr val="tx1">
                    <a:lumMod val="50000"/>
                  </a:schemeClr>
                </a:solidFill>
                <a:effectLst/>
                <a:latin typeface="verdana" panose="020B0604030504040204" pitchFamily="34" charset="0"/>
              </a:rPr>
              <a:t>have noted that "the probable-cause standard is . . . a practical, nontechnical conception."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a:t>
            </a:r>
            <a:r>
              <a:rPr lang="en-US" b="0" i="1" dirty="0" err="1">
                <a:solidFill>
                  <a:srgbClr val="CCCCFF"/>
                </a:solidFill>
                <a:effectLst/>
                <a:latin typeface="inherit"/>
                <a:hlinkClick r:id="rId3">
                  <a:extLst>
                    <a:ext uri="{A12FA001-AC4F-418D-AE19-62706E023703}">
                      <ahyp:hlinkClr xmlns:ahyp="http://schemas.microsoft.com/office/drawing/2018/hyperlinkcolor" val="tx"/>
                    </a:ext>
                  </a:extLst>
                </a:hlinkClick>
              </a:rPr>
              <a:t>Jacumin</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778 S.W.2d 430, 432 (Tenn. 1989)</a:t>
            </a:r>
            <a:r>
              <a:rPr lang="en-US" b="0" i="0" dirty="0">
                <a:solidFill>
                  <a:schemeClr val="tx1">
                    <a:lumMod val="50000"/>
                  </a:schemeClr>
                </a:solidFill>
                <a:effectLst/>
                <a:latin typeface="verdana" panose="020B0604030504040204" pitchFamily="34" charset="0"/>
              </a:rPr>
              <a:t> (quoting </a:t>
            </a:r>
            <a:r>
              <a:rPr lang="en-US" b="0" i="1" dirty="0" err="1">
                <a:solidFill>
                  <a:srgbClr val="CCCCFF"/>
                </a:solidFill>
                <a:effectLst/>
                <a:latin typeface="inherit"/>
                <a:hlinkClick r:id="rId3">
                  <a:extLst>
                    <a:ext uri="{A12FA001-AC4F-418D-AE19-62706E023703}">
                      <ahyp:hlinkClr xmlns:ahyp="http://schemas.microsoft.com/office/drawing/2018/hyperlinkcolor" val="tx"/>
                    </a:ext>
                  </a:extLst>
                </a:hlinkClick>
              </a:rPr>
              <a:t>Brinegar</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 v. United States</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338 U.S. at 176</a:t>
            </a:r>
            <a:r>
              <a:rPr lang="en-US" b="0" i="0" dirty="0">
                <a:solidFill>
                  <a:schemeClr val="tx1">
                    <a:lumMod val="50000"/>
                  </a:schemeClr>
                </a:solidFill>
                <a:effectLst/>
                <a:latin typeface="verdana" panose="020B0604030504040204" pitchFamily="34" charset="0"/>
              </a:rPr>
              <a:t>). Thus, probable cause exists when "at the time of the arrest, the facts and circumstances within the knowledge of the officers, and of which they had reasonably trustworthy information, are sufficient to warrant a prudent person in believing that the defendant had committed or was committing an offense."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Echols</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382 S.W.3d at 277-78</a:t>
            </a:r>
            <a:r>
              <a:rPr lang="en-US" b="0" i="0" dirty="0">
                <a:solidFill>
                  <a:schemeClr val="tx1">
                    <a:lumMod val="50000"/>
                  </a:schemeClr>
                </a:solidFill>
                <a:effectLst/>
                <a:latin typeface="verdana" panose="020B0604030504040204" pitchFamily="34" charset="0"/>
              </a:rPr>
              <a:t> (quoting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Beck v. Ohio</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379 U.S. 89, 91, 85 S. Ct. 223, 13 L. Ed. 2d 142 (1964))</a:t>
            </a:r>
            <a:r>
              <a:rPr lang="en-US" b="0" i="0" dirty="0">
                <a:solidFill>
                  <a:schemeClr val="tx1">
                    <a:lumMod val="50000"/>
                  </a:schemeClr>
                </a:solidFill>
                <a:effectLst/>
                <a:latin typeface="verdana" panose="020B0604030504040204" pitchFamily="34" charset="0"/>
              </a:rPr>
              <a:t> (alterations and quotation marks omitted); </a:t>
            </a:r>
            <a:r>
              <a:rPr lang="en-US" b="0" i="1" dirty="0">
                <a:solidFill>
                  <a:schemeClr val="tx1">
                    <a:lumMod val="50000"/>
                  </a:schemeClr>
                </a:solidFill>
                <a:effectLst/>
                <a:latin typeface="inherit"/>
              </a:rPr>
              <a:t>see also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Lawrence</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154 S.W.3d at 75-76</a:t>
            </a:r>
            <a:r>
              <a:rPr lang="en-US" b="0" i="0" dirty="0">
                <a:solidFill>
                  <a:schemeClr val="tx1">
                    <a:lumMod val="50000"/>
                  </a:schemeClr>
                </a:solidFill>
                <a:effectLst/>
                <a:latin typeface="verdana" panose="020B0604030504040204" pitchFamily="34" charset="0"/>
              </a:rPr>
              <a:t>;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a:t>
            </a:r>
            <a:r>
              <a:rPr lang="en-US" b="0" i="1" dirty="0" err="1">
                <a:solidFill>
                  <a:srgbClr val="CCCCFF"/>
                </a:solidFill>
                <a:effectLst/>
                <a:latin typeface="inherit"/>
                <a:hlinkClick r:id="rId3">
                  <a:extLst>
                    <a:ext uri="{A12FA001-AC4F-418D-AE19-62706E023703}">
                      <ahyp:hlinkClr xmlns:ahyp="http://schemas.microsoft.com/office/drawing/2018/hyperlinkcolor" val="tx"/>
                    </a:ext>
                  </a:extLst>
                </a:hlinkClick>
              </a:rPr>
              <a:t>Melson</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638 S.W.2d at 350-51</a:t>
            </a:r>
            <a:r>
              <a:rPr lang="en-US" b="0" i="0" dirty="0">
                <a:solidFill>
                  <a:schemeClr val="tx1">
                    <a:lumMod val="50000"/>
                  </a:schemeClr>
                </a:solidFill>
                <a:effectLst/>
                <a:latin typeface="verdana" panose="020B0604030504040204" pitchFamily="34" charset="0"/>
              </a:rPr>
              <a:t>.</a:t>
            </a:r>
          </a:p>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15</a:t>
            </a:fld>
            <a:r>
              <a:rPr lang="en-US"/>
              <a:t> of 27</a:t>
            </a:r>
            <a:endParaRPr lang="en-US" dirty="0"/>
          </a:p>
        </p:txBody>
      </p:sp>
    </p:spTree>
    <p:extLst>
      <p:ext uri="{BB962C8B-B14F-4D97-AF65-F5344CB8AC3E}">
        <p14:creationId xmlns:p14="http://schemas.microsoft.com/office/powerpoint/2010/main" val="961449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16</a:t>
            </a:fld>
            <a:r>
              <a:rPr lang="en-US"/>
              <a:t> of 27</a:t>
            </a:r>
            <a:endParaRPr lang="en-US" dirty="0"/>
          </a:p>
        </p:txBody>
      </p:sp>
    </p:spTree>
    <p:extLst>
      <p:ext uri="{BB962C8B-B14F-4D97-AF65-F5344CB8AC3E}">
        <p14:creationId xmlns:p14="http://schemas.microsoft.com/office/powerpoint/2010/main" val="505034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chemeClr val="tx1">
                    <a:lumMod val="50000"/>
                  </a:schemeClr>
                </a:solidFill>
                <a:effectLst/>
                <a:latin typeface="verdana" panose="020B0604030504040204" pitchFamily="34" charset="0"/>
              </a:rPr>
              <a:t>Applying these legal standards, we conclude that, at the time Deputy Strzelecki directed medical staff to obtain a sample of the defendant's blood, probable cause existed to believe that the defendant was driving under the influence of an intoxicant at the time of the accident. Deputy Strzelecki was initially dispatched to UT Medical Center to speak with the survivors of a single car accident that had likely resulted in fatalities. While </a:t>
            </a:r>
            <a:r>
              <a:rPr lang="en-US" b="0" i="0" dirty="0" err="1">
                <a:solidFill>
                  <a:schemeClr val="tx1">
                    <a:lumMod val="50000"/>
                  </a:schemeClr>
                </a:solidFill>
                <a:effectLst/>
                <a:latin typeface="verdana" panose="020B0604030504040204" pitchFamily="34" charset="0"/>
              </a:rPr>
              <a:t>en</a:t>
            </a:r>
            <a:r>
              <a:rPr lang="en-US" b="0" i="0" dirty="0">
                <a:solidFill>
                  <a:schemeClr val="tx1">
                    <a:lumMod val="50000"/>
                  </a:schemeClr>
                </a:solidFill>
                <a:effectLst/>
                <a:latin typeface="verdana" panose="020B0604030504040204" pitchFamily="34" charset="0"/>
              </a:rPr>
              <a:t> route to the hospital, he learned from other officers that the accident had indeed resulted in two fatalities. He also learned the identities of the </a:t>
            </a:r>
            <a:r>
              <a:rPr lang="en-US" b="0" i="0" dirty="0" err="1">
                <a:solidFill>
                  <a:schemeClr val="tx1">
                    <a:lumMod val="50000"/>
                  </a:schemeClr>
                </a:solidFill>
                <a:effectLst/>
                <a:latin typeface="verdana" panose="020B0604030504040204" pitchFamily="34" charset="0"/>
              </a:rPr>
              <a:t>surviors</a:t>
            </a:r>
            <a:r>
              <a:rPr lang="en-US" b="0" i="0" dirty="0">
                <a:solidFill>
                  <a:schemeClr val="tx1">
                    <a:lumMod val="50000"/>
                  </a:schemeClr>
                </a:solidFill>
                <a:effectLst/>
                <a:latin typeface="verdana" panose="020B0604030504040204" pitchFamily="34" charset="0"/>
              </a:rPr>
              <a:t> and that the defendant was likely the driver. Thus, by the time Deputy Strzelecki arrived at the hospital, he knew the importance of identifying the driver and determining the cause of the accident. Deputy Strzelecki spoke first with Mr. Page, who confirmed that he had been a passenger in the vehicle and the defendant had been driving the vehicle at the time of the accident. Deputy Strzelecki then located and spoke with the defendant. He identified himself and maintained eye contact with the defendant throughout their conversation. Although the defendant had sustained injuries in the accident and was lying on a gurney in the hospital emergency room when Deputy Strzelecki spoke with her, he testified that the defendant's eyes were open and her pupils were equal and tracking normally.</a:t>
            </a:r>
          </a:p>
          <a:p>
            <a:pPr algn="l" fontAlgn="base"/>
            <a:r>
              <a:rPr lang="en-US" b="0" i="0" dirty="0">
                <a:solidFill>
                  <a:schemeClr val="tx1">
                    <a:lumMod val="50000"/>
                  </a:schemeClr>
                </a:solidFill>
                <a:effectLst/>
                <a:latin typeface="verdana" panose="020B0604030504040204" pitchFamily="34" charset="0"/>
              </a:rPr>
              <a:t>Deputy Strzelecki's testimony was corroborated by notations of medical professionals in the </a:t>
            </a:r>
            <a:r>
              <a:rPr lang="en-US" b="0" i="0" dirty="0" err="1">
                <a:solidFill>
                  <a:schemeClr val="tx1">
                    <a:lumMod val="50000"/>
                  </a:schemeClr>
                </a:solidFill>
                <a:effectLst/>
                <a:latin typeface="verdana" panose="020B0604030504040204" pitchFamily="34" charset="0"/>
              </a:rPr>
              <a:t>LifeStar</a:t>
            </a:r>
            <a:r>
              <a:rPr lang="en-US" b="0" i="0" dirty="0">
                <a:solidFill>
                  <a:schemeClr val="tx1">
                    <a:lumMod val="50000"/>
                  </a:schemeClr>
                </a:solidFill>
                <a:effectLst/>
                <a:latin typeface="verdana" panose="020B0604030504040204" pitchFamily="34" charset="0"/>
              </a:rPr>
              <a:t> and UT Medical Center records that were introduced as evidence in the suppression hearings. Deputy Strzelecki, who was well-versed in the field of law enforcement and particularly DUI enforcement, administered the HGN test and concluded that the defendant exhibited all six clues of intoxication. Additionally, during the hearing on the defendant's first motion to suppress, Deputy Strzelecki testified that the defendant admitted she had been drinking and driving. At the hearing on the second motion, Deputy Strzelecki again testified that the defendant admitted she was driving the vehicle, but he neither repeated nor retracted his earlier testimony that she had also admitted to drinking.</a:t>
            </a:r>
          </a:p>
          <a:p>
            <a:pPr algn="l" fontAlgn="base"/>
            <a:r>
              <a:rPr lang="en-US" b="0" i="0" dirty="0">
                <a:solidFill>
                  <a:schemeClr val="tx1">
                    <a:lumMod val="50000"/>
                  </a:schemeClr>
                </a:solidFill>
                <a:effectLst/>
                <a:latin typeface="verdana" panose="020B0604030504040204" pitchFamily="34" charset="0"/>
              </a:rPr>
              <a:t>Rather, in response to specific questions from the trial court, Deputy Strzelecki acknowledged that his conversation with the defendant had been very brief and that the defendant had </a:t>
            </a:r>
            <a:r>
              <a:rPr lang="en-US" b="0" i="1" dirty="0">
                <a:solidFill>
                  <a:schemeClr val="tx1">
                    <a:lumMod val="50000"/>
                  </a:schemeClr>
                </a:solidFill>
                <a:effectLst/>
                <a:latin typeface="inherit"/>
              </a:rPr>
              <a:t>spoken</a:t>
            </a:r>
            <a:r>
              <a:rPr lang="en-US" b="0" i="0" dirty="0">
                <a:solidFill>
                  <a:schemeClr val="tx1">
                    <a:lumMod val="50000"/>
                  </a:schemeClr>
                </a:solidFill>
                <a:effectLst/>
                <a:latin typeface="verdana" panose="020B0604030504040204" pitchFamily="34" charset="0"/>
              </a:rPr>
              <a:t> only one complete </a:t>
            </a:r>
            <a:r>
              <a:rPr lang="en-US" b="0" i="1" dirty="0">
                <a:solidFill>
                  <a:schemeClr val="tx1">
                    <a:lumMod val="50000"/>
                  </a:schemeClr>
                </a:solidFill>
                <a:effectLst/>
                <a:latin typeface="inherit"/>
              </a:rPr>
              <a:t>sentence</a:t>
            </a:r>
            <a:r>
              <a:rPr lang="en-US" b="0" i="0" dirty="0">
                <a:solidFill>
                  <a:schemeClr val="tx1">
                    <a:lumMod val="50000"/>
                  </a:schemeClr>
                </a:solidFill>
                <a:effectLst/>
                <a:latin typeface="verdana" panose="020B0604030504040204" pitchFamily="34" charset="0"/>
              </a:rPr>
              <a:t>, consisting of "Do whatever you have to do," when he broached the subject of obtaining a blood sample. Deputy Strzelecki's testimony that the defendant </a:t>
            </a:r>
            <a:r>
              <a:rPr lang="en-US" b="0" i="1" dirty="0">
                <a:solidFill>
                  <a:schemeClr val="tx1">
                    <a:lumMod val="50000"/>
                  </a:schemeClr>
                </a:solidFill>
                <a:effectLst/>
                <a:latin typeface="inherit"/>
              </a:rPr>
              <a:t>spoke</a:t>
            </a:r>
            <a:r>
              <a:rPr lang="en-US" b="0" i="0" dirty="0">
                <a:solidFill>
                  <a:schemeClr val="tx1">
                    <a:lumMod val="50000"/>
                  </a:schemeClr>
                </a:solidFill>
                <a:effectLst/>
                <a:latin typeface="verdana" panose="020B0604030504040204" pitchFamily="34" charset="0"/>
              </a:rPr>
              <a:t> only one complete </a:t>
            </a:r>
            <a:r>
              <a:rPr lang="en-US" b="0" i="1" dirty="0">
                <a:solidFill>
                  <a:schemeClr val="tx1">
                    <a:lumMod val="50000"/>
                  </a:schemeClr>
                </a:solidFill>
                <a:effectLst/>
                <a:latin typeface="inherit"/>
              </a:rPr>
              <a:t>sentence</a:t>
            </a:r>
            <a:r>
              <a:rPr lang="en-US" b="0" i="0" dirty="0">
                <a:solidFill>
                  <a:schemeClr val="tx1">
                    <a:lumMod val="50000"/>
                  </a:schemeClr>
                </a:solidFill>
                <a:effectLst/>
                <a:latin typeface="verdana" panose="020B0604030504040204" pitchFamily="34" charset="0"/>
              </a:rPr>
              <a:t> during their conversation does not conflict with the testimony he gave at the first hearing regarding the defendant admitting to drinking </a:t>
            </a:r>
            <a:r>
              <a:rPr lang="en-US" b="0" i="1" dirty="0">
                <a:solidFill>
                  <a:schemeClr val="tx1">
                    <a:lumMod val="50000"/>
                  </a:schemeClr>
                </a:solidFill>
                <a:effectLst/>
                <a:latin typeface="inherit"/>
              </a:rPr>
              <a:t>and</a:t>
            </a:r>
            <a:r>
              <a:rPr lang="en-US" b="0" i="0" dirty="0">
                <a:solidFill>
                  <a:schemeClr val="tx1">
                    <a:lumMod val="50000"/>
                  </a:schemeClr>
                </a:solidFill>
                <a:effectLst/>
                <a:latin typeface="verdana" panose="020B0604030504040204" pitchFamily="34" charset="0"/>
              </a:rPr>
              <a:t> driving. As the trial court recognized, the defendant may have used nonverbal responses, or she may have used incomplete sentences or single-word answers to communicate with Deputy Strzelecki.</a:t>
            </a:r>
          </a:p>
          <a:p>
            <a:pPr algn="l" fontAlgn="base"/>
            <a:r>
              <a:rPr lang="en-US" b="0" i="0" dirty="0">
                <a:solidFill>
                  <a:schemeClr val="tx1">
                    <a:lumMod val="50000"/>
                  </a:schemeClr>
                </a:solidFill>
                <a:effectLst/>
                <a:latin typeface="verdana" panose="020B0604030504040204" pitchFamily="34" charset="0"/>
              </a:rPr>
              <a:t>Thus, while Deputy Strzelecki's testimony at the second hearing differed from his testimony at the first hearing, his testimony at the two hearings was not inconsistent. At both suppression hearings Deputy Strzelecki testified that he smelled an odor of alcohol on and about the defendant when he spoke with her at the hospital. The trial court, which observed him testify, specifically found Deputy </a:t>
            </a:r>
            <a:r>
              <a:rPr lang="en-US" b="0" i="0" dirty="0" err="1">
                <a:solidFill>
                  <a:schemeClr val="tx1">
                    <a:lumMod val="50000"/>
                  </a:schemeClr>
                </a:solidFill>
                <a:effectLst/>
                <a:latin typeface="verdana" panose="020B0604030504040204" pitchFamily="34" charset="0"/>
              </a:rPr>
              <a:t>Strezelecki</a:t>
            </a:r>
            <a:r>
              <a:rPr lang="en-US" b="0" i="0" dirty="0">
                <a:solidFill>
                  <a:schemeClr val="tx1">
                    <a:lumMod val="50000"/>
                  </a:schemeClr>
                </a:solidFill>
                <a:effectLst/>
                <a:latin typeface="verdana" panose="020B0604030504040204" pitchFamily="34" charset="0"/>
              </a:rPr>
              <a:t> "to be quite credible" and not "deceptive in any way in his testimony."</a:t>
            </a:r>
          </a:p>
          <a:p>
            <a:pPr algn="l" fontAlgn="base"/>
            <a:r>
              <a:rPr lang="en-US" b="0" i="0" dirty="0">
                <a:solidFill>
                  <a:schemeClr val="tx1">
                    <a:lumMod val="50000"/>
                  </a:schemeClr>
                </a:solidFill>
                <a:effectLst/>
                <a:latin typeface="verdana" panose="020B0604030504040204" pitchFamily="34" charset="0"/>
              </a:rPr>
              <a:t>Moreover, any adverse affect the medications had on the defendant's performance on the HGN test is not relevant to the probable cause assessment because Deputy Strzelecki was unaware the defendant had received those medications when he administered the test. As already noted,  when determining whether probable</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[**42] </a:t>
            </a:r>
            <a:r>
              <a:rPr lang="en-US" b="0" i="0" dirty="0">
                <a:solidFill>
                  <a:schemeClr val="tx1">
                    <a:lumMod val="50000"/>
                  </a:schemeClr>
                </a:solidFill>
                <a:effectLst/>
                <a:latin typeface="verdana" panose="020B0604030504040204" pitchFamily="34" charset="0"/>
              </a:rPr>
              <a:t> cause exists, courts only consider "the facts and circumstances </a:t>
            </a:r>
            <a:r>
              <a:rPr lang="en-US" b="0" i="1" dirty="0">
                <a:solidFill>
                  <a:schemeClr val="tx1">
                    <a:lumMod val="50000"/>
                  </a:schemeClr>
                </a:solidFill>
                <a:effectLst/>
                <a:latin typeface="inherit"/>
              </a:rPr>
              <a:t>within the knowledge of the officers, and of which they had reasonably trustworthy information</a:t>
            </a:r>
            <a:r>
              <a:rPr lang="en-US" b="0" i="0" dirty="0">
                <a:solidFill>
                  <a:schemeClr val="tx1">
                    <a:lumMod val="50000"/>
                  </a:schemeClr>
                </a:solidFill>
                <a:effectLst/>
                <a:latin typeface="verdana" panose="020B0604030504040204" pitchFamily="34" charset="0"/>
              </a:rPr>
              <a:t>" at the time the challenged search or seizure occurred and do not apply 20/20 hindsight when gauging the existence of probable cause. </a:t>
            </a:r>
            <a:r>
              <a:rPr lang="en-US" b="0" i="0" u="sng" dirty="0">
                <a:solidFill>
                  <a:srgbClr val="CCCCFF"/>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Echols</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382 S.W.3d at 277-78</a:t>
            </a:r>
            <a:r>
              <a:rPr lang="en-US" b="0" i="0" dirty="0">
                <a:solidFill>
                  <a:schemeClr val="tx1">
                    <a:lumMod val="50000"/>
                  </a:schemeClr>
                </a:solidFill>
                <a:effectLst/>
                <a:latin typeface="verdana" panose="020B0604030504040204" pitchFamily="34" charset="0"/>
              </a:rPr>
              <a:t> (emphasis added) </a:t>
            </a:r>
            <a:r>
              <a:rPr lang="en-US" b="1" i="0" u="none" strike="noStrike" dirty="0">
                <a:solidFill>
                  <a:schemeClr val="tx1">
                    <a:lumMod val="50000"/>
                  </a:schemeClr>
                </a:solidFill>
                <a:effectLst/>
                <a:latin typeface="inherit"/>
              </a:rPr>
              <a:t> </a:t>
            </a:r>
            <a:r>
              <a:rPr lang="en-US" b="0" i="0" dirty="0">
                <a:solidFill>
                  <a:schemeClr val="tx1">
                    <a:lumMod val="50000"/>
                  </a:schemeClr>
                </a:solidFill>
                <a:effectLst/>
                <a:latin typeface="verdana" panose="020B0604030504040204" pitchFamily="34" charset="0"/>
              </a:rPr>
              <a:t>(citations and internal quotation marks omitted). Also not relevant to the probable cause determination are Deputy Strzelecki's subjective beliefs that the defendant had actually consented to the blood draw and that he had only reasonable suspicion of DUI. Again, the determination of probable cause involves an objective assessment of the facts and circumstances within the knowledge of the officers. Having applied the relevant legal standards, we conclude that the totality of the facts and circumstances—including the defendant's admission to drinking and driving, the odor of alcohol on and about her person, and her poor performance on the HGN test—were sufficient to warrant a prudent officer in believing that the defendant was driving under the influence of an intoxicant when the accident occurred. Accordingly we reject the defendant's argument that probable cause was lacking.</a:t>
            </a:r>
            <a:r>
              <a:rPr lang="en-US" b="0" i="0" dirty="0">
                <a:solidFill>
                  <a:schemeClr val="tx1">
                    <a:lumMod val="50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[**43] </a:t>
            </a:r>
            <a:r>
              <a:rPr lang="en-US" b="0" i="0" dirty="0">
                <a:solidFill>
                  <a:schemeClr val="tx1">
                    <a:lumMod val="50000"/>
                  </a:schemeClr>
                </a:solidFill>
                <a:effectLst/>
                <a:latin typeface="verdana" panose="020B0604030504040204" pitchFamily="34" charset="0"/>
              </a:rPr>
              <a:t> Thus, the probable cause necessary to trigger application of the implied consent law existed here.</a:t>
            </a:r>
          </a:p>
          <a:p>
            <a:br>
              <a:rPr lang="en-US" dirty="0">
                <a:solidFill>
                  <a:schemeClr val="tx1">
                    <a:lumMod val="50000"/>
                  </a:schemeClr>
                </a:solidFill>
              </a:rPr>
            </a:br>
            <a:endParaRPr lang="en-US" dirty="0">
              <a:solidFill>
                <a:schemeClr val="tx1">
                  <a:lumMod val="50000"/>
                </a:schemeClr>
              </a:solidFill>
            </a:endParaRPr>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17</a:t>
            </a:fld>
            <a:r>
              <a:rPr lang="en-US"/>
              <a:t> of 27</a:t>
            </a:r>
            <a:endParaRPr lang="en-US" dirty="0"/>
          </a:p>
        </p:txBody>
      </p:sp>
    </p:spTree>
    <p:extLst>
      <p:ext uri="{BB962C8B-B14F-4D97-AF65-F5344CB8AC3E}">
        <p14:creationId xmlns:p14="http://schemas.microsoft.com/office/powerpoint/2010/main" val="1973290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212725"/>
            <a:ext cx="3290887" cy="2468563"/>
          </a:xfrm>
        </p:spPr>
      </p:sp>
      <p:sp>
        <p:nvSpPr>
          <p:cNvPr id="3" name="Notes Placeholder 2"/>
          <p:cNvSpPr>
            <a:spLocks noGrp="1"/>
          </p:cNvSpPr>
          <p:nvPr>
            <p:ph type="body" idx="1"/>
          </p:nvPr>
        </p:nvSpPr>
        <p:spPr>
          <a:xfrm>
            <a:off x="457770" y="3017519"/>
            <a:ext cx="6121021" cy="5852160"/>
          </a:xfrm>
        </p:spPr>
        <p:txBody>
          <a:bodyPr/>
          <a:lstStyle/>
          <a:p>
            <a:pPr>
              <a:lnSpc>
                <a:spcPct val="100000"/>
              </a:lnSpc>
              <a:spcBef>
                <a:spcPts val="0"/>
              </a:spcBef>
            </a:pPr>
            <a:endParaRPr lang="en-US" b="1" i="1" dirty="0">
              <a:solidFill>
                <a:srgbClr val="000000"/>
              </a:solidFill>
              <a:latin typeface="+mn-lt"/>
            </a:endParaRPr>
          </a:p>
        </p:txBody>
      </p:sp>
      <p:sp>
        <p:nvSpPr>
          <p:cNvPr id="7" name="Footer Placeholder 6"/>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8" name="Slide Number Placeholder 7"/>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18</a:t>
            </a:fld>
            <a:r>
              <a:rPr lang="en-US"/>
              <a:t> of 27</a:t>
            </a:r>
            <a:endParaRPr lang="en-US" dirty="0"/>
          </a:p>
        </p:txBody>
      </p:sp>
      <p:sp>
        <p:nvSpPr>
          <p:cNvPr id="4" name="Date Placeholder 3"/>
          <p:cNvSpPr>
            <a:spLocks noGrp="1"/>
          </p:cNvSpPr>
          <p:nvPr>
            <p:ph type="dt" idx="13"/>
          </p:nvPr>
        </p:nvSpPr>
        <p:spPr/>
        <p:txBody>
          <a:bodyPr/>
          <a:lstStyle/>
          <a:p>
            <a:pPr>
              <a:defRPr/>
            </a:pPr>
            <a:r>
              <a:rPr lang="en-US"/>
              <a:t>Revised:</a:t>
            </a:r>
          </a:p>
          <a:p>
            <a:pPr>
              <a:defRPr/>
            </a:pPr>
            <a:r>
              <a:rPr lang="en-US"/>
              <a:t>02/2018</a:t>
            </a:r>
            <a:endParaRPr lang="en-US" dirty="0"/>
          </a:p>
        </p:txBody>
      </p:sp>
    </p:spTree>
    <p:extLst>
      <p:ext uri="{BB962C8B-B14F-4D97-AF65-F5344CB8AC3E}">
        <p14:creationId xmlns:p14="http://schemas.microsoft.com/office/powerpoint/2010/main" val="1705009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19</a:t>
            </a:fld>
            <a:r>
              <a:rPr lang="en-US"/>
              <a:t> of 27</a:t>
            </a:r>
            <a:endParaRPr lang="en-US" dirty="0"/>
          </a:p>
        </p:txBody>
      </p:sp>
    </p:spTree>
    <p:extLst>
      <p:ext uri="{BB962C8B-B14F-4D97-AF65-F5344CB8AC3E}">
        <p14:creationId xmlns:p14="http://schemas.microsoft.com/office/powerpoint/2010/main" val="238572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21</a:t>
            </a:fld>
            <a:r>
              <a:rPr lang="en-US"/>
              <a:t> of 27</a:t>
            </a:r>
            <a:endParaRPr lang="en-US" dirty="0"/>
          </a:p>
        </p:txBody>
      </p:sp>
    </p:spTree>
    <p:extLst>
      <p:ext uri="{BB962C8B-B14F-4D97-AF65-F5344CB8AC3E}">
        <p14:creationId xmlns:p14="http://schemas.microsoft.com/office/powerpoint/2010/main" val="218173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212725"/>
            <a:ext cx="3290887" cy="2468563"/>
          </a:xfrm>
        </p:spPr>
      </p:sp>
      <p:sp>
        <p:nvSpPr>
          <p:cNvPr id="3" name="Notes Placeholder 2"/>
          <p:cNvSpPr>
            <a:spLocks noGrp="1"/>
          </p:cNvSpPr>
          <p:nvPr>
            <p:ph type="body" idx="1"/>
          </p:nvPr>
        </p:nvSpPr>
        <p:spPr>
          <a:xfrm>
            <a:off x="287741" y="2911803"/>
            <a:ext cx="6350341" cy="5852160"/>
          </a:xfrm>
        </p:spPr>
        <p:txBody>
          <a:bodyPr/>
          <a:lstStyle/>
          <a:p>
            <a:pPr>
              <a:lnSpc>
                <a:spcPct val="100000"/>
              </a:lnSpc>
              <a:spcBef>
                <a:spcPts val="0"/>
              </a:spcBef>
            </a:pPr>
            <a:endParaRPr lang="en-US" altLang="en-US" dirty="0">
              <a:latin typeface="+mn-lt"/>
            </a:endParaRPr>
          </a:p>
        </p:txBody>
      </p:sp>
      <p:sp>
        <p:nvSpPr>
          <p:cNvPr id="7" name="Footer Placeholder 6"/>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8" name="Slide Number Placeholder 7"/>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2</a:t>
            </a:fld>
            <a:r>
              <a:rPr lang="en-US"/>
              <a:t> of 27</a:t>
            </a:r>
            <a:endParaRPr lang="en-US" dirty="0"/>
          </a:p>
        </p:txBody>
      </p:sp>
      <p:sp>
        <p:nvSpPr>
          <p:cNvPr id="4" name="Date Placeholder 3"/>
          <p:cNvSpPr>
            <a:spLocks noGrp="1"/>
          </p:cNvSpPr>
          <p:nvPr>
            <p:ph type="dt" idx="13"/>
          </p:nvPr>
        </p:nvSpPr>
        <p:spPr/>
        <p:txBody>
          <a:bodyPr/>
          <a:lstStyle/>
          <a:p>
            <a:pPr>
              <a:defRPr/>
            </a:pPr>
            <a:r>
              <a:rPr lang="en-US"/>
              <a:t>Revised:</a:t>
            </a:r>
          </a:p>
          <a:p>
            <a:pPr>
              <a:defRPr/>
            </a:pPr>
            <a:r>
              <a:rPr lang="en-US"/>
              <a:t>02/2018</a:t>
            </a:r>
            <a:endParaRPr lang="en-US" dirty="0"/>
          </a:p>
        </p:txBody>
      </p:sp>
    </p:spTree>
    <p:extLst>
      <p:ext uri="{BB962C8B-B14F-4D97-AF65-F5344CB8AC3E}">
        <p14:creationId xmlns:p14="http://schemas.microsoft.com/office/powerpoint/2010/main" val="2528045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822450" y="223838"/>
            <a:ext cx="3292475" cy="2470150"/>
          </a:xfrm>
          <a:ln/>
        </p:spPr>
      </p:sp>
      <p:sp>
        <p:nvSpPr>
          <p:cNvPr id="49155" name="Notes Placeholder 2"/>
          <p:cNvSpPr>
            <a:spLocks noGrp="1"/>
          </p:cNvSpPr>
          <p:nvPr>
            <p:ph type="body" idx="1"/>
          </p:nvPr>
        </p:nvSpPr>
        <p:spPr>
          <a:xfrm>
            <a:off x="470848" y="3017519"/>
            <a:ext cx="6147179" cy="5852160"/>
          </a:xfrm>
          <a:ln/>
        </p:spPr>
        <p:txBody>
          <a:bodyPr/>
          <a:lstStyle/>
          <a:p>
            <a:pPr>
              <a:lnSpc>
                <a:spcPct val="100000"/>
              </a:lnSpc>
              <a:spcBef>
                <a:spcPts val="0"/>
              </a:spcBef>
            </a:pPr>
            <a:endParaRPr lang="en-US" dirty="0">
              <a:solidFill>
                <a:srgbClr val="000000"/>
              </a:solidFill>
              <a:latin typeface="+mn-lt"/>
            </a:endParaRPr>
          </a:p>
        </p:txBody>
      </p:sp>
      <p:sp>
        <p:nvSpPr>
          <p:cNvPr id="4" name="Footer Placeholder 3"/>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22</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822450" y="223838"/>
            <a:ext cx="3292475" cy="2470150"/>
          </a:xfrm>
          <a:ln/>
        </p:spPr>
      </p:sp>
      <p:sp>
        <p:nvSpPr>
          <p:cNvPr id="49155" name="Notes Placeholder 2"/>
          <p:cNvSpPr>
            <a:spLocks noGrp="1"/>
          </p:cNvSpPr>
          <p:nvPr>
            <p:ph type="body" idx="1"/>
          </p:nvPr>
        </p:nvSpPr>
        <p:spPr>
          <a:xfrm>
            <a:off x="470848" y="3017519"/>
            <a:ext cx="6147179" cy="5852160"/>
          </a:xfrm>
          <a:ln/>
        </p:spPr>
        <p:txBody>
          <a:bodyPr/>
          <a:lstStyle/>
          <a:p>
            <a:pPr>
              <a:lnSpc>
                <a:spcPct val="100000"/>
              </a:lnSpc>
              <a:spcBef>
                <a:spcPts val="0"/>
              </a:spcBef>
            </a:pPr>
            <a:endParaRPr lang="en-US" dirty="0">
              <a:solidFill>
                <a:srgbClr val="000000"/>
              </a:solidFill>
              <a:latin typeface="+mn-lt"/>
            </a:endParaRPr>
          </a:p>
        </p:txBody>
      </p:sp>
      <p:sp>
        <p:nvSpPr>
          <p:cNvPr id="4" name="Footer Placeholder 3"/>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23</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extLst>
      <p:ext uri="{BB962C8B-B14F-4D97-AF65-F5344CB8AC3E}">
        <p14:creationId xmlns:p14="http://schemas.microsoft.com/office/powerpoint/2010/main" val="341691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836738" y="238125"/>
            <a:ext cx="3290887" cy="2470150"/>
          </a:xfrm>
          <a:ln/>
        </p:spPr>
      </p:sp>
      <p:sp>
        <p:nvSpPr>
          <p:cNvPr id="51203" name="Notes Placeholder 2"/>
          <p:cNvSpPr>
            <a:spLocks noGrp="1"/>
          </p:cNvSpPr>
          <p:nvPr>
            <p:ph type="body" idx="1"/>
          </p:nvPr>
        </p:nvSpPr>
        <p:spPr>
          <a:xfrm>
            <a:off x="457770" y="3017519"/>
            <a:ext cx="6147178" cy="5852160"/>
          </a:xfrm>
          <a:ln/>
        </p:spPr>
        <p:txBody>
          <a:bodyPr/>
          <a:lstStyle/>
          <a:p>
            <a:pPr>
              <a:lnSpc>
                <a:spcPct val="100000"/>
              </a:lnSpc>
              <a:spcBef>
                <a:spcPts val="0"/>
              </a:spcBef>
            </a:pPr>
            <a:endParaRPr lang="en-US" dirty="0">
              <a:solidFill>
                <a:srgbClr val="000000"/>
              </a:solidFill>
              <a:latin typeface="+mn-lt"/>
            </a:endParaRPr>
          </a:p>
        </p:txBody>
      </p:sp>
      <p:sp>
        <p:nvSpPr>
          <p:cNvPr id="4" name="Footer Placeholder 3"/>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24</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78"/>
              </a:spcBef>
              <a:spcAft>
                <a:spcPts val="0"/>
              </a:spcAft>
              <a:defRPr/>
            </a:pPr>
            <a:r>
              <a:rPr lang="en-US" altLang="en-US" b="0" i="0" dirty="0"/>
              <a:t>Per Se Purpose</a:t>
            </a:r>
          </a:p>
          <a:p>
            <a:pPr>
              <a:spcBef>
                <a:spcPts val="578"/>
              </a:spcBef>
              <a:spcAft>
                <a:spcPts val="0"/>
              </a:spcAft>
              <a:defRPr/>
            </a:pPr>
            <a:endParaRPr lang="en-US" altLang="en-US" i="1" dirty="0"/>
          </a:p>
          <a:p>
            <a:pPr>
              <a:spcBef>
                <a:spcPts val="578"/>
              </a:spcBef>
              <a:spcAft>
                <a:spcPts val="0"/>
              </a:spcAft>
              <a:defRPr/>
            </a:pPr>
            <a:r>
              <a:rPr lang="en-US" altLang="en-US" i="0" dirty="0"/>
              <a:t>The principal purpose of the illegal per se law is to aid the prosecution of DUI offenders. It is not necessary for the prosecutor to prove that the driver was “under the influence.” The state is not required to demonstrate that the driver’s ability to drive was affected. It is sufficient for the state to show that the driver’s BAC was at or above the statutory limit.</a:t>
            </a:r>
          </a:p>
          <a:p>
            <a:pPr>
              <a:spcBef>
                <a:spcPts val="578"/>
              </a:spcBef>
              <a:spcAft>
                <a:spcPts val="0"/>
              </a:spcAft>
              <a:defRPr/>
            </a:pPr>
            <a:endParaRPr lang="en-US" altLang="en-US" i="0" dirty="0"/>
          </a:p>
          <a:p>
            <a:pPr>
              <a:spcBef>
                <a:spcPts val="578"/>
              </a:spcBef>
              <a:spcAft>
                <a:spcPts val="0"/>
              </a:spcAft>
              <a:defRPr/>
            </a:pPr>
            <a:r>
              <a:rPr lang="en-US" altLang="en-US" i="0" dirty="0"/>
              <a:t>Although the illegal per se law does not require proof that the driver’s ability to drive was affected, often in practice it is required to secure a conviction. This is a good opportunity to have the class discuss what this means.</a:t>
            </a:r>
          </a:p>
          <a:p>
            <a:pPr>
              <a:spcBef>
                <a:spcPts val="578"/>
              </a:spcBef>
              <a:spcAft>
                <a:spcPts val="0"/>
              </a:spcAft>
              <a:defRPr/>
            </a:pPr>
            <a:endParaRPr lang="en-US" altLang="en-US" i="0" dirty="0"/>
          </a:p>
          <a:p>
            <a:pPr>
              <a:spcBef>
                <a:spcPts val="578"/>
              </a:spcBef>
              <a:spcAft>
                <a:spcPts val="0"/>
              </a:spcAft>
              <a:defRPr/>
            </a:pPr>
            <a:r>
              <a:rPr lang="en-US" altLang="en-US" i="0" dirty="0"/>
              <a:t>While the per se statute aids in prosecution, it does not really make DUI enforcement easier. An officer must still have probable cause to believe that the driver is impaired before making an arrest. The implied consent law usually requires that the driver be arrested before the request of a chemical test. The law also requires that the arrest be made for “acts alleged to have been committed while operating a motor vehicle while under the influence.” Therefore, the officer usually must establish probable cause that the offense has been committed and make a valid arrest before the chemical test can be requested.</a:t>
            </a:r>
          </a:p>
          <a:p>
            <a:pPr>
              <a:spcBef>
                <a:spcPts val="578"/>
              </a:spcBef>
              <a:spcAft>
                <a:spcPts val="0"/>
              </a:spcAft>
              <a:defRPr/>
            </a:pPr>
            <a:endParaRPr lang="en-US" altLang="en-US" i="0" dirty="0"/>
          </a:p>
          <a:p>
            <a:pPr marL="165261" indent="-165261">
              <a:spcBef>
                <a:spcPts val="578"/>
              </a:spcBef>
              <a:spcAft>
                <a:spcPts val="0"/>
              </a:spcAft>
              <a:buFont typeface="Arial" panose="020B0604020202020204" pitchFamily="34" charset="0"/>
              <a:buChar char="•"/>
              <a:defRPr/>
            </a:pPr>
            <a:r>
              <a:rPr lang="en-US" altLang="en-US" i="0" dirty="0"/>
              <a:t>Sufficient grounds for making the stop must be articulated.</a:t>
            </a:r>
          </a:p>
          <a:p>
            <a:pPr marL="165261" indent="-165261">
              <a:spcBef>
                <a:spcPts val="578"/>
              </a:spcBef>
              <a:spcAft>
                <a:spcPts val="0"/>
              </a:spcAft>
              <a:buFont typeface="Arial" panose="020B0604020202020204" pitchFamily="34" charset="0"/>
              <a:buChar char="•"/>
              <a:defRPr/>
            </a:pPr>
            <a:r>
              <a:rPr lang="en-US" altLang="en-US" i="0" dirty="0"/>
              <a:t>The allegation is more than mere suspicion; it requires probable cause that the offense has been committed.</a:t>
            </a:r>
          </a:p>
          <a:p>
            <a:pPr marL="165261" indent="-165261">
              <a:spcBef>
                <a:spcPts val="578"/>
              </a:spcBef>
              <a:spcAft>
                <a:spcPts val="0"/>
              </a:spcAft>
              <a:buFont typeface="Arial" panose="020B0604020202020204" pitchFamily="34" charset="0"/>
              <a:buChar char="•"/>
              <a:defRPr/>
            </a:pPr>
            <a:r>
              <a:rPr lang="en-US" altLang="en-US" i="0" dirty="0"/>
              <a:t>This is a good time to discuss commercial vehicles and enforcement of underage drinking.</a:t>
            </a:r>
          </a:p>
          <a:p>
            <a:pPr>
              <a:spcBef>
                <a:spcPts val="578"/>
              </a:spcBef>
              <a:spcAft>
                <a:spcPts val="0"/>
              </a:spcAft>
              <a:defRPr/>
            </a:pPr>
            <a:r>
              <a:rPr lang="en-US" altLang="en-US" i="0" dirty="0"/>
              <a:t> </a:t>
            </a:r>
          </a:p>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25</a:t>
            </a:fld>
            <a:r>
              <a:rPr lang="en-US"/>
              <a:t> of 27</a:t>
            </a:r>
            <a:endParaRPr lang="en-US" dirty="0"/>
          </a:p>
        </p:txBody>
      </p:sp>
    </p:spTree>
    <p:extLst>
      <p:ext uri="{BB962C8B-B14F-4D97-AF65-F5344CB8AC3E}">
        <p14:creationId xmlns:p14="http://schemas.microsoft.com/office/powerpoint/2010/main" val="403623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878013" y="212725"/>
            <a:ext cx="3290887" cy="2468563"/>
          </a:xfrm>
          <a:ln/>
        </p:spPr>
      </p:sp>
      <p:sp>
        <p:nvSpPr>
          <p:cNvPr id="50179" name="Notes Placeholder 2"/>
          <p:cNvSpPr>
            <a:spLocks noGrp="1"/>
          </p:cNvSpPr>
          <p:nvPr>
            <p:ph type="body" idx="1"/>
          </p:nvPr>
        </p:nvSpPr>
        <p:spPr>
          <a:xfrm>
            <a:off x="444689" y="3017519"/>
            <a:ext cx="6134101" cy="585216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en-US" b="1" i="1" dirty="0">
              <a:solidFill>
                <a:srgbClr val="000000"/>
              </a:solidFill>
              <a:latin typeface="+mn-lt"/>
            </a:endParaRPr>
          </a:p>
        </p:txBody>
      </p:sp>
      <p:sp>
        <p:nvSpPr>
          <p:cNvPr id="4" name="Footer Placeholder 3"/>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26</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851025" y="223838"/>
            <a:ext cx="3290888" cy="2470150"/>
          </a:xfrm>
          <a:ln/>
        </p:spPr>
      </p:sp>
      <p:sp>
        <p:nvSpPr>
          <p:cNvPr id="51203" name="Notes Placeholder 2"/>
          <p:cNvSpPr>
            <a:spLocks noGrp="1"/>
          </p:cNvSpPr>
          <p:nvPr>
            <p:ph type="body" idx="1"/>
          </p:nvPr>
        </p:nvSpPr>
        <p:spPr>
          <a:xfrm>
            <a:off x="470848" y="3017519"/>
            <a:ext cx="6121022" cy="585216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en-US" dirty="0">
              <a:solidFill>
                <a:srgbClr val="000000"/>
              </a:solidFill>
              <a:latin typeface="+mn-lt"/>
            </a:endParaRPr>
          </a:p>
        </p:txBody>
      </p:sp>
      <p:sp>
        <p:nvSpPr>
          <p:cNvPr id="5" name="Footer Placeholder 4"/>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27</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836738" y="279400"/>
            <a:ext cx="3290887" cy="2468563"/>
          </a:xfrm>
          <a:ln/>
        </p:spPr>
      </p:sp>
      <p:sp>
        <p:nvSpPr>
          <p:cNvPr id="51203" name="Notes Placeholder 2"/>
          <p:cNvSpPr>
            <a:spLocks noGrp="1"/>
          </p:cNvSpPr>
          <p:nvPr>
            <p:ph type="body" idx="1"/>
          </p:nvPr>
        </p:nvSpPr>
        <p:spPr>
          <a:xfrm>
            <a:off x="457768" y="3017519"/>
            <a:ext cx="6121022" cy="585216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en-US" b="1" i="1" dirty="0">
              <a:solidFill>
                <a:srgbClr val="000000"/>
              </a:solidFill>
              <a:latin typeface="+mn-lt"/>
            </a:endParaRPr>
          </a:p>
        </p:txBody>
      </p:sp>
      <p:sp>
        <p:nvSpPr>
          <p:cNvPr id="5" name="Footer Placeholder 4"/>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28</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000000"/>
                </a:solidFill>
                <a:effectLst/>
                <a:latin typeface="inherit"/>
              </a:rPr>
              <a:t>(a)</a:t>
            </a:r>
            <a:r>
              <a:rPr lang="en-US" b="0" i="0" dirty="0">
                <a:solidFill>
                  <a:srgbClr val="000000"/>
                </a:solidFill>
                <a:effectLst/>
                <a:latin typeface="verdana" panose="020B0604030504040204" pitchFamily="34" charset="0"/>
              </a:rPr>
              <a:t> A law enforcement officer who has probable cause to believe that the operator of a motor vehicle is driving while under the influence of any intoxicant, controlled substance, controlled substance analogue, drug, substance affecting the central nervous system, or combination thereof as prohibited by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§ 55-10-401</a:t>
            </a:r>
            <a:r>
              <a:rPr lang="en-US" b="0" i="0" dirty="0">
                <a:solidFill>
                  <a:srgbClr val="000000"/>
                </a:solidFill>
                <a:effectLst/>
                <a:latin typeface="verdana" panose="020B0604030504040204" pitchFamily="34" charset="0"/>
              </a:rPr>
              <a:t>, or committing the offense of vehicular assault under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§ 39-13-106</a:t>
            </a:r>
            <a:r>
              <a:rPr lang="en-US" b="0" i="0" dirty="0">
                <a:solidFill>
                  <a:srgbClr val="000000"/>
                </a:solidFill>
                <a:effectLst/>
                <a:latin typeface="verdana" panose="020B0604030504040204" pitchFamily="34" charset="0"/>
              </a:rPr>
              <a:t>, aggravated vehicular assault under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§ 39-13-115</a:t>
            </a:r>
            <a:r>
              <a:rPr lang="en-US" b="0" i="0" dirty="0">
                <a:solidFill>
                  <a:srgbClr val="000000"/>
                </a:solidFill>
                <a:effectLst/>
                <a:latin typeface="verdana" panose="020B0604030504040204" pitchFamily="34" charset="0"/>
              </a:rPr>
              <a:t>, vehicular homicide under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§ 39-13-213(a)(2)</a:t>
            </a:r>
            <a:r>
              <a:rPr lang="en-US" b="0" i="0" dirty="0">
                <a:solidFill>
                  <a:srgbClr val="000000"/>
                </a:solidFill>
                <a:effectLst/>
                <a:latin typeface="verdana" panose="020B0604030504040204" pitchFamily="34" charset="0"/>
              </a:rPr>
              <a:t>, or aggravated vehicular homicide under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§ 39-13-218</a:t>
            </a:r>
            <a:r>
              <a:rPr lang="en-US" b="0" i="0" dirty="0">
                <a:solidFill>
                  <a:srgbClr val="000000"/>
                </a:solidFill>
                <a:effectLst/>
                <a:latin typeface="verdana" panose="020B0604030504040204" pitchFamily="34" charset="0"/>
              </a:rPr>
              <a:t>, may request that the operator of the vehicle submit to test or tests for the purpose of determining the alcohol or drug content, or both, of that operator's blood.</a:t>
            </a:r>
          </a:p>
          <a:p>
            <a:pPr algn="l" fontAlgn="base"/>
            <a:r>
              <a:rPr lang="en-US" b="1" i="0" dirty="0">
                <a:solidFill>
                  <a:srgbClr val="000000"/>
                </a:solidFill>
                <a:effectLst/>
                <a:latin typeface="inherit"/>
              </a:rPr>
              <a:t>(b)(1)</a:t>
            </a:r>
            <a:r>
              <a:rPr lang="en-US" b="0" i="0" dirty="0">
                <a:solidFill>
                  <a:srgbClr val="000000"/>
                </a:solidFill>
                <a:effectLst/>
                <a:latin typeface="verdana" panose="020B0604030504040204" pitchFamily="34" charset="0"/>
              </a:rPr>
              <a:t> Breath tests may be administered under the following circumstances:</a:t>
            </a:r>
            <a:r>
              <a:rPr lang="en-US" b="1" i="0" dirty="0">
                <a:solidFill>
                  <a:srgbClr val="000000"/>
                </a:solidFill>
                <a:effectLst/>
                <a:latin typeface="inherit"/>
              </a:rPr>
              <a:t>(A)</a:t>
            </a:r>
            <a:r>
              <a:rPr lang="en-US" b="0" i="0" dirty="0">
                <a:solidFill>
                  <a:srgbClr val="000000"/>
                </a:solidFill>
                <a:effectLst/>
                <a:latin typeface="verdana" panose="020B0604030504040204" pitchFamily="34" charset="0"/>
              </a:rPr>
              <a:t> The operator's implied consent to submit to breath tests pursuant to subdivision (d)(1);</a:t>
            </a:r>
          </a:p>
          <a:p>
            <a:pPr algn="l" fontAlgn="base"/>
            <a:r>
              <a:rPr lang="en-US" b="1" i="0" dirty="0">
                <a:solidFill>
                  <a:srgbClr val="000000"/>
                </a:solidFill>
                <a:effectLst/>
                <a:latin typeface="inherit"/>
              </a:rPr>
              <a:t>(B)</a:t>
            </a:r>
            <a:r>
              <a:rPr lang="en-US" b="0" i="0" dirty="0">
                <a:solidFill>
                  <a:srgbClr val="000000"/>
                </a:solidFill>
                <a:effectLst/>
                <a:latin typeface="verdana" panose="020B0604030504040204" pitchFamily="34" charset="0"/>
              </a:rPr>
              <a:t> The operator's consent to submit to breath tests;</a:t>
            </a:r>
          </a:p>
          <a:p>
            <a:pPr algn="l" fontAlgn="base"/>
            <a:r>
              <a:rPr lang="en-US" b="1" i="0" dirty="0">
                <a:solidFill>
                  <a:srgbClr val="000000"/>
                </a:solidFill>
                <a:effectLst/>
                <a:latin typeface="inherit"/>
              </a:rPr>
              <a:t>(C)</a:t>
            </a:r>
            <a:r>
              <a:rPr lang="en-US" b="0" i="0" dirty="0">
                <a:solidFill>
                  <a:srgbClr val="000000"/>
                </a:solidFill>
                <a:effectLst/>
                <a:latin typeface="verdana" panose="020B0604030504040204" pitchFamily="34" charset="0"/>
              </a:rPr>
              <a:t> A search warrant;</a:t>
            </a:r>
          </a:p>
          <a:p>
            <a:pPr algn="l" fontAlgn="base"/>
            <a:r>
              <a:rPr lang="en-US" b="1" i="0" dirty="0">
                <a:solidFill>
                  <a:srgbClr val="000000"/>
                </a:solidFill>
                <a:effectLst/>
                <a:latin typeface="inherit"/>
              </a:rPr>
              <a:t>(D)</a:t>
            </a:r>
            <a:r>
              <a:rPr lang="en-US" b="0" i="0" dirty="0">
                <a:solidFill>
                  <a:srgbClr val="000000"/>
                </a:solidFill>
                <a:effectLst/>
                <a:latin typeface="verdana" panose="020B0604030504040204" pitchFamily="34" charset="0"/>
              </a:rPr>
              <a:t> Incident to a lawful arrest for any of the offenses set out in subsection (a); or</a:t>
            </a:r>
          </a:p>
          <a:p>
            <a:pPr algn="l" fontAlgn="base"/>
            <a:r>
              <a:rPr lang="en-US" b="1" i="0" dirty="0">
                <a:solidFill>
                  <a:srgbClr val="000000"/>
                </a:solidFill>
                <a:effectLst/>
                <a:latin typeface="inherit"/>
              </a:rPr>
              <a:t>(E)</a:t>
            </a:r>
            <a:r>
              <a:rPr lang="en-US" b="0" i="0" dirty="0">
                <a:solidFill>
                  <a:srgbClr val="000000"/>
                </a:solidFill>
                <a:effectLst/>
                <a:latin typeface="verdana" panose="020B0604030504040204" pitchFamily="34" charset="0"/>
              </a:rPr>
              <a:t> When breath tests are required to be administered pursuant to subdivision (c)(1).</a:t>
            </a:r>
          </a:p>
          <a:p>
            <a:pPr algn="l" fontAlgn="base"/>
            <a:r>
              <a:rPr lang="en-US" b="1" i="0" dirty="0">
                <a:solidFill>
                  <a:srgbClr val="000000"/>
                </a:solidFill>
                <a:effectLst/>
                <a:latin typeface="inherit"/>
              </a:rPr>
              <a:t>(2)</a:t>
            </a:r>
            <a:r>
              <a:rPr lang="en-US" b="0" i="0" dirty="0">
                <a:solidFill>
                  <a:srgbClr val="000000"/>
                </a:solidFill>
                <a:effectLst/>
                <a:latin typeface="verdana" panose="020B0604030504040204" pitchFamily="34" charset="0"/>
              </a:rPr>
              <a:t> Blood tests may be administered under the following circumstances:</a:t>
            </a:r>
            <a:r>
              <a:rPr lang="en-US" b="1" i="0" dirty="0">
                <a:solidFill>
                  <a:srgbClr val="000000"/>
                </a:solidFill>
                <a:effectLst/>
                <a:latin typeface="inherit"/>
              </a:rPr>
              <a:t>(A)</a:t>
            </a:r>
            <a:r>
              <a:rPr lang="en-US" b="0" i="0" dirty="0">
                <a:solidFill>
                  <a:srgbClr val="000000"/>
                </a:solidFill>
                <a:effectLst/>
                <a:latin typeface="verdana" panose="020B0604030504040204" pitchFamily="34" charset="0"/>
              </a:rPr>
              <a:t> The operator's implied consent to submit to blood tests pursuant to subdivision (d)(1);</a:t>
            </a:r>
          </a:p>
          <a:p>
            <a:pPr algn="l" fontAlgn="base"/>
            <a:r>
              <a:rPr lang="en-US" b="1" i="0" dirty="0">
                <a:solidFill>
                  <a:srgbClr val="000000"/>
                </a:solidFill>
                <a:effectLst/>
                <a:latin typeface="inherit"/>
              </a:rPr>
              <a:t>(B)</a:t>
            </a:r>
            <a:r>
              <a:rPr lang="en-US" b="0" i="0" dirty="0">
                <a:solidFill>
                  <a:srgbClr val="000000"/>
                </a:solidFill>
                <a:effectLst/>
                <a:latin typeface="verdana" panose="020B0604030504040204" pitchFamily="34" charset="0"/>
              </a:rPr>
              <a:t> The operator's consent to submit to blood tests;</a:t>
            </a:r>
          </a:p>
          <a:p>
            <a:pPr algn="l" fontAlgn="base"/>
            <a:r>
              <a:rPr lang="en-US" b="1" i="0" dirty="0">
                <a:solidFill>
                  <a:srgbClr val="000000"/>
                </a:solidFill>
                <a:effectLst/>
                <a:latin typeface="inherit"/>
              </a:rPr>
              <a:t>(C)</a:t>
            </a:r>
            <a:r>
              <a:rPr lang="en-US" b="0" i="0" dirty="0">
                <a:solidFill>
                  <a:srgbClr val="000000"/>
                </a:solidFill>
                <a:effectLst/>
                <a:latin typeface="verdana" panose="020B0604030504040204" pitchFamily="34" charset="0"/>
              </a:rPr>
              <a:t> A search warrant;</a:t>
            </a:r>
          </a:p>
          <a:p>
            <a:pPr algn="l" fontAlgn="base"/>
            <a:r>
              <a:rPr lang="en-US" b="1" i="0" dirty="0">
                <a:solidFill>
                  <a:srgbClr val="000000"/>
                </a:solidFill>
                <a:effectLst/>
                <a:latin typeface="inherit"/>
              </a:rPr>
              <a:t>(D)</a:t>
            </a:r>
            <a:r>
              <a:rPr lang="en-US" b="0" i="0" dirty="0">
                <a:solidFill>
                  <a:srgbClr val="000000"/>
                </a:solidFill>
                <a:effectLst/>
                <a:latin typeface="verdana" panose="020B0604030504040204" pitchFamily="34" charset="0"/>
              </a:rPr>
              <a:t> Without the consent of the operator if exigent circumstances to the search warrant requirement exist; or</a:t>
            </a:r>
          </a:p>
          <a:p>
            <a:pPr algn="l" fontAlgn="base"/>
            <a:r>
              <a:rPr lang="en-US" b="1" i="0" dirty="0">
                <a:solidFill>
                  <a:srgbClr val="000000"/>
                </a:solidFill>
                <a:effectLst/>
                <a:latin typeface="inherit"/>
              </a:rPr>
              <a:t>(E)</a:t>
            </a:r>
            <a:r>
              <a:rPr lang="en-US" b="0" i="0" dirty="0">
                <a:solidFill>
                  <a:srgbClr val="000000"/>
                </a:solidFill>
                <a:effectLst/>
                <a:latin typeface="verdana" panose="020B0604030504040204" pitchFamily="34" charset="0"/>
              </a:rPr>
              <a:t> When blood tests are required to be administered pursuant to subdivision (c)(2) and with a search warrant or without a warrant, if exigent circumstances to the search warrant requirement exist.</a:t>
            </a:r>
          </a:p>
          <a:p>
            <a:pPr algn="l" fontAlgn="base"/>
            <a:r>
              <a:rPr lang="en-US" b="1" i="0" dirty="0">
                <a:solidFill>
                  <a:srgbClr val="000000"/>
                </a:solidFill>
                <a:effectLst/>
                <a:latin typeface="inherit"/>
              </a:rPr>
              <a:t>(c)(1)(A)</a:t>
            </a:r>
            <a:r>
              <a:rPr lang="en-US" b="0" i="0" dirty="0">
                <a:solidFill>
                  <a:srgbClr val="000000"/>
                </a:solidFill>
                <a:effectLst/>
                <a:latin typeface="verdana" panose="020B0604030504040204" pitchFamily="34" charset="0"/>
              </a:rPr>
              <a:t> A law enforcement officer shall administer or cause to be administered breath tests for the purpose of determining the alcohol content of the operator's blood if the officer has appropriate testing equipment available and has probable cause to believe that one (1) or more of the events in subdivision (c)(2)(A) have occurred;</a:t>
            </a:r>
          </a:p>
          <a:p>
            <a:pPr algn="l" fontAlgn="base"/>
            <a:r>
              <a:rPr lang="en-US" b="1" i="0" dirty="0">
                <a:solidFill>
                  <a:srgbClr val="000000"/>
                </a:solidFill>
                <a:effectLst/>
                <a:latin typeface="inherit"/>
              </a:rPr>
              <a:t>(B)</a:t>
            </a:r>
            <a:r>
              <a:rPr lang="en-US" b="0" i="0" dirty="0">
                <a:solidFill>
                  <a:srgbClr val="000000"/>
                </a:solidFill>
                <a:effectLst/>
                <a:latin typeface="verdana" panose="020B0604030504040204" pitchFamily="34" charset="0"/>
              </a:rPr>
              <a:t> A law enforcement officer shall administer or cause to be administered blood tests for the purpose of determining the alcohol or drug content of the operator's blood if one (1) or more of the requirements for blood tests set out in subdivision (b)(2) are present and the officer has probable cause to believe that one (1) or more of the events in subdivision (c)(2)(A) have occurred; and</a:t>
            </a:r>
          </a:p>
          <a:p>
            <a:pPr algn="l" fontAlgn="base"/>
            <a:r>
              <a:rPr lang="en-US" b="1" i="0" dirty="0">
                <a:solidFill>
                  <a:srgbClr val="000000"/>
                </a:solidFill>
                <a:effectLst/>
                <a:latin typeface="inherit"/>
              </a:rPr>
              <a:t>(C)</a:t>
            </a:r>
            <a:r>
              <a:rPr lang="en-US" b="0" i="0" dirty="0">
                <a:solidFill>
                  <a:srgbClr val="000000"/>
                </a:solidFill>
                <a:effectLst/>
                <a:latin typeface="verdana" panose="020B0604030504040204" pitchFamily="34" charset="0"/>
              </a:rPr>
              <a:t> A law enforcement officer administering breath or blood tests shall decide whether to administer or cause to be administered breath tests, blood tests, or both tests, for determining the alcohol or drug content of the operator's blood.</a:t>
            </a:r>
          </a:p>
          <a:p>
            <a:pPr algn="l" fontAlgn="base"/>
            <a:r>
              <a:rPr lang="en-US" b="1" i="0" dirty="0">
                <a:solidFill>
                  <a:srgbClr val="000000"/>
                </a:solidFill>
                <a:effectLst/>
                <a:latin typeface="inherit"/>
              </a:rPr>
              <a:t>(2)(A)</a:t>
            </a:r>
            <a:r>
              <a:rPr lang="en-US" b="0" i="0" dirty="0">
                <a:solidFill>
                  <a:srgbClr val="000000"/>
                </a:solidFill>
                <a:effectLst/>
                <a:latin typeface="verdana" panose="020B0604030504040204" pitchFamily="34" charset="0"/>
              </a:rPr>
              <a:t> A law enforcement officer shall administer or cause to be administered breath tests, blood tests, or both tests, pursuant to subdivision (c)(1) if the operator:</a:t>
            </a:r>
            <a:r>
              <a:rPr lang="en-US" b="1" i="0" dirty="0">
                <a:solidFill>
                  <a:srgbClr val="000000"/>
                </a:solidFill>
                <a:effectLst/>
                <a:latin typeface="inherit"/>
              </a:rPr>
              <a:t>(</a:t>
            </a:r>
            <a:r>
              <a:rPr lang="en-US" b="1" i="0" dirty="0" err="1">
                <a:solidFill>
                  <a:srgbClr val="000000"/>
                </a:solidFill>
                <a:effectLst/>
                <a:latin typeface="inherit"/>
              </a:rPr>
              <a:t>i</a:t>
            </a:r>
            <a:r>
              <a:rPr lang="en-US" b="1" i="0" dirty="0">
                <a:solidFill>
                  <a:srgbClr val="000000"/>
                </a:solidFill>
                <a:effectLst/>
                <a:latin typeface="inherit"/>
              </a:rPr>
              <a:t>)</a:t>
            </a:r>
            <a:r>
              <a:rPr lang="en-US" b="0" i="0" dirty="0">
                <a:solidFill>
                  <a:srgbClr val="000000"/>
                </a:solidFill>
                <a:effectLst/>
                <a:latin typeface="verdana" panose="020B0604030504040204" pitchFamily="34" charset="0"/>
              </a:rPr>
              <a:t> Has been involved in a collision resulting in the injury or death of another and the operator of the vehicle has committed a violation of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§ 39-13-106</a:t>
            </a:r>
            <a:r>
              <a:rPr lang="en-US" b="0" i="0" dirty="0">
                <a:solidFill>
                  <a:srgbClr val="000000"/>
                </a:solidFill>
                <a:effectLst/>
                <a:latin typeface="verdana" panose="020B0604030504040204" pitchFamily="34" charset="0"/>
              </a:rPr>
              <a:t>,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§ 39-13-115</a:t>
            </a:r>
            <a:r>
              <a:rPr lang="en-US" b="0" i="0" dirty="0">
                <a:solidFill>
                  <a:srgbClr val="000000"/>
                </a:solidFill>
                <a:effectLst/>
                <a:latin typeface="verdana" panose="020B0604030504040204" pitchFamily="34" charset="0"/>
              </a:rPr>
              <a:t>,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§ 39-13-213(a)(2)</a:t>
            </a:r>
            <a:r>
              <a:rPr lang="en-US" b="0" i="0" dirty="0">
                <a:solidFill>
                  <a:srgbClr val="000000"/>
                </a:solidFill>
                <a:effectLst/>
                <a:latin typeface="verdana" panose="020B0604030504040204" pitchFamily="34" charset="0"/>
              </a:rPr>
              <a:t>,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§ 39-13-218</a:t>
            </a:r>
            <a:r>
              <a:rPr lang="en-US" b="0" i="0" dirty="0">
                <a:solidFill>
                  <a:srgbClr val="000000"/>
                </a:solidFill>
                <a:effectLst/>
                <a:latin typeface="verdana" panose="020B0604030504040204" pitchFamily="34" charset="0"/>
              </a:rPr>
              <a:t>, or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§ 55-10-401</a:t>
            </a:r>
            <a:r>
              <a:rPr lang="en-US" b="0" i="0" dirty="0">
                <a:solidFill>
                  <a:srgbClr val="000000"/>
                </a:solidFill>
                <a:effectLst/>
                <a:latin typeface="verdana" panose="020B0604030504040204" pitchFamily="34" charset="0"/>
              </a:rPr>
              <a:t>;</a:t>
            </a:r>
          </a:p>
          <a:p>
            <a:pPr algn="l" fontAlgn="base"/>
            <a:r>
              <a:rPr lang="en-US" b="1" i="0" dirty="0">
                <a:solidFill>
                  <a:srgbClr val="000000"/>
                </a:solidFill>
                <a:effectLst/>
                <a:latin typeface="inherit"/>
              </a:rPr>
              <a:t>(ii)</a:t>
            </a:r>
            <a:r>
              <a:rPr lang="en-US" b="0" i="0" dirty="0">
                <a:solidFill>
                  <a:srgbClr val="000000"/>
                </a:solidFill>
                <a:effectLst/>
                <a:latin typeface="verdana" panose="020B0604030504040204" pitchFamily="34" charset="0"/>
              </a:rPr>
              <a:t> Has committed a violation of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§ 39-13-106</a:t>
            </a:r>
            <a:r>
              <a:rPr lang="en-US" b="0" i="0" dirty="0">
                <a:solidFill>
                  <a:srgbClr val="000000"/>
                </a:solidFill>
                <a:effectLst/>
                <a:latin typeface="verdana" panose="020B0604030504040204" pitchFamily="34" charset="0"/>
              </a:rPr>
              <a:t>,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§ 39-13-115</a:t>
            </a:r>
            <a:r>
              <a:rPr lang="en-US" b="0" i="0" dirty="0">
                <a:solidFill>
                  <a:srgbClr val="000000"/>
                </a:solidFill>
                <a:effectLst/>
                <a:latin typeface="verdana" panose="020B0604030504040204" pitchFamily="34" charset="0"/>
              </a:rPr>
              <a:t>,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§ 39-13-213(a)(2)</a:t>
            </a:r>
            <a:r>
              <a:rPr lang="en-US" b="0" i="0" dirty="0">
                <a:solidFill>
                  <a:srgbClr val="000000"/>
                </a:solidFill>
                <a:effectLst/>
                <a:latin typeface="verdana" panose="020B0604030504040204" pitchFamily="34" charset="0"/>
              </a:rPr>
              <a:t>,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§ 39-13-218</a:t>
            </a:r>
            <a:r>
              <a:rPr lang="en-US" b="0" i="0" dirty="0">
                <a:solidFill>
                  <a:srgbClr val="000000"/>
                </a:solidFill>
                <a:effectLst/>
                <a:latin typeface="verdana" panose="020B0604030504040204" pitchFamily="34" charset="0"/>
              </a:rPr>
              <a:t>, or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§ 55-10-401</a:t>
            </a:r>
            <a:r>
              <a:rPr lang="en-US" b="0" i="0" dirty="0">
                <a:solidFill>
                  <a:srgbClr val="000000"/>
                </a:solidFill>
                <a:effectLst/>
                <a:latin typeface="verdana" panose="020B0604030504040204" pitchFamily="34" charset="0"/>
              </a:rPr>
              <a:t>; and a passenger in the motor vehicle is a child under eighteen (18) years of age; or</a:t>
            </a:r>
          </a:p>
          <a:p>
            <a:pPr algn="l" fontAlgn="base"/>
            <a:r>
              <a:rPr lang="en-US" b="1" i="0" dirty="0">
                <a:solidFill>
                  <a:srgbClr val="000000"/>
                </a:solidFill>
                <a:effectLst/>
                <a:latin typeface="inherit"/>
              </a:rPr>
              <a:t>(iii)</a:t>
            </a:r>
            <a:r>
              <a:rPr lang="en-US" b="0" i="0" dirty="0">
                <a:solidFill>
                  <a:srgbClr val="000000"/>
                </a:solidFill>
                <a:effectLst/>
                <a:latin typeface="verdana" panose="020B0604030504040204" pitchFamily="34" charset="0"/>
              </a:rPr>
              <a:t> Has committed a violation of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§ 39-13-106</a:t>
            </a:r>
            <a:r>
              <a:rPr lang="en-US" b="0" i="0" dirty="0">
                <a:solidFill>
                  <a:srgbClr val="000000"/>
                </a:solidFill>
                <a:effectLst/>
                <a:latin typeface="verdana" panose="020B0604030504040204" pitchFamily="34" charset="0"/>
              </a:rPr>
              <a:t>,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§ 39-13-115</a:t>
            </a:r>
            <a:r>
              <a:rPr lang="en-US" b="0" i="0" dirty="0">
                <a:solidFill>
                  <a:srgbClr val="000000"/>
                </a:solidFill>
                <a:effectLst/>
                <a:latin typeface="verdana" panose="020B0604030504040204" pitchFamily="34" charset="0"/>
              </a:rPr>
              <a:t>,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§ 39-13-213(a)(2)</a:t>
            </a:r>
            <a:r>
              <a:rPr lang="en-US" b="0" i="0" dirty="0">
                <a:solidFill>
                  <a:srgbClr val="000000"/>
                </a:solidFill>
                <a:effectLst/>
                <a:latin typeface="verdana" panose="020B0604030504040204" pitchFamily="34" charset="0"/>
              </a:rPr>
              <a:t>,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§ 39-13-218</a:t>
            </a:r>
            <a:r>
              <a:rPr lang="en-US" b="0" i="0" dirty="0">
                <a:solidFill>
                  <a:srgbClr val="000000"/>
                </a:solidFill>
                <a:effectLst/>
                <a:latin typeface="verdana" panose="020B0604030504040204" pitchFamily="34" charset="0"/>
              </a:rPr>
              <a:t>, or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§ 55-10-401</a:t>
            </a:r>
            <a:r>
              <a:rPr lang="en-US" b="0" i="0" dirty="0">
                <a:solidFill>
                  <a:srgbClr val="000000"/>
                </a:solidFill>
                <a:effectLst/>
                <a:latin typeface="verdana" panose="020B0604030504040204" pitchFamily="34" charset="0"/>
              </a:rPr>
              <a:t>; and has a prior conviction of a violation of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§ 39-13-106</a:t>
            </a:r>
            <a:r>
              <a:rPr lang="en-US" b="0" i="0" dirty="0">
                <a:solidFill>
                  <a:srgbClr val="000000"/>
                </a:solidFill>
                <a:effectLst/>
                <a:latin typeface="verdana" panose="020B0604030504040204" pitchFamily="34" charset="0"/>
              </a:rPr>
              <a:t>,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§ 39-13-115</a:t>
            </a:r>
            <a:r>
              <a:rPr lang="en-US" b="0" i="0" dirty="0">
                <a:solidFill>
                  <a:srgbClr val="000000"/>
                </a:solidFill>
                <a:effectLst/>
                <a:latin typeface="verdana" panose="020B0604030504040204" pitchFamily="34" charset="0"/>
              </a:rPr>
              <a:t>,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§ 39-13-213(a)(2)</a:t>
            </a:r>
            <a:r>
              <a:rPr lang="en-US" b="0" i="0" dirty="0">
                <a:solidFill>
                  <a:srgbClr val="000000"/>
                </a:solidFill>
                <a:effectLst/>
                <a:latin typeface="verdana" panose="020B0604030504040204" pitchFamily="34" charset="0"/>
              </a:rPr>
              <a:t>,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§ 39-13-218</a:t>
            </a:r>
            <a:r>
              <a:rPr lang="en-US" b="0" i="0" dirty="0">
                <a:solidFill>
                  <a:srgbClr val="000000"/>
                </a:solidFill>
                <a:effectLst/>
                <a:latin typeface="verdana" panose="020B0604030504040204" pitchFamily="34" charset="0"/>
              </a:rPr>
              <a:t>, or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§ 55-10-401</a:t>
            </a:r>
            <a:r>
              <a:rPr lang="en-US" b="0" i="0" dirty="0">
                <a:solidFill>
                  <a:srgbClr val="000000"/>
                </a:solidFill>
                <a:effectLst/>
                <a:latin typeface="verdana" panose="020B0604030504040204" pitchFamily="34" charset="0"/>
              </a:rPr>
              <a:t>; or an offense committed in another state or territory that, if committed in this state, would constitute the offense of vehicular assault under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§ 39-13-106</a:t>
            </a:r>
            <a:r>
              <a:rPr lang="en-US" b="0" i="0" dirty="0">
                <a:solidFill>
                  <a:srgbClr val="000000"/>
                </a:solidFill>
                <a:effectLst/>
                <a:latin typeface="verdana" panose="020B0604030504040204" pitchFamily="34" charset="0"/>
              </a:rPr>
              <a:t>, aggravated vehicular assault under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§ 39-13-115</a:t>
            </a:r>
            <a:r>
              <a:rPr lang="en-US" b="0" i="0" dirty="0">
                <a:solidFill>
                  <a:srgbClr val="000000"/>
                </a:solidFill>
                <a:effectLst/>
                <a:latin typeface="verdana" panose="020B0604030504040204" pitchFamily="34" charset="0"/>
              </a:rPr>
              <a:t>, vehicular homicide under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§ 39-13-213(a)(2)</a:t>
            </a:r>
            <a:r>
              <a:rPr lang="en-US" b="0" i="0" dirty="0">
                <a:solidFill>
                  <a:srgbClr val="000000"/>
                </a:solidFill>
                <a:effectLst/>
                <a:latin typeface="verdana" panose="020B0604030504040204" pitchFamily="34" charset="0"/>
              </a:rPr>
              <a:t>, aggravated vehicular homicide under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§ 39-13-218</a:t>
            </a:r>
            <a:r>
              <a:rPr lang="en-US" b="0" i="0" dirty="0">
                <a:solidFill>
                  <a:srgbClr val="000000"/>
                </a:solidFill>
                <a:effectLst/>
                <a:latin typeface="verdana" panose="020B0604030504040204" pitchFamily="34" charset="0"/>
              </a:rPr>
              <a:t>, or driving under the influence of an intoxicant under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§ 55-10-401</a:t>
            </a:r>
            <a:r>
              <a:rPr lang="en-US" b="0" i="0" dirty="0">
                <a:solidFill>
                  <a:srgbClr val="000000"/>
                </a:solidFill>
                <a:effectLst/>
                <a:latin typeface="verdana" panose="020B0604030504040204" pitchFamily="34" charset="0"/>
              </a:rPr>
              <a:t>.</a:t>
            </a:r>
          </a:p>
          <a:p>
            <a:pPr algn="l" fontAlgn="base"/>
            <a:r>
              <a:rPr lang="en-US" b="1" i="0" dirty="0">
                <a:solidFill>
                  <a:srgbClr val="000000"/>
                </a:solidFill>
                <a:effectLst/>
                <a:latin typeface="inherit"/>
              </a:rPr>
              <a:t>(B)</a:t>
            </a:r>
            <a:r>
              <a:rPr lang="en-US" b="0" i="0" dirty="0">
                <a:solidFill>
                  <a:srgbClr val="000000"/>
                </a:solidFill>
                <a:effectLst/>
                <a:latin typeface="verdana" panose="020B0604030504040204" pitchFamily="34" charset="0"/>
              </a:rPr>
              <a:t> The blood tests required to be administered under subdivision (c)(1)(B) shall be performed in accordance with the procedure set forth in this section and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§ 55-10-408</a:t>
            </a:r>
            <a:r>
              <a:rPr lang="en-US" b="0" i="0" dirty="0">
                <a:solidFill>
                  <a:srgbClr val="000000"/>
                </a:solidFill>
                <a:effectLst/>
                <a:latin typeface="verdana" panose="020B0604030504040204" pitchFamily="34" charset="0"/>
              </a:rPr>
              <a:t>, and shall be performed, pursuant to a search warrant as described in subdivision (b)(2)(C) or if exigent circumstances to the search warrant requirement exist as described in subdivision (b)(2)(D), regardless of whether the operator consents to the tests.</a:t>
            </a:r>
          </a:p>
          <a:p>
            <a:pPr algn="l" fontAlgn="base"/>
            <a:r>
              <a:rPr lang="en-US" b="1" i="0" dirty="0">
                <a:solidFill>
                  <a:srgbClr val="000000"/>
                </a:solidFill>
                <a:effectLst/>
                <a:latin typeface="inherit"/>
              </a:rPr>
              <a:t>(C)</a:t>
            </a:r>
            <a:r>
              <a:rPr lang="en-US" b="0" i="0" dirty="0">
                <a:solidFill>
                  <a:srgbClr val="000000"/>
                </a:solidFill>
                <a:effectLst/>
                <a:latin typeface="verdana" panose="020B0604030504040204" pitchFamily="34" charset="0"/>
              </a:rPr>
              <a:t> The results of breath or blood tests required by subdivision (c)(2)(A) may be offered as evidence by either the state or the operator of the vehicle in any court, administrative hearing, or official proceeding relating to the collision or offense, subject to the Tennessee Rules of Evidence.</a:t>
            </a:r>
          </a:p>
          <a:p>
            <a:pPr algn="l" fontAlgn="base"/>
            <a:r>
              <a:rPr lang="en-US" b="1" i="0" dirty="0">
                <a:solidFill>
                  <a:srgbClr val="000000"/>
                </a:solidFill>
                <a:effectLst/>
                <a:latin typeface="inherit"/>
              </a:rPr>
              <a:t>(d)(1)</a:t>
            </a:r>
            <a:r>
              <a:rPr lang="en-US" b="0" i="0" dirty="0">
                <a:solidFill>
                  <a:srgbClr val="000000"/>
                </a:solidFill>
                <a:effectLst/>
                <a:latin typeface="verdana" panose="020B0604030504040204" pitchFamily="34" charset="0"/>
              </a:rPr>
              <a:t> The operator of a motor vehicle in this state is deemed to have given implied consent to breath tests, blood tests, or both tests, for the purpose of determining the alcohol or drug content of that operator's blood. However, no such tests may be administered pursuant to this section unless conducted at the direction of a law enforcement officer having probable cause to believe the operator was in violation of one (1) or more of the offenses set out in subsection (a) and the operator signs a standardized waiver developed by the department of safety and made available to law enforcement agencies.</a:t>
            </a:r>
          </a:p>
          <a:p>
            <a:pPr algn="l" fontAlgn="base"/>
            <a:r>
              <a:rPr lang="en-US" b="1" i="0" dirty="0">
                <a:solidFill>
                  <a:srgbClr val="000000"/>
                </a:solidFill>
                <a:effectLst/>
                <a:latin typeface="inherit"/>
              </a:rPr>
              <a:t>(2)</a:t>
            </a:r>
            <a:r>
              <a:rPr lang="en-US" b="0" i="0" dirty="0">
                <a:solidFill>
                  <a:srgbClr val="000000"/>
                </a:solidFill>
                <a:effectLst/>
                <a:latin typeface="verdana" panose="020B0604030504040204" pitchFamily="34" charset="0"/>
              </a:rPr>
              <a:t> Any law enforcement officer who requests that the operator of a motor vehicle submit to breath tests, blood tests, or both tests, authorized pursuant to subsection (a), shall, prior to conducting the test, advise the operator that refusal to submit to the tests:</a:t>
            </a:r>
            <a:r>
              <a:rPr lang="en-US" b="1" i="0" dirty="0">
                <a:solidFill>
                  <a:srgbClr val="000000"/>
                </a:solidFill>
                <a:effectLst/>
                <a:latin typeface="inherit"/>
              </a:rPr>
              <a:t>(A)</a:t>
            </a:r>
            <a:r>
              <a:rPr lang="en-US" b="0" i="0" dirty="0">
                <a:solidFill>
                  <a:srgbClr val="000000"/>
                </a:solidFill>
                <a:effectLst/>
                <a:latin typeface="verdana" panose="020B0604030504040204" pitchFamily="34" charset="0"/>
              </a:rPr>
              <a:t> Will result in the suspension by the court of the operator's driver license; and</a:t>
            </a:r>
          </a:p>
          <a:p>
            <a:pPr algn="l" fontAlgn="base"/>
            <a:r>
              <a:rPr lang="en-US" b="1" i="0" dirty="0">
                <a:solidFill>
                  <a:srgbClr val="000000"/>
                </a:solidFill>
                <a:effectLst/>
                <a:latin typeface="inherit"/>
              </a:rPr>
              <a:t>(B)</a:t>
            </a:r>
            <a:r>
              <a:rPr lang="en-US" b="0" i="0" dirty="0">
                <a:solidFill>
                  <a:srgbClr val="000000"/>
                </a:solidFill>
                <a:effectLst/>
                <a:latin typeface="verdana" panose="020B0604030504040204" pitchFamily="34" charset="0"/>
              </a:rPr>
              <a:t> May result, depending on the operator's prior criminal history, in the operator being required to operate only a motor vehicle equipped with a functioning ignition interlock device, if the operator is convicted of a violation of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§ 55-10-401</a:t>
            </a:r>
            <a:r>
              <a:rPr lang="en-US" b="0" i="0" dirty="0">
                <a:solidFill>
                  <a:srgbClr val="000000"/>
                </a:solidFill>
                <a:effectLst/>
                <a:latin typeface="verdana" panose="020B0604030504040204" pitchFamily="34" charset="0"/>
              </a:rPr>
              <a:t>, as described in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§ 55-10-405</a:t>
            </a:r>
            <a:r>
              <a:rPr lang="en-US" b="0" i="0" dirty="0">
                <a:solidFill>
                  <a:srgbClr val="000000"/>
                </a:solidFill>
                <a:effectLst/>
                <a:latin typeface="verdana" panose="020B0604030504040204" pitchFamily="34" charset="0"/>
              </a:rPr>
              <a:t>.</a:t>
            </a:r>
          </a:p>
          <a:p>
            <a:pPr algn="l" fontAlgn="base"/>
            <a:r>
              <a:rPr lang="en-US" b="1" i="0" dirty="0">
                <a:solidFill>
                  <a:srgbClr val="000000"/>
                </a:solidFill>
                <a:effectLst/>
                <a:latin typeface="inherit"/>
              </a:rPr>
              <a:t>(3)</a:t>
            </a:r>
            <a:r>
              <a:rPr lang="en-US" b="0" i="0" dirty="0">
                <a:solidFill>
                  <a:srgbClr val="000000"/>
                </a:solidFill>
                <a:effectLst/>
                <a:latin typeface="verdana" panose="020B0604030504040204" pitchFamily="34" charset="0"/>
              </a:rPr>
              <a:t> If the operator is not advised of the consequences of the refusal to submit to breath tests, blood tests, or both tests, the court having jurisdiction over the offense for which the operator was placed under arrest shall not have the authority to suspend the license of an operator or require the operator to operate only a motor vehicle equipped with a functioning ignition interlock device pursuant to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§ 55-10-417</a:t>
            </a:r>
            <a:r>
              <a:rPr lang="en-US" b="0" i="0" dirty="0">
                <a:solidFill>
                  <a:srgbClr val="000000"/>
                </a:solidFill>
                <a:effectLst/>
                <a:latin typeface="verdana" panose="020B0604030504040204" pitchFamily="34" charset="0"/>
              </a:rPr>
              <a:t> for a violation of this subsection (d).</a:t>
            </a:r>
          </a:p>
          <a:p>
            <a:pPr algn="l" fontAlgn="base"/>
            <a:r>
              <a:rPr lang="en-US" b="1" i="0" dirty="0">
                <a:solidFill>
                  <a:srgbClr val="000000"/>
                </a:solidFill>
                <a:effectLst/>
                <a:latin typeface="inherit"/>
              </a:rPr>
              <a:t>(4)</a:t>
            </a:r>
            <a:r>
              <a:rPr lang="en-US" b="0" i="0" dirty="0">
                <a:solidFill>
                  <a:srgbClr val="000000"/>
                </a:solidFill>
                <a:effectLst/>
                <a:latin typeface="verdana" panose="020B0604030504040204" pitchFamily="34" charset="0"/>
              </a:rPr>
              <a:t> Except as may be required by a search warrant or other court order, if the operator is placed under arrest, requested by a law enforcement officer to submit to breath tests, blood tests, or both tests, advised of the consequences for refusing to do so, and refuses to submit, the operator shall be charged with violating subdivision (d)(1). The determination as to whether an operator violated subdivision (d)(1) shall be made:</a:t>
            </a:r>
            <a:r>
              <a:rPr lang="en-US" b="1" i="0" dirty="0">
                <a:solidFill>
                  <a:srgbClr val="000000"/>
                </a:solidFill>
                <a:effectLst/>
                <a:latin typeface="inherit"/>
              </a:rPr>
              <a:t>(A)</a:t>
            </a:r>
            <a:r>
              <a:rPr lang="en-US" b="0" i="0" dirty="0">
                <a:solidFill>
                  <a:srgbClr val="000000"/>
                </a:solidFill>
                <a:effectLst/>
                <a:latin typeface="verdana" panose="020B0604030504040204" pitchFamily="34" charset="0"/>
              </a:rPr>
              <a:t> At the same time and by the same court as the court disposing of the offense for which the operator was placed under arrest, upon an oral or written motion of the state; or</a:t>
            </a:r>
          </a:p>
          <a:p>
            <a:pPr algn="l" fontAlgn="base"/>
            <a:r>
              <a:rPr lang="en-US" b="1" i="0" dirty="0">
                <a:solidFill>
                  <a:srgbClr val="000000"/>
                </a:solidFill>
                <a:effectLst/>
                <a:latin typeface="inherit"/>
              </a:rPr>
              <a:t>(B)</a:t>
            </a:r>
            <a:r>
              <a:rPr lang="en-US" b="0" i="0" dirty="0">
                <a:solidFill>
                  <a:srgbClr val="000000"/>
                </a:solidFill>
                <a:effectLst/>
                <a:latin typeface="verdana" panose="020B0604030504040204" pitchFamily="34" charset="0"/>
              </a:rPr>
              <a:t> At the operator's first appearance or preliminary hearing in the general sessions court, but no later than the case being bound over to the grand jury, if the state does not make a motion pursuant to subdivision (d)(4)(A).</a:t>
            </a:r>
          </a:p>
          <a:p>
            <a:pPr algn="l" fontAlgn="base"/>
            <a:r>
              <a:rPr lang="en-US" b="1" i="0" dirty="0">
                <a:solidFill>
                  <a:srgbClr val="000000"/>
                </a:solidFill>
                <a:effectLst/>
                <a:latin typeface="inherit"/>
              </a:rPr>
              <a:t>(e)(1)(A)</a:t>
            </a:r>
            <a:r>
              <a:rPr lang="en-US" b="0" i="0" dirty="0">
                <a:solidFill>
                  <a:srgbClr val="000000"/>
                </a:solidFill>
                <a:effectLst/>
                <a:latin typeface="verdana" panose="020B0604030504040204" pitchFamily="34" charset="0"/>
              </a:rPr>
              <a:t> If blood tests of the operator of a motor vehicle are authorized pursuant to this section, a qualified practitioner who, acting at the written request of a law enforcement officer, withdraws blood from an operator for the purpose of conducting tests to determine the alcohol or drug content in an operator's blood, will not incur any civil or criminal liability as a result of the withdrawing of the blood, except for any damages that may result from the negligence of the person so withdrawing.</a:t>
            </a:r>
          </a:p>
          <a:p>
            <a:pPr algn="l" fontAlgn="base"/>
            <a:r>
              <a:rPr lang="en-US" b="1" i="0" dirty="0">
                <a:solidFill>
                  <a:srgbClr val="000000"/>
                </a:solidFill>
                <a:effectLst/>
                <a:latin typeface="inherit"/>
              </a:rPr>
              <a:t>(B)</a:t>
            </a:r>
            <a:r>
              <a:rPr lang="en-US" b="0" i="0" dirty="0">
                <a:solidFill>
                  <a:srgbClr val="000000"/>
                </a:solidFill>
                <a:effectLst/>
                <a:latin typeface="verdana" panose="020B0604030504040204" pitchFamily="34" charset="0"/>
              </a:rPr>
              <a:t> Neither the hospital nor other employer of a qualified practitioner listed in subdivision (e)(2) will incur any civil or criminal liability as a result of the act of withdrawing blood from any operator, except in the case of negligence.</a:t>
            </a:r>
          </a:p>
          <a:p>
            <a:pPr algn="l" fontAlgn="base"/>
            <a:r>
              <a:rPr lang="en-US" b="1" i="0" dirty="0">
                <a:solidFill>
                  <a:srgbClr val="000000"/>
                </a:solidFill>
                <a:effectLst/>
                <a:latin typeface="inherit"/>
              </a:rPr>
              <a:t>(2)</a:t>
            </a:r>
            <a:r>
              <a:rPr lang="en-US" b="0" i="0" dirty="0">
                <a:solidFill>
                  <a:srgbClr val="000000"/>
                </a:solidFill>
                <a:effectLst/>
                <a:latin typeface="verdana" panose="020B0604030504040204" pitchFamily="34" charset="0"/>
              </a:rPr>
              <a:t> For purposes of this section, a “qualified practitioner” is a:</a:t>
            </a:r>
            <a:r>
              <a:rPr lang="en-US" b="1" i="0" dirty="0">
                <a:solidFill>
                  <a:srgbClr val="000000"/>
                </a:solidFill>
                <a:effectLst/>
                <a:latin typeface="inherit"/>
              </a:rPr>
              <a:t>(A)</a:t>
            </a:r>
            <a:r>
              <a:rPr lang="en-US" b="0" i="0" dirty="0">
                <a:solidFill>
                  <a:srgbClr val="000000"/>
                </a:solidFill>
                <a:effectLst/>
                <a:latin typeface="verdana" panose="020B0604030504040204" pitchFamily="34" charset="0"/>
              </a:rPr>
              <a:t> Physician;</a:t>
            </a:r>
          </a:p>
          <a:p>
            <a:pPr algn="l" fontAlgn="base"/>
            <a:r>
              <a:rPr lang="en-US" b="1" i="0" dirty="0">
                <a:solidFill>
                  <a:srgbClr val="000000"/>
                </a:solidFill>
                <a:effectLst/>
                <a:latin typeface="inherit"/>
              </a:rPr>
              <a:t>(B)</a:t>
            </a:r>
            <a:r>
              <a:rPr lang="en-US" b="0" i="0" dirty="0">
                <a:solidFill>
                  <a:srgbClr val="000000"/>
                </a:solidFill>
                <a:effectLst/>
                <a:latin typeface="verdana" panose="020B0604030504040204" pitchFamily="34" charset="0"/>
              </a:rPr>
              <a:t> Registered nurse;</a:t>
            </a:r>
          </a:p>
          <a:p>
            <a:pPr algn="l" fontAlgn="base"/>
            <a:r>
              <a:rPr lang="en-US" b="1" i="0" dirty="0">
                <a:solidFill>
                  <a:srgbClr val="000000"/>
                </a:solidFill>
                <a:effectLst/>
                <a:latin typeface="inherit"/>
              </a:rPr>
              <a:t>(C)</a:t>
            </a:r>
            <a:r>
              <a:rPr lang="en-US" b="0" i="0" dirty="0">
                <a:solidFill>
                  <a:srgbClr val="000000"/>
                </a:solidFill>
                <a:effectLst/>
                <a:latin typeface="verdana" panose="020B0604030504040204" pitchFamily="34" charset="0"/>
              </a:rPr>
              <a:t> Licensed practical nurse;</a:t>
            </a:r>
          </a:p>
          <a:p>
            <a:pPr algn="l" fontAlgn="base"/>
            <a:r>
              <a:rPr lang="en-US" b="1" i="0" dirty="0">
                <a:solidFill>
                  <a:srgbClr val="000000"/>
                </a:solidFill>
                <a:effectLst/>
                <a:latin typeface="inherit"/>
              </a:rPr>
              <a:t>(D)</a:t>
            </a:r>
            <a:r>
              <a:rPr lang="en-US" b="0" i="0" dirty="0">
                <a:solidFill>
                  <a:srgbClr val="000000"/>
                </a:solidFill>
                <a:effectLst/>
                <a:latin typeface="verdana" panose="020B0604030504040204" pitchFamily="34" charset="0"/>
              </a:rPr>
              <a:t> Clinical laboratory technician;</a:t>
            </a:r>
          </a:p>
          <a:p>
            <a:pPr algn="l" fontAlgn="base"/>
            <a:r>
              <a:rPr lang="en-US" b="1" i="0" dirty="0">
                <a:solidFill>
                  <a:srgbClr val="000000"/>
                </a:solidFill>
                <a:effectLst/>
                <a:latin typeface="inherit"/>
              </a:rPr>
              <a:t>(E)</a:t>
            </a:r>
            <a:r>
              <a:rPr lang="en-US" b="0" i="0" dirty="0">
                <a:solidFill>
                  <a:srgbClr val="000000"/>
                </a:solidFill>
                <a:effectLst/>
                <a:latin typeface="verdana" panose="020B0604030504040204" pitchFamily="34" charset="0"/>
              </a:rPr>
              <a:t> Licensed paramedic;</a:t>
            </a:r>
          </a:p>
          <a:p>
            <a:pPr algn="l" fontAlgn="base"/>
            <a:r>
              <a:rPr lang="en-US" b="1" i="0" dirty="0">
                <a:solidFill>
                  <a:srgbClr val="000000"/>
                </a:solidFill>
                <a:effectLst/>
                <a:latin typeface="inherit"/>
              </a:rPr>
              <a:t>(F)</a:t>
            </a:r>
            <a:r>
              <a:rPr lang="en-US" b="0" i="0" dirty="0">
                <a:solidFill>
                  <a:srgbClr val="000000"/>
                </a:solidFill>
                <a:effectLst/>
                <a:latin typeface="verdana" panose="020B0604030504040204" pitchFamily="34" charset="0"/>
              </a:rPr>
              <a:t> Licensed emergency medical technician approved to establish intravenous catheters;</a:t>
            </a:r>
          </a:p>
          <a:p>
            <a:pPr algn="l" fontAlgn="base"/>
            <a:r>
              <a:rPr lang="en-US" b="1" i="0" dirty="0">
                <a:solidFill>
                  <a:srgbClr val="000000"/>
                </a:solidFill>
                <a:effectLst/>
                <a:latin typeface="inherit"/>
              </a:rPr>
              <a:t>(G)</a:t>
            </a:r>
            <a:r>
              <a:rPr lang="en-US" b="0" i="0" dirty="0">
                <a:solidFill>
                  <a:srgbClr val="000000"/>
                </a:solidFill>
                <a:effectLst/>
                <a:latin typeface="verdana" panose="020B0604030504040204" pitchFamily="34" charset="0"/>
              </a:rPr>
              <a:t> Technologist;</a:t>
            </a:r>
          </a:p>
          <a:p>
            <a:pPr algn="l" fontAlgn="base"/>
            <a:r>
              <a:rPr lang="en-US" b="1" i="0" dirty="0">
                <a:solidFill>
                  <a:srgbClr val="000000"/>
                </a:solidFill>
                <a:effectLst/>
                <a:latin typeface="inherit"/>
              </a:rPr>
              <a:t>(H)</a:t>
            </a:r>
            <a:r>
              <a:rPr lang="en-US" b="0" i="0" dirty="0">
                <a:solidFill>
                  <a:srgbClr val="000000"/>
                </a:solidFill>
                <a:effectLst/>
                <a:latin typeface="verdana" panose="020B0604030504040204" pitchFamily="34" charset="0"/>
              </a:rPr>
              <a:t> A trained phlebotomist who is operating under a hospital protocol, has completed phlebotomy training through an educational entity providing such training, or has been properly trained by a current or former employer to draw blood; or</a:t>
            </a:r>
          </a:p>
          <a:p>
            <a:pPr algn="l" fontAlgn="base"/>
            <a:r>
              <a:rPr lang="en-US" b="1" i="0" dirty="0">
                <a:solidFill>
                  <a:srgbClr val="000000"/>
                </a:solidFill>
                <a:effectLst/>
                <a:latin typeface="inherit"/>
              </a:rPr>
              <a:t>(I)</a:t>
            </a:r>
            <a:r>
              <a:rPr lang="en-US" b="0" i="0" dirty="0">
                <a:solidFill>
                  <a:srgbClr val="000000"/>
                </a:solidFill>
                <a:effectLst/>
                <a:latin typeface="verdana" panose="020B0604030504040204" pitchFamily="34" charset="0"/>
              </a:rPr>
              <a:t> Physician assistant.</a:t>
            </a:r>
          </a:p>
          <a:p>
            <a:pPr algn="l" fontAlgn="base"/>
            <a:r>
              <a:rPr lang="en-US" b="1" i="0" dirty="0">
                <a:solidFill>
                  <a:srgbClr val="000000"/>
                </a:solidFill>
                <a:effectLst/>
                <a:latin typeface="inherit"/>
              </a:rPr>
              <a:t>(f)</a:t>
            </a:r>
            <a:r>
              <a:rPr lang="en-US" b="0" i="0" dirty="0">
                <a:solidFill>
                  <a:srgbClr val="000000"/>
                </a:solidFill>
                <a:effectLst/>
                <a:latin typeface="verdana" panose="020B0604030504040204" pitchFamily="34" charset="0"/>
              </a:rPr>
              <a:t> Any operator who is unconscious as a result of a collision, is unconscious at the time of arrest or apprehension, or is otherwise in a condition rendering the operator incapable of refusal, shall not be subjected to blood tests unless law enforcement has obtained a search warrant or exigent circumstance exceptions to a search warrant apply.</a:t>
            </a:r>
          </a:p>
          <a:p>
            <a:pPr algn="l" fontAlgn="base"/>
            <a:r>
              <a:rPr lang="en-US" b="1" i="0" dirty="0">
                <a:solidFill>
                  <a:srgbClr val="000000"/>
                </a:solidFill>
                <a:effectLst/>
                <a:latin typeface="inherit"/>
              </a:rPr>
              <a:t>(g)</a:t>
            </a:r>
            <a:r>
              <a:rPr lang="en-US" b="0" i="0" dirty="0">
                <a:solidFill>
                  <a:srgbClr val="000000"/>
                </a:solidFill>
                <a:effectLst/>
                <a:latin typeface="verdana" panose="020B0604030504040204" pitchFamily="34" charset="0"/>
              </a:rPr>
              <a:t> Provided probable cause exists for criminal prosecution for any of the offenses specified in subsection (a), nothing in this section affects the admissibility into evidence in a criminal prosecution of any analysis of the alcohol or drug content of the defendant's blood that was not compelled by law enforcement but was obtained while the defendant was hospitalized or otherwise receiving medical care in the ordinary course of medical treatment.</a:t>
            </a:r>
          </a:p>
          <a:p>
            <a:pPr algn="l" fontAlgn="base"/>
            <a:r>
              <a:rPr lang="en-US" b="1" i="0" dirty="0">
                <a:solidFill>
                  <a:srgbClr val="000000"/>
                </a:solidFill>
                <a:effectLst/>
                <a:latin typeface="inherit"/>
              </a:rPr>
              <a:t>(h)</a:t>
            </a:r>
            <a:r>
              <a:rPr lang="en-US" b="0" i="0" dirty="0">
                <a:solidFill>
                  <a:srgbClr val="000000"/>
                </a:solidFill>
                <a:effectLst/>
                <a:latin typeface="verdana" panose="020B0604030504040204" pitchFamily="34" charset="0"/>
              </a:rPr>
              <a:t> Nothing in this section affects the admissibility in evidence, in criminal prosecutions for vehicular assault under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§ 39-13-106</a:t>
            </a:r>
            <a:r>
              <a:rPr lang="en-US" b="0" i="0" dirty="0">
                <a:solidFill>
                  <a:srgbClr val="000000"/>
                </a:solidFill>
                <a:effectLst/>
                <a:latin typeface="verdana" panose="020B0604030504040204" pitchFamily="34" charset="0"/>
              </a:rPr>
              <a:t>, vehicular homicide under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§ 39-13-213(a)(2)</a:t>
            </a:r>
            <a:r>
              <a:rPr lang="en-US" b="0" i="0" dirty="0">
                <a:solidFill>
                  <a:srgbClr val="000000"/>
                </a:solidFill>
                <a:effectLst/>
                <a:latin typeface="verdana" panose="020B0604030504040204" pitchFamily="34" charset="0"/>
              </a:rPr>
              <a:t>, aggravated vehicular assault under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§ 39-13-115</a:t>
            </a:r>
            <a:r>
              <a:rPr lang="en-US" b="0" i="0" dirty="0">
                <a:solidFill>
                  <a:srgbClr val="000000"/>
                </a:solidFill>
                <a:effectLst/>
                <a:latin typeface="verdana" panose="020B0604030504040204" pitchFamily="34" charset="0"/>
              </a:rPr>
              <a:t>, or aggravated vehicular homicide under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§ 39-13-218</a:t>
            </a:r>
            <a:r>
              <a:rPr lang="en-US" b="0" i="0" dirty="0">
                <a:solidFill>
                  <a:srgbClr val="000000"/>
                </a:solidFill>
                <a:effectLst/>
                <a:latin typeface="verdana" panose="020B0604030504040204" pitchFamily="34" charset="0"/>
              </a:rPr>
              <a:t>, of any analysis of the alcohol or drug content of the defendant's blood that has been obtained in accordance with this section and tested according to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§ 55-10-408</a:t>
            </a:r>
            <a:r>
              <a:rPr lang="en-US" b="0" i="0" dirty="0">
                <a:solidFill>
                  <a:srgbClr val="000000"/>
                </a:solidFill>
                <a:effectLst/>
                <a:latin typeface="verdana" panose="020B0604030504040204" pitchFamily="34" charset="0"/>
              </a:rPr>
              <a:t>.</a:t>
            </a:r>
          </a:p>
          <a:p>
            <a:pPr algn="l" fontAlgn="base"/>
            <a:r>
              <a:rPr lang="en-US" b="1" i="0" dirty="0">
                <a:solidFill>
                  <a:srgbClr val="000000"/>
                </a:solidFill>
                <a:effectLst/>
                <a:latin typeface="inherit"/>
              </a:rPr>
              <a:t>(</a:t>
            </a:r>
            <a:r>
              <a:rPr lang="en-US" b="1" i="0" dirty="0" err="1">
                <a:solidFill>
                  <a:srgbClr val="000000"/>
                </a:solidFill>
                <a:effectLst/>
                <a:latin typeface="inherit"/>
              </a:rPr>
              <a:t>i</a:t>
            </a:r>
            <a:r>
              <a:rPr lang="en-US" b="1" i="0" dirty="0">
                <a:solidFill>
                  <a:srgbClr val="000000"/>
                </a:solidFill>
                <a:effectLst/>
                <a:latin typeface="inherit"/>
              </a:rPr>
              <a:t>)</a:t>
            </a:r>
            <a:r>
              <a:rPr lang="en-US" b="0" i="0" dirty="0">
                <a:solidFill>
                  <a:srgbClr val="000000"/>
                </a:solidFill>
                <a:effectLst/>
                <a:latin typeface="verdana" panose="020B0604030504040204" pitchFamily="34" charset="0"/>
              </a:rPr>
              <a:t> Nothing in this section affects the admissibility in evidence, in criminal prosecutions for any of the offenses set out in subsection (a), of any analysis of the alcohol or drug content of the defendant's blood that has been obtained by consent and tested according to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§ 55-10-408</a:t>
            </a:r>
            <a:r>
              <a:rPr lang="en-US" b="0" i="0" dirty="0">
                <a:solidFill>
                  <a:srgbClr val="000000"/>
                </a:solidFill>
                <a:effectLst/>
                <a:latin typeface="verdana" panose="020B0604030504040204" pitchFamily="34" charset="0"/>
              </a:rPr>
              <a:t>.</a:t>
            </a:r>
          </a:p>
          <a:p>
            <a:pPr algn="l" fontAlgn="base"/>
            <a:r>
              <a:rPr lang="en-US" b="1" i="0" dirty="0">
                <a:solidFill>
                  <a:srgbClr val="000000"/>
                </a:solidFill>
                <a:effectLst/>
                <a:latin typeface="inherit"/>
              </a:rPr>
              <a:t>(j)</a:t>
            </a:r>
            <a:r>
              <a:rPr lang="en-US" b="0" i="0" dirty="0">
                <a:solidFill>
                  <a:srgbClr val="000000"/>
                </a:solidFill>
                <a:effectLst/>
                <a:latin typeface="verdana" panose="020B0604030504040204" pitchFamily="34" charset="0"/>
              </a:rPr>
              <a:t> The results of blood tests or breath tests authorized and conducted in accordance with this section and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§ 55-10-408</a:t>
            </a:r>
            <a:r>
              <a:rPr lang="en-US" b="0" i="0" dirty="0">
                <a:solidFill>
                  <a:srgbClr val="000000"/>
                </a:solidFill>
                <a:effectLst/>
                <a:latin typeface="verdana" panose="020B0604030504040204" pitchFamily="34" charset="0"/>
              </a:rPr>
              <a:t>:</a:t>
            </a:r>
            <a:r>
              <a:rPr lang="en-US" b="1" i="0" dirty="0">
                <a:solidFill>
                  <a:srgbClr val="000000"/>
                </a:solidFill>
                <a:effectLst/>
                <a:latin typeface="inherit"/>
              </a:rPr>
              <a:t>(1)</a:t>
            </a:r>
            <a:r>
              <a:rPr lang="en-US" b="0" i="0" dirty="0">
                <a:solidFill>
                  <a:srgbClr val="000000"/>
                </a:solidFill>
                <a:effectLst/>
                <a:latin typeface="verdana" panose="020B0604030504040204" pitchFamily="34" charset="0"/>
              </a:rPr>
              <a:t> Shall be reported in writing by the person making the analysis, shall have noted on the report the time at which the sample analyzed was obtained from the operator, and shall be made available to the operator, upon request; and</a:t>
            </a:r>
          </a:p>
          <a:p>
            <a:pPr algn="l" fontAlgn="base"/>
            <a:r>
              <a:rPr lang="en-US" b="1" i="0" dirty="0">
                <a:solidFill>
                  <a:srgbClr val="000000"/>
                </a:solidFill>
                <a:effectLst/>
                <a:latin typeface="inherit"/>
              </a:rPr>
              <a:t>(2)</a:t>
            </a:r>
            <a:r>
              <a:rPr lang="en-US" b="0" i="0" dirty="0">
                <a:solidFill>
                  <a:srgbClr val="000000"/>
                </a:solidFill>
                <a:effectLst/>
                <a:latin typeface="verdana" panose="020B0604030504040204" pitchFamily="34" charset="0"/>
              </a:rPr>
              <a:t> Shall be admissible in evidence at the trial of any person charged with an offense specified in subsection (a).</a:t>
            </a:r>
          </a:p>
          <a:p>
            <a:pPr algn="l" fontAlgn="base"/>
            <a:r>
              <a:rPr lang="en-US" b="1" i="0" dirty="0">
                <a:solidFill>
                  <a:srgbClr val="000000"/>
                </a:solidFill>
                <a:effectLst/>
                <a:latin typeface="inherit"/>
              </a:rPr>
              <a:t>(k)</a:t>
            </a:r>
            <a:r>
              <a:rPr lang="en-US" b="0" i="0" dirty="0">
                <a:solidFill>
                  <a:srgbClr val="000000"/>
                </a:solidFill>
                <a:effectLst/>
                <a:latin typeface="verdana" panose="020B0604030504040204" pitchFamily="34" charset="0"/>
              </a:rPr>
              <a:t> The fact that a law enforcement officer failed to request that the operator charged with an offense specified in subsection (a) submit to blood or breath tests is admissible as evidence at the trial of the charged offense.</a:t>
            </a:r>
          </a:p>
          <a:p>
            <a:pPr algn="l" fontAlgn="base"/>
            <a:r>
              <a:rPr lang="en-US" b="1" i="0" dirty="0">
                <a:solidFill>
                  <a:srgbClr val="000000"/>
                </a:solidFill>
                <a:effectLst/>
                <a:latin typeface="inherit"/>
              </a:rPr>
              <a:t>(</a:t>
            </a:r>
            <a:r>
              <a:rPr lang="en-US" b="1" i="1" dirty="0">
                <a:solidFill>
                  <a:srgbClr val="000000"/>
                </a:solidFill>
                <a:effectLst/>
                <a:latin typeface="inherit"/>
              </a:rPr>
              <a:t>l</a:t>
            </a:r>
            <a:r>
              <a:rPr lang="en-US" b="1" i="0" dirty="0">
                <a:solidFill>
                  <a:srgbClr val="000000"/>
                </a:solidFill>
                <a:effectLst/>
                <a:latin typeface="inherit"/>
              </a:rPr>
              <a:t>)</a:t>
            </a:r>
            <a:r>
              <a:rPr lang="en-US" b="0" i="0" dirty="0">
                <a:solidFill>
                  <a:srgbClr val="000000"/>
                </a:solidFill>
                <a:effectLst/>
                <a:latin typeface="verdana" panose="020B0604030504040204" pitchFamily="34" charset="0"/>
              </a:rPr>
              <a:t> As used in this section, “operator” means any person driving or in physical control of any automobile or other motor-driven vehicle as described and prohibited by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§ 55-10-401</a:t>
            </a:r>
            <a:r>
              <a:rPr lang="en-US" b="0" i="0" dirty="0">
                <a:solidFill>
                  <a:srgbClr val="000000"/>
                </a:solidFill>
                <a:effectLst/>
                <a:latin typeface="verdana" panose="020B0604030504040204" pitchFamily="34" charset="0"/>
              </a:rPr>
              <a:t>.</a:t>
            </a:r>
          </a:p>
          <a:p>
            <a:pPr algn="l" fontAlgn="base"/>
            <a:br>
              <a:rPr lang="en-US" b="0" i="0" dirty="0">
                <a:solidFill>
                  <a:srgbClr val="000000"/>
                </a:solidFill>
                <a:effectLst/>
                <a:latin typeface="verdana" panose="020B0604030504040204" pitchFamily="34" charset="0"/>
              </a:rPr>
            </a:br>
            <a:br>
              <a:rPr lang="en-US" b="0" i="0" dirty="0">
                <a:solidFill>
                  <a:srgbClr val="000000"/>
                </a:solidFill>
                <a:effectLst/>
                <a:latin typeface="verdana" panose="020B0604030504040204" pitchFamily="34" charset="0"/>
              </a:rPr>
            </a:br>
            <a:r>
              <a:rPr lang="en-US" b="0" i="0" dirty="0">
                <a:solidFill>
                  <a:srgbClr val="000000"/>
                </a:solidFill>
                <a:effectLst/>
                <a:latin typeface="inherit"/>
              </a:rPr>
              <a:t>History</a:t>
            </a:r>
          </a:p>
          <a:p>
            <a:pPr algn="l" fontAlgn="base"/>
            <a:br>
              <a:rPr lang="en-US" b="0" i="0" dirty="0">
                <a:solidFill>
                  <a:srgbClr val="000000"/>
                </a:solidFill>
                <a:effectLst/>
                <a:latin typeface="verdana" panose="020B0604030504040204" pitchFamily="34" charset="0"/>
              </a:rPr>
            </a:br>
            <a:br>
              <a:rPr lang="en-US" b="0" i="0" dirty="0">
                <a:solidFill>
                  <a:srgbClr val="000000"/>
                </a:solidFill>
                <a:effectLst/>
                <a:latin typeface="inherit"/>
              </a:rPr>
            </a:br>
            <a:r>
              <a:rPr lang="en-US" b="0" i="0" dirty="0">
                <a:solidFill>
                  <a:srgbClr val="000000"/>
                </a:solidFill>
                <a:effectLst/>
                <a:latin typeface="inherit"/>
              </a:rPr>
              <a:t>Acts 1969, </a:t>
            </a:r>
            <a:r>
              <a:rPr lang="en-US" b="0" i="0" dirty="0" err="1">
                <a:solidFill>
                  <a:srgbClr val="000000"/>
                </a:solidFill>
                <a:effectLst/>
                <a:latin typeface="inherit"/>
              </a:rPr>
              <a:t>ch.</a:t>
            </a:r>
            <a:r>
              <a:rPr lang="en-US" b="0" i="0" dirty="0">
                <a:solidFill>
                  <a:srgbClr val="000000"/>
                </a:solidFill>
                <a:effectLst/>
                <a:latin typeface="inherit"/>
              </a:rPr>
              <a:t> 292, §§ 2, 3, 5; 1970, </a:t>
            </a:r>
            <a:r>
              <a:rPr lang="en-US" b="0" i="0" dirty="0" err="1">
                <a:solidFill>
                  <a:srgbClr val="000000"/>
                </a:solidFill>
                <a:effectLst/>
                <a:latin typeface="inherit"/>
              </a:rPr>
              <a:t>ch.</a:t>
            </a:r>
            <a:r>
              <a:rPr lang="en-US" b="0" i="0" dirty="0">
                <a:solidFill>
                  <a:srgbClr val="000000"/>
                </a:solidFill>
                <a:effectLst/>
                <a:latin typeface="inherit"/>
              </a:rPr>
              <a:t> 427, §§ 3, 4; 1973, </a:t>
            </a:r>
            <a:r>
              <a:rPr lang="en-US" b="0" i="0" dirty="0" err="1">
                <a:solidFill>
                  <a:srgbClr val="000000"/>
                </a:solidFill>
                <a:effectLst/>
                <a:latin typeface="inherit"/>
              </a:rPr>
              <a:t>ch.</a:t>
            </a:r>
            <a:r>
              <a:rPr lang="en-US" b="0" i="0" dirty="0">
                <a:solidFill>
                  <a:srgbClr val="000000"/>
                </a:solidFill>
                <a:effectLst/>
                <a:latin typeface="inherit"/>
              </a:rPr>
              <a:t> 400, § 1; 1977, </a:t>
            </a:r>
            <a:r>
              <a:rPr lang="en-US" b="0" i="0" dirty="0" err="1">
                <a:solidFill>
                  <a:srgbClr val="000000"/>
                </a:solidFill>
                <a:effectLst/>
                <a:latin typeface="inherit"/>
              </a:rPr>
              <a:t>ch.</a:t>
            </a:r>
            <a:r>
              <a:rPr lang="en-US" b="0" i="0" dirty="0">
                <a:solidFill>
                  <a:srgbClr val="000000"/>
                </a:solidFill>
                <a:effectLst/>
                <a:latin typeface="inherit"/>
              </a:rPr>
              <a:t> 71, § 1; T.C.A., §§ 59-1045, 59-1046, 59-1048; Acts 1980, </a:t>
            </a:r>
            <a:r>
              <a:rPr lang="en-US" b="0" i="0" dirty="0" err="1">
                <a:solidFill>
                  <a:srgbClr val="000000"/>
                </a:solidFill>
                <a:effectLst/>
                <a:latin typeface="inherit"/>
              </a:rPr>
              <a:t>ch.</a:t>
            </a:r>
            <a:r>
              <a:rPr lang="en-US" b="0" i="0" dirty="0">
                <a:solidFill>
                  <a:srgbClr val="000000"/>
                </a:solidFill>
                <a:effectLst/>
                <a:latin typeface="inherit"/>
              </a:rPr>
              <a:t> 817, § 5; 1981, </a:t>
            </a:r>
            <a:r>
              <a:rPr lang="en-US" b="0" i="0" dirty="0" err="1">
                <a:solidFill>
                  <a:srgbClr val="000000"/>
                </a:solidFill>
                <a:effectLst/>
                <a:latin typeface="inherit"/>
              </a:rPr>
              <a:t>ch.</a:t>
            </a:r>
            <a:r>
              <a:rPr lang="en-US" b="0" i="0" dirty="0">
                <a:solidFill>
                  <a:srgbClr val="000000"/>
                </a:solidFill>
                <a:effectLst/>
                <a:latin typeface="inherit"/>
              </a:rPr>
              <a:t> 353, § 1; 1982, </a:t>
            </a:r>
            <a:r>
              <a:rPr lang="en-US" b="0" i="0" dirty="0" err="1">
                <a:solidFill>
                  <a:srgbClr val="000000"/>
                </a:solidFill>
                <a:effectLst/>
                <a:latin typeface="inherit"/>
              </a:rPr>
              <a:t>ch.</a:t>
            </a:r>
            <a:r>
              <a:rPr lang="en-US" b="0" i="0" dirty="0">
                <a:solidFill>
                  <a:srgbClr val="000000"/>
                </a:solidFill>
                <a:effectLst/>
                <a:latin typeface="inherit"/>
              </a:rPr>
              <a:t> 579, § 1; 1983, </a:t>
            </a:r>
            <a:r>
              <a:rPr lang="en-US" b="0" i="0" dirty="0" err="1">
                <a:solidFill>
                  <a:srgbClr val="000000"/>
                </a:solidFill>
                <a:effectLst/>
                <a:latin typeface="inherit"/>
              </a:rPr>
              <a:t>ch.</a:t>
            </a:r>
            <a:r>
              <a:rPr lang="en-US" b="0" i="0" dirty="0">
                <a:solidFill>
                  <a:srgbClr val="000000"/>
                </a:solidFill>
                <a:effectLst/>
                <a:latin typeface="inherit"/>
              </a:rPr>
              <a:t> 112, § 1; 1984, </a:t>
            </a:r>
            <a:r>
              <a:rPr lang="en-US" b="0" i="0" dirty="0" err="1">
                <a:solidFill>
                  <a:srgbClr val="000000"/>
                </a:solidFill>
                <a:effectLst/>
                <a:latin typeface="inherit"/>
              </a:rPr>
              <a:t>ch.</a:t>
            </a:r>
            <a:r>
              <a:rPr lang="en-US" b="0" i="0" dirty="0">
                <a:solidFill>
                  <a:srgbClr val="000000"/>
                </a:solidFill>
                <a:effectLst/>
                <a:latin typeface="inherit"/>
              </a:rPr>
              <a:t> 695, § 1; 1985, </a:t>
            </a:r>
            <a:r>
              <a:rPr lang="en-US" b="0" i="0" dirty="0" err="1">
                <a:solidFill>
                  <a:srgbClr val="000000"/>
                </a:solidFill>
                <a:effectLst/>
                <a:latin typeface="inherit"/>
              </a:rPr>
              <a:t>ch.</a:t>
            </a:r>
            <a:r>
              <a:rPr lang="en-US" b="0" i="0" dirty="0">
                <a:solidFill>
                  <a:srgbClr val="000000"/>
                </a:solidFill>
                <a:effectLst/>
                <a:latin typeface="inherit"/>
              </a:rPr>
              <a:t> 141, §§ 1, 3; 1987, </a:t>
            </a:r>
            <a:r>
              <a:rPr lang="en-US" b="0" i="0" dirty="0" err="1">
                <a:solidFill>
                  <a:srgbClr val="000000"/>
                </a:solidFill>
                <a:effectLst/>
                <a:latin typeface="inherit"/>
              </a:rPr>
              <a:t>ch.</a:t>
            </a:r>
            <a:r>
              <a:rPr lang="en-US" b="0" i="0" dirty="0">
                <a:solidFill>
                  <a:srgbClr val="000000"/>
                </a:solidFill>
                <a:effectLst/>
                <a:latin typeface="inherit"/>
              </a:rPr>
              <a:t> 318, §§ 1-4; 1988, </a:t>
            </a:r>
            <a:r>
              <a:rPr lang="en-US" b="0" i="0" dirty="0" err="1">
                <a:solidFill>
                  <a:srgbClr val="000000"/>
                </a:solidFill>
                <a:effectLst/>
                <a:latin typeface="inherit"/>
              </a:rPr>
              <a:t>ch.</a:t>
            </a:r>
            <a:r>
              <a:rPr lang="en-US" b="0" i="0" dirty="0">
                <a:solidFill>
                  <a:srgbClr val="000000"/>
                </a:solidFill>
                <a:effectLst/>
                <a:latin typeface="inherit"/>
              </a:rPr>
              <a:t> 840, § 1;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1993,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390, § 1</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1995,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355, § 1</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1996,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911, § 1</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1998,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986, § 2</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1998,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1046, § 8</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2000,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602, § 1</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2000,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842, § 1</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2000,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952, §§ 1</a:t>
            </a:r>
            <a:r>
              <a:rPr lang="en-US" b="0" i="0" dirty="0">
                <a:solidFill>
                  <a:srgbClr val="000000"/>
                </a:solidFill>
                <a:effectLst/>
                <a:latin typeface="inherit"/>
              </a:rPr>
              <a:t>, 2;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2001,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110, § 1</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2002,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855, § 8</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2004,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626, § 1</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2005,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483, §§ 1-4</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2008,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957, § 1</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2009,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324, § 1</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2010,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921, § 10</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2010,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1096, §§ 1-4</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2011,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307, §§ 1</a:t>
            </a:r>
            <a:r>
              <a:rPr lang="en-US" b="0" i="0" dirty="0">
                <a:solidFill>
                  <a:srgbClr val="000000"/>
                </a:solidFill>
                <a:effectLst/>
                <a:latin typeface="inherit"/>
              </a:rPr>
              <a:t>, 2;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2012,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666, § 1</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2012,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892, § 1</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2012,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1040, § 1</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2013,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154, § 6</a:t>
            </a:r>
            <a:r>
              <a:rPr lang="en-US" b="0" i="0" dirty="0">
                <a:solidFill>
                  <a:srgbClr val="000000"/>
                </a:solidFill>
                <a:effectLst/>
                <a:latin typeface="inherit"/>
              </a:rPr>
              <a:t>; </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T.C.A. §§ 55-10-407</a:t>
            </a:r>
            <a:r>
              <a:rPr lang="en-US" b="0" i="0" dirty="0">
                <a:solidFill>
                  <a:srgbClr val="000000"/>
                </a:solidFill>
                <a:effectLst/>
                <a:latin typeface="inherit"/>
              </a:rPr>
              <a:t>, </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55-10-409</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Acts 2016,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876, § 6</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2017,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304, § 1</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2019,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187, §§ 1-9</a:t>
            </a:r>
            <a:r>
              <a:rPr lang="en-US" b="0" i="0" dirty="0">
                <a:solidFill>
                  <a:srgbClr val="000000"/>
                </a:solidFill>
                <a:effectLst/>
                <a:latin typeface="inherit"/>
              </a:rPr>
              <a: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2019,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448, § 1</a:t>
            </a:r>
            <a:r>
              <a:rPr lang="en-US" b="0" i="0" dirty="0">
                <a:solidFill>
                  <a:srgbClr val="000000"/>
                </a:solidFill>
                <a:effectLst/>
                <a:latin typeface="inherit"/>
              </a:rPr>
              <a:t>.</a:t>
            </a:r>
            <a:br>
              <a:rPr lang="en-US" b="0" i="0" dirty="0">
                <a:solidFill>
                  <a:srgbClr val="000000"/>
                </a:solidFill>
                <a:effectLst/>
                <a:latin typeface="verdana" panose="020B0604030504040204" pitchFamily="34" charset="0"/>
              </a:rPr>
            </a:br>
            <a:br>
              <a:rPr lang="en-US" b="0" i="0" dirty="0">
                <a:solidFill>
                  <a:srgbClr val="000000"/>
                </a:solidFill>
                <a:effectLst/>
                <a:latin typeface="verdana" panose="020B0604030504040204" pitchFamily="34" charset="0"/>
              </a:rPr>
            </a:br>
            <a:r>
              <a:rPr lang="en-US" b="0" i="0" dirty="0">
                <a:solidFill>
                  <a:srgbClr val="000000"/>
                </a:solidFill>
                <a:effectLst/>
                <a:latin typeface="inherit"/>
              </a:rPr>
              <a:t>Annotations</a:t>
            </a:r>
          </a:p>
          <a:p>
            <a:pPr algn="l" fontAlgn="base"/>
            <a:br>
              <a:rPr lang="en-US" b="0" i="0" dirty="0">
                <a:solidFill>
                  <a:srgbClr val="000000"/>
                </a:solidFill>
                <a:effectLst/>
                <a:latin typeface="verdana" panose="020B0604030504040204" pitchFamily="34" charset="0"/>
              </a:rPr>
            </a:br>
            <a:br>
              <a:rPr lang="en-US" b="0" i="0" dirty="0">
                <a:solidFill>
                  <a:srgbClr val="000000"/>
                </a:solidFill>
                <a:effectLst/>
                <a:latin typeface="verdana" panose="020B0604030504040204" pitchFamily="34" charset="0"/>
              </a:rPr>
            </a:br>
            <a:r>
              <a:rPr lang="en-US" b="0" i="0" dirty="0">
                <a:solidFill>
                  <a:srgbClr val="000000"/>
                </a:solidFill>
                <a:effectLst/>
                <a:latin typeface="inherit"/>
              </a:rPr>
              <a:t>Notes</a:t>
            </a:r>
          </a:p>
          <a:p>
            <a:pPr algn="l" fontAlgn="base"/>
            <a:r>
              <a:rPr lang="en-US" b="1" i="0" dirty="0">
                <a:solidFill>
                  <a:srgbClr val="000000"/>
                </a:solidFill>
                <a:effectLst/>
                <a:latin typeface="inherit"/>
              </a:rPr>
              <a:t>Compiler's Notes. </a:t>
            </a:r>
          </a:p>
          <a:p>
            <a:pPr algn="l" fontAlgn="base"/>
            <a:r>
              <a:rPr lang="en-US" b="0" i="0" dirty="0">
                <a:solidFill>
                  <a:srgbClr val="000000"/>
                </a:solidFill>
                <a:effectLst/>
                <a:latin typeface="inherit"/>
              </a:rPr>
              <a:t>Following the revision of the state DUI laws by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Acts 2013,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154</a:t>
            </a:r>
            <a:r>
              <a:rPr lang="en-US" b="0" i="0" dirty="0">
                <a:solidFill>
                  <a:srgbClr val="000000"/>
                </a:solidFill>
                <a:effectLst/>
                <a:latin typeface="inherit"/>
              </a:rPr>
              <a:t>, the provisions of former </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55-10-406</a:t>
            </a:r>
            <a:r>
              <a:rPr lang="en-US" b="0" i="0" dirty="0">
                <a:solidFill>
                  <a:srgbClr val="000000"/>
                </a:solidFill>
                <a:effectLst/>
                <a:latin typeface="inherit"/>
              </a:rPr>
              <a:t>, relating to penalties for violations of the implied consent law, can be found in </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55-10-407</a:t>
            </a:r>
            <a:r>
              <a:rPr lang="en-US" b="0" i="0" dirty="0">
                <a:solidFill>
                  <a:srgbClr val="000000"/>
                </a:solidFill>
                <a:effectLst/>
                <a:latin typeface="inherit"/>
              </a:rPr>
              <a:t>.</a:t>
            </a:r>
          </a:p>
          <a:p>
            <a:pPr algn="l" fontAlgn="base"/>
            <a:r>
              <a:rPr lang="en-US" b="0" i="0" dirty="0">
                <a:solidFill>
                  <a:srgbClr val="000000"/>
                </a:solidFill>
                <a:effectLst/>
                <a:latin typeface="inherit"/>
              </a:rPr>
              <a:t>For the table of disposition for the DUI laws in title 55, </a:t>
            </a:r>
            <a:r>
              <a:rPr lang="en-US" b="0" i="0" dirty="0" err="1">
                <a:solidFill>
                  <a:srgbClr val="000000"/>
                </a:solidFill>
                <a:effectLst/>
                <a:latin typeface="inherit"/>
              </a:rPr>
              <a:t>ch.</a:t>
            </a:r>
            <a:r>
              <a:rPr lang="en-US" b="0" i="0" dirty="0">
                <a:solidFill>
                  <a:srgbClr val="000000"/>
                </a:solidFill>
                <a:effectLst/>
                <a:latin typeface="inherit"/>
              </a:rPr>
              <a:t> 10, part 4 due to the 2013 amendments, see the Compiler's Notes in </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55-10-401</a:t>
            </a:r>
            <a:r>
              <a:rPr lang="en-US" b="0" i="0" dirty="0">
                <a:solidFill>
                  <a:srgbClr val="000000"/>
                </a:solidFill>
                <a:effectLst/>
                <a:latin typeface="inherit"/>
              </a:rPr>
              <a:t>.</a:t>
            </a:r>
          </a:p>
          <a:p>
            <a:pPr algn="l" fontAlgn="base"/>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Acts 2019,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187, § 12</a:t>
            </a:r>
            <a:r>
              <a:rPr lang="en-US" b="0" i="0" dirty="0">
                <a:solidFill>
                  <a:srgbClr val="000000"/>
                </a:solidFill>
                <a:effectLst/>
                <a:latin typeface="inherit"/>
              </a:rPr>
              <a:t> provided that the act, which amended this section, shall apply to violations occurring on or after July 1, 2019.</a:t>
            </a:r>
          </a:p>
          <a:p>
            <a:pPr algn="l" fontAlgn="base"/>
            <a:br>
              <a:rPr lang="en-US" b="0" i="0" dirty="0">
                <a:solidFill>
                  <a:srgbClr val="000000"/>
                </a:solidFill>
                <a:effectLst/>
                <a:latin typeface="verdana" panose="020B0604030504040204" pitchFamily="34" charset="0"/>
              </a:rPr>
            </a:br>
            <a:br>
              <a:rPr lang="en-US" b="0" i="0" dirty="0">
                <a:solidFill>
                  <a:srgbClr val="000000"/>
                </a:solidFill>
                <a:effectLst/>
                <a:latin typeface="verdana" panose="020B0604030504040204" pitchFamily="34" charset="0"/>
              </a:rPr>
            </a:br>
            <a:r>
              <a:rPr lang="en-US" b="0" i="0" dirty="0">
                <a:solidFill>
                  <a:srgbClr val="000000"/>
                </a:solidFill>
                <a:effectLst/>
                <a:latin typeface="inherit"/>
              </a:rPr>
              <a:t>Case Notes</a:t>
            </a:r>
          </a:p>
          <a:p>
            <a:pPr algn="l" fontAlgn="base"/>
            <a:br>
              <a:rPr lang="en-US" b="0" i="0" dirty="0">
                <a:solidFill>
                  <a:srgbClr val="000000"/>
                </a:solidFill>
                <a:effectLst/>
                <a:latin typeface="verdana" panose="020B0604030504040204" pitchFamily="34" charset="0"/>
              </a:rPr>
            </a:br>
            <a:r>
              <a:rPr lang="en-US" b="0" i="0" dirty="0">
                <a:solidFill>
                  <a:srgbClr val="000000"/>
                </a:solidFill>
                <a:effectLst/>
                <a:latin typeface="verdana" panose="020B0604030504040204" pitchFamily="34" charset="0"/>
              </a:rPr>
              <a:t> 1. Sufficiency of Consent.</a:t>
            </a:r>
            <a:br>
              <a:rPr lang="en-US" b="0" i="0" dirty="0">
                <a:solidFill>
                  <a:srgbClr val="000000"/>
                </a:solidFill>
                <a:effectLst/>
                <a:latin typeface="verdana" panose="020B0604030504040204" pitchFamily="34" charset="0"/>
              </a:rPr>
            </a:br>
            <a:r>
              <a:rPr lang="en-US" b="0" i="0" dirty="0">
                <a:solidFill>
                  <a:srgbClr val="000000"/>
                </a:solidFill>
                <a:effectLst/>
                <a:latin typeface="verdana" panose="020B0604030504040204" pitchFamily="34" charset="0"/>
              </a:rPr>
              <a:t> 2. Probable </a:t>
            </a:r>
            <a:r>
              <a:rPr lang="en-US" b="0" i="0" dirty="0" err="1">
                <a:solidFill>
                  <a:srgbClr val="000000"/>
                </a:solidFill>
                <a:effectLst/>
                <a:latin typeface="verdana" panose="020B0604030504040204" pitchFamily="34" charset="0"/>
              </a:rPr>
              <a:t>Cause.</a:t>
            </a:r>
            <a:r>
              <a:rPr lang="en-US" b="1" i="0" dirty="0" err="1">
                <a:solidFill>
                  <a:srgbClr val="000000"/>
                </a:solidFill>
                <a:effectLst/>
                <a:latin typeface="inherit"/>
              </a:rPr>
              <a:t>NOTES</a:t>
            </a:r>
            <a:r>
              <a:rPr lang="en-US" b="1" i="0" dirty="0">
                <a:solidFill>
                  <a:srgbClr val="000000"/>
                </a:solidFill>
                <a:effectLst/>
                <a:latin typeface="inherit"/>
              </a:rPr>
              <a:t> TO DECISIONS</a:t>
            </a:r>
          </a:p>
          <a:p>
            <a:pPr algn="l" fontAlgn="base"/>
            <a:r>
              <a:rPr lang="en-US" b="1" i="0" dirty="0">
                <a:solidFill>
                  <a:srgbClr val="000000"/>
                </a:solidFill>
                <a:effectLst/>
                <a:latin typeface="inherit"/>
              </a:rPr>
              <a:t> 1. Sufficiency of Consent.</a:t>
            </a:r>
          </a:p>
          <a:p>
            <a:pPr algn="l" fontAlgn="base"/>
            <a:r>
              <a:rPr lang="en-US" b="0" i="0" dirty="0">
                <a:solidFill>
                  <a:srgbClr val="000000"/>
                </a:solidFill>
                <a:effectLst/>
                <a:latin typeface="inherit"/>
              </a:rPr>
              <a:t>Defendant voluntarily consented to having defendant's blood drawn, because, after defendant initially agreed to a blood draw and then decided not to agree to a blood draw, a police officer correctly told defendant, who had a prior driving under the influence conviction, that a new misdemeanor charge would be added. Defendant then did not protest the blood draw and willingly went into a hospital for a blood draw. </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State v. Henry, — S.W.3d —, 2018 Tenn. Crim. App. LEXIS 790 (Tenn. Crim. App. Oct. 23, 2018)</a:t>
            </a:r>
            <a:r>
              <a:rPr lang="en-US" b="0" i="0" dirty="0">
                <a:solidFill>
                  <a:srgbClr val="000000"/>
                </a:solidFill>
                <a:effectLst/>
                <a:latin typeface="inherit"/>
              </a:rPr>
              <a:t> .</a:t>
            </a:r>
          </a:p>
          <a:p>
            <a:pPr algn="l" fontAlgn="base"/>
            <a:r>
              <a:rPr lang="en-US" b="0" i="0" dirty="0">
                <a:solidFill>
                  <a:srgbClr val="000000"/>
                </a:solidFill>
                <a:effectLst/>
                <a:latin typeface="inherit"/>
              </a:rPr>
              <a:t>Defendant voluntarily consented to the blood draw before the officer read the implied consent form to her; the officer advised that should she refuse the blood draw, she could be convicted of violating the implied consent law and lose her license but it could not be said that this extracted defendant's consent on pain of committing a criminal offense. Nothing suggested her will was overborne or her capacity was critically impaired. The trial court erred by granting defendant's motion to suppress.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State v. Hafer</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 S.W.3d —, 2020 Tenn. Crim. App. LEXIS 143 (Tenn. Crim. App. Feb. 26, 2020)</a:t>
            </a:r>
            <a:r>
              <a:rPr lang="en-US" b="0" i="0" dirty="0">
                <a:solidFill>
                  <a:srgbClr val="000000"/>
                </a:solidFill>
                <a:effectLst/>
                <a:latin typeface="inherit"/>
              </a:rPr>
              <a:t> .</a:t>
            </a:r>
          </a:p>
          <a:p>
            <a:pPr algn="l" fontAlgn="base"/>
            <a:r>
              <a:rPr lang="en-US" b="0" i="0" dirty="0">
                <a:solidFill>
                  <a:srgbClr val="000000"/>
                </a:solidFill>
                <a:effectLst/>
                <a:latin typeface="inherit"/>
              </a:rPr>
              <a:t>No credible argument can be made that the statutory implied consent actually supplies the type of voluntary consent sufficient to create an exception to the warrant requirement.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State v. Hafer</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 S.W.3d —, 2020 Tenn. Crim. App. LEXIS 143 (Tenn. Crim. App. Feb. 26, 2020)</a:t>
            </a:r>
            <a:r>
              <a:rPr lang="en-US" b="0" i="0" dirty="0">
                <a:solidFill>
                  <a:srgbClr val="000000"/>
                </a:solidFill>
                <a:effectLst/>
                <a:latin typeface="inherit"/>
              </a:rPr>
              <a:t> .</a:t>
            </a:r>
          </a:p>
          <a:p>
            <a:pPr algn="l" fontAlgn="base"/>
            <a:r>
              <a:rPr lang="en-US" b="1" i="0" dirty="0">
                <a:solidFill>
                  <a:srgbClr val="000000"/>
                </a:solidFill>
                <a:effectLst/>
                <a:latin typeface="inherit"/>
              </a:rPr>
              <a:t> 2. Probable Cause.</a:t>
            </a:r>
          </a:p>
          <a:p>
            <a:pPr algn="l" fontAlgn="base"/>
            <a:r>
              <a:rPr lang="en-US" b="0" i="0" dirty="0">
                <a:solidFill>
                  <a:srgbClr val="000000"/>
                </a:solidFill>
                <a:effectLst/>
                <a:latin typeface="inherit"/>
              </a:rPr>
              <a:t>When a deputy directed the medical staff at a hospital to obtain a sample of defendant's blood, probable cause existed to believe that defendant was driving under the influence of an intoxicant at the time of an auto accident. Defendant's admission to drinking and driving, the odor of alcohol on and about defendant's person, and defendant's poor performance on a horizontal gaze nystagmus test were sufficient to warrant a prudent officer in believing that defendant was driving under the influence of an intoxicant when the accident occurred. </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State v. Reynolds, 504 S.W.3d 283, 2016 Tenn. LEXIS 821 (Tenn. Nov. 3, 2016)</a:t>
            </a:r>
            <a:r>
              <a:rPr lang="en-US" b="0" i="0" dirty="0">
                <a:solidFill>
                  <a:srgbClr val="000000"/>
                </a:solidFill>
                <a:effectLst/>
                <a:latin typeface="inherit"/>
              </a:rPr>
              <a:t> .</a:t>
            </a:r>
          </a:p>
          <a:p>
            <a:pPr algn="l" fontAlgn="base"/>
            <a:br>
              <a:rPr lang="en-US" b="0" i="0" dirty="0">
                <a:solidFill>
                  <a:srgbClr val="000000"/>
                </a:solidFill>
                <a:effectLst/>
                <a:latin typeface="verdana" panose="020B0604030504040204" pitchFamily="34" charset="0"/>
              </a:rPr>
            </a:br>
            <a:br>
              <a:rPr lang="en-US" b="0" i="0" dirty="0">
                <a:solidFill>
                  <a:srgbClr val="000000"/>
                </a:solidFill>
                <a:effectLst/>
                <a:latin typeface="verdana" panose="020B0604030504040204" pitchFamily="34" charset="0"/>
              </a:rPr>
            </a:br>
            <a:r>
              <a:rPr lang="en-US" b="0" i="0" dirty="0">
                <a:solidFill>
                  <a:srgbClr val="000000"/>
                </a:solidFill>
                <a:effectLst/>
                <a:latin typeface="inherit"/>
              </a:rPr>
              <a:t>Opinion Notes</a:t>
            </a:r>
          </a:p>
          <a:p>
            <a:pPr algn="l" fontAlgn="base"/>
            <a:r>
              <a:rPr lang="en-US" b="1" i="0" dirty="0">
                <a:solidFill>
                  <a:srgbClr val="000000"/>
                </a:solidFill>
                <a:effectLst/>
                <a:latin typeface="inherit"/>
              </a:rPr>
              <a:t>Attorney General Opinions.</a:t>
            </a:r>
          </a:p>
          <a:p>
            <a:pPr algn="l" fontAlgn="base"/>
            <a:r>
              <a:rPr lang="en-US" b="0" i="0" dirty="0">
                <a:solidFill>
                  <a:srgbClr val="000000"/>
                </a:solidFill>
                <a:effectLst/>
                <a:latin typeface="inherit"/>
              </a:rPr>
              <a:t>Effect of </a:t>
            </a:r>
            <a:r>
              <a:rPr lang="en-US" b="0" i="0" dirty="0">
                <a:solidFill>
                  <a:srgbClr val="CCCCFF"/>
                </a:solidFill>
                <a:effectLst/>
                <a:latin typeface="inherit"/>
                <a:hlinkClick r:id="rId3">
                  <a:extLst>
                    <a:ext uri="{A12FA001-AC4F-418D-AE19-62706E023703}">
                      <ahyp:hlinkClr xmlns:ahyp="http://schemas.microsoft.com/office/drawing/2018/hyperlinkcolor" val="tx"/>
                    </a:ext>
                  </a:extLst>
                </a:hlinkClick>
              </a:rPr>
              <a:t>Acts, 2009, </a:t>
            </a:r>
            <a:r>
              <a:rPr lang="en-US" b="0" i="0" dirty="0" err="1">
                <a:solidFill>
                  <a:srgbClr val="CCCCFF"/>
                </a:solidFill>
                <a:effectLst/>
                <a:latin typeface="inherit"/>
                <a:hlinkClick r:id="rId3">
                  <a:extLst>
                    <a:ext uri="{A12FA001-AC4F-418D-AE19-62706E023703}">
                      <ahyp:hlinkClr xmlns:ahyp="http://schemas.microsoft.com/office/drawing/2018/hyperlinkcolor" val="tx"/>
                    </a:ext>
                  </a:extLst>
                </a:hlinkClick>
              </a:rPr>
              <a:t>ch.</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324</a:t>
            </a:r>
            <a:r>
              <a:rPr lang="en-US" b="0" i="0" dirty="0">
                <a:solidFill>
                  <a:srgbClr val="000000"/>
                </a:solidFill>
                <a:effectLst/>
                <a:latin typeface="inherit"/>
              </a:rPr>
              <a:t>, on blood tests for alcohol or drug content. OAG 10-01, </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2010 Tenn. AG LEXIS 1 (1/13/10)</a:t>
            </a:r>
            <a:r>
              <a:rPr lang="en-US" b="0" i="0" dirty="0">
                <a:solidFill>
                  <a:srgbClr val="000000"/>
                </a:solidFill>
                <a:effectLst/>
                <a:latin typeface="inherit"/>
              </a:rPr>
              <a:t>.</a:t>
            </a:r>
          </a:p>
          <a:p>
            <a:pPr algn="l" fontAlgn="base"/>
            <a:br>
              <a:rPr lang="en-US" b="0" i="0" dirty="0">
                <a:solidFill>
                  <a:srgbClr val="000000"/>
                </a:solidFill>
                <a:effectLst/>
                <a:latin typeface="verdana" panose="020B0604030504040204" pitchFamily="34" charset="0"/>
              </a:rPr>
            </a:br>
            <a:br>
              <a:rPr lang="en-US" b="0" i="0" dirty="0">
                <a:solidFill>
                  <a:srgbClr val="000000"/>
                </a:solidFill>
                <a:effectLst/>
                <a:latin typeface="verdana" panose="020B0604030504040204" pitchFamily="34" charset="0"/>
              </a:rPr>
            </a:br>
            <a:r>
              <a:rPr lang="en-US" b="0" i="0" dirty="0">
                <a:solidFill>
                  <a:srgbClr val="000000"/>
                </a:solidFill>
                <a:effectLst/>
                <a:latin typeface="inherit"/>
              </a:rPr>
              <a:t>Research References &amp; Practice Aids</a:t>
            </a:r>
          </a:p>
          <a:p>
            <a:pPr algn="l" fontAlgn="base"/>
            <a:r>
              <a:rPr lang="en-US" b="1" i="0" dirty="0">
                <a:solidFill>
                  <a:srgbClr val="000000"/>
                </a:solidFill>
                <a:effectLst/>
                <a:latin typeface="inherit"/>
              </a:rPr>
              <a:t>Cross-References. </a:t>
            </a:r>
          </a:p>
          <a:p>
            <a:pPr algn="l" fontAlgn="base"/>
            <a:r>
              <a:rPr lang="en-US" b="0" i="0" dirty="0">
                <a:solidFill>
                  <a:srgbClr val="000000"/>
                </a:solidFill>
                <a:effectLst/>
                <a:latin typeface="inherit"/>
              </a:rPr>
              <a:t>Penalty for Class A misdemeanor, </a:t>
            </a:r>
            <a:r>
              <a:rPr lang="en-US" b="0" i="0" dirty="0">
                <a:solidFill>
                  <a:srgbClr val="000000"/>
                </a:solidFill>
                <a:effectLst/>
                <a:latin typeface="inherit"/>
                <a:hlinkClick r:id="rId3">
                  <a:extLst>
                    <a:ext uri="{A12FA001-AC4F-418D-AE19-62706E023703}">
                      <ahyp:hlinkClr xmlns:ahyp="http://schemas.microsoft.com/office/drawing/2018/hyperlinkcolor" val="tx"/>
                    </a:ext>
                  </a:extLst>
                </a:hlinkClick>
              </a:rPr>
              <a:t>§ 40-35-111</a:t>
            </a:r>
            <a:r>
              <a:rPr lang="en-US" b="0" i="0" dirty="0">
                <a:solidFill>
                  <a:srgbClr val="000000"/>
                </a:solidFill>
                <a:effectLst/>
                <a:latin typeface="inherit"/>
              </a:rPr>
              <a:t>.</a:t>
            </a:r>
          </a:p>
          <a:p>
            <a:pPr algn="l" fontAlgn="base"/>
            <a:br>
              <a:rPr lang="en-US" b="0" i="0" dirty="0">
                <a:solidFill>
                  <a:srgbClr val="000000"/>
                </a:solidFill>
                <a:effectLst/>
                <a:latin typeface="verdana" panose="020B0604030504040204" pitchFamily="34" charset="0"/>
              </a:rPr>
            </a:br>
            <a:endParaRPr lang="en-US" b="0" i="0" dirty="0">
              <a:solidFill>
                <a:srgbClr val="000000"/>
              </a:solidFill>
              <a:effectLst/>
              <a:latin typeface="verdana" panose="020B0604030504040204" pitchFamily="34" charset="0"/>
            </a:endParaRPr>
          </a:p>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29</a:t>
            </a:fld>
            <a:r>
              <a:rPr lang="en-US"/>
              <a:t> of 27</a:t>
            </a:r>
            <a:endParaRPr lang="en-US" dirty="0"/>
          </a:p>
        </p:txBody>
      </p:sp>
    </p:spTree>
    <p:extLst>
      <p:ext uri="{BB962C8B-B14F-4D97-AF65-F5344CB8AC3E}">
        <p14:creationId xmlns:p14="http://schemas.microsoft.com/office/powerpoint/2010/main" val="283615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32</a:t>
            </a:fld>
            <a:r>
              <a:rPr lang="en-US"/>
              <a:t> of 27</a:t>
            </a:r>
            <a:endParaRPr lang="en-US" dirty="0"/>
          </a:p>
        </p:txBody>
      </p:sp>
    </p:spTree>
    <p:extLst>
      <p:ext uri="{BB962C8B-B14F-4D97-AF65-F5344CB8AC3E}">
        <p14:creationId xmlns:p14="http://schemas.microsoft.com/office/powerpoint/2010/main" val="3030242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35</a:t>
            </a:fld>
            <a:r>
              <a:rPr lang="en-US"/>
              <a:t> of 27</a:t>
            </a:r>
            <a:endParaRPr lang="en-US" dirty="0"/>
          </a:p>
        </p:txBody>
      </p:sp>
    </p:spTree>
    <p:extLst>
      <p:ext uri="{BB962C8B-B14F-4D97-AF65-F5344CB8AC3E}">
        <p14:creationId xmlns:p14="http://schemas.microsoft.com/office/powerpoint/2010/main" val="282701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824038" y="225425"/>
            <a:ext cx="3289300" cy="2468563"/>
          </a:xfrm>
          <a:ln/>
        </p:spPr>
      </p:sp>
      <p:sp>
        <p:nvSpPr>
          <p:cNvPr id="43011" name="Notes Placeholder 2"/>
          <p:cNvSpPr>
            <a:spLocks noGrp="1"/>
          </p:cNvSpPr>
          <p:nvPr>
            <p:ph type="body" idx="1"/>
          </p:nvPr>
        </p:nvSpPr>
        <p:spPr>
          <a:xfrm>
            <a:off x="457769" y="3017519"/>
            <a:ext cx="6147179" cy="585216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en-US" dirty="0">
              <a:solidFill>
                <a:srgbClr val="000000"/>
              </a:solidFill>
              <a:latin typeface="+mn-lt"/>
            </a:endParaRPr>
          </a:p>
        </p:txBody>
      </p:sp>
      <p:sp>
        <p:nvSpPr>
          <p:cNvPr id="5" name="Footer Placeholder 4"/>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3</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851025" y="252413"/>
            <a:ext cx="3290888" cy="2468562"/>
          </a:xfrm>
          <a:ln/>
        </p:spPr>
      </p:sp>
      <p:sp>
        <p:nvSpPr>
          <p:cNvPr id="56323" name="Notes Placeholder 2"/>
          <p:cNvSpPr>
            <a:spLocks noGrp="1"/>
          </p:cNvSpPr>
          <p:nvPr>
            <p:ph type="body" idx="1"/>
          </p:nvPr>
        </p:nvSpPr>
        <p:spPr>
          <a:xfrm>
            <a:off x="444690" y="3017519"/>
            <a:ext cx="6160258" cy="5852160"/>
          </a:xfrm>
          <a:ln/>
        </p:spPr>
        <p:txBody>
          <a:bodyPr/>
          <a:lstStyle/>
          <a:p>
            <a:pPr>
              <a:lnSpc>
                <a:spcPct val="100000"/>
              </a:lnSpc>
              <a:spcBef>
                <a:spcPts val="0"/>
              </a:spcBef>
            </a:pPr>
            <a:endParaRPr lang="en-US" dirty="0">
              <a:solidFill>
                <a:srgbClr val="000000"/>
              </a:solidFill>
              <a:latin typeface="+mn-lt"/>
            </a:endParaRPr>
          </a:p>
        </p:txBody>
      </p:sp>
      <p:sp>
        <p:nvSpPr>
          <p:cNvPr id="5" name="Footer Placeholder 4"/>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36</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37</a:t>
            </a:fld>
            <a:r>
              <a:rPr lang="en-US"/>
              <a:t> of 27</a:t>
            </a:r>
            <a:endParaRPr lang="en-US" dirty="0"/>
          </a:p>
        </p:txBody>
      </p:sp>
    </p:spTree>
    <p:extLst>
      <p:ext uri="{BB962C8B-B14F-4D97-AF65-F5344CB8AC3E}">
        <p14:creationId xmlns:p14="http://schemas.microsoft.com/office/powerpoint/2010/main" val="3608838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808163" y="238125"/>
            <a:ext cx="3292475" cy="2470150"/>
          </a:xfrm>
          <a:ln/>
        </p:spPr>
      </p:sp>
      <p:sp>
        <p:nvSpPr>
          <p:cNvPr id="53251" name="Notes Placeholder 2"/>
          <p:cNvSpPr>
            <a:spLocks noGrp="1"/>
          </p:cNvSpPr>
          <p:nvPr>
            <p:ph type="body" idx="1"/>
          </p:nvPr>
        </p:nvSpPr>
        <p:spPr>
          <a:xfrm>
            <a:off x="457769" y="3017519"/>
            <a:ext cx="6134101" cy="585216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en-US" b="1" dirty="0">
              <a:solidFill>
                <a:srgbClr val="000000"/>
              </a:solidFill>
              <a:latin typeface="+mn-lt"/>
            </a:endParaRPr>
          </a:p>
        </p:txBody>
      </p:sp>
      <p:sp>
        <p:nvSpPr>
          <p:cNvPr id="5" name="Footer Placeholder 4"/>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38</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863725" y="238125"/>
            <a:ext cx="3292475" cy="2470150"/>
          </a:xfrm>
          <a:ln/>
        </p:spPr>
      </p:sp>
      <p:sp>
        <p:nvSpPr>
          <p:cNvPr id="54275" name="Notes Placeholder 2"/>
          <p:cNvSpPr>
            <a:spLocks noGrp="1"/>
          </p:cNvSpPr>
          <p:nvPr>
            <p:ph type="body" idx="1"/>
          </p:nvPr>
        </p:nvSpPr>
        <p:spPr>
          <a:xfrm>
            <a:off x="457769" y="3017519"/>
            <a:ext cx="6134101" cy="5852160"/>
          </a:xfrm>
          <a:ln>
            <a:noFill/>
          </a:ln>
          <a:extLst>
            <a:ext uri="{909E8E84-426E-40DD-AFC4-6F175D3DCCD1}">
              <a14:hiddenFill xmlns:a14="http://schemas.microsoft.com/office/drawing/2010/main">
                <a:solidFill>
                  <a:srgbClr val="FFFFFF"/>
                </a:solidFill>
              </a14:hiddenFill>
            </a:ext>
          </a:extLst>
        </p:spPr>
        <p:txBody>
          <a:bodyPr/>
          <a:lstStyle/>
          <a:p>
            <a:pPr>
              <a:lnSpc>
                <a:spcPct val="100000"/>
              </a:lnSpc>
              <a:spcBef>
                <a:spcPts val="0"/>
              </a:spcBef>
            </a:pPr>
            <a:endParaRPr lang="en-US" dirty="0">
              <a:solidFill>
                <a:srgbClr val="000000"/>
              </a:solidFill>
              <a:latin typeface="+mn-lt"/>
            </a:endParaRPr>
          </a:p>
        </p:txBody>
      </p:sp>
      <p:sp>
        <p:nvSpPr>
          <p:cNvPr id="5" name="Footer Placeholder 4"/>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39</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863725" y="238125"/>
            <a:ext cx="3292475" cy="2470150"/>
          </a:xfrm>
          <a:ln/>
        </p:spPr>
      </p:sp>
      <p:sp>
        <p:nvSpPr>
          <p:cNvPr id="55299" name="Notes Placeholder 2"/>
          <p:cNvSpPr>
            <a:spLocks noGrp="1"/>
          </p:cNvSpPr>
          <p:nvPr>
            <p:ph type="body" idx="1"/>
          </p:nvPr>
        </p:nvSpPr>
        <p:spPr>
          <a:xfrm>
            <a:off x="457768" y="3017519"/>
            <a:ext cx="6121022" cy="585216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en-US" dirty="0">
              <a:solidFill>
                <a:srgbClr val="000000"/>
              </a:solidFill>
              <a:latin typeface="+mn-lt"/>
            </a:endParaRPr>
          </a:p>
        </p:txBody>
      </p:sp>
      <p:sp>
        <p:nvSpPr>
          <p:cNvPr id="4" name="Footer Placeholder 3"/>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40</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865313" y="266700"/>
            <a:ext cx="3289300" cy="2468563"/>
          </a:xfrm>
          <a:ln/>
        </p:spPr>
      </p:sp>
      <p:sp>
        <p:nvSpPr>
          <p:cNvPr id="58371" name="Notes Placeholder 2"/>
          <p:cNvSpPr>
            <a:spLocks noGrp="1"/>
          </p:cNvSpPr>
          <p:nvPr>
            <p:ph type="body" idx="1"/>
          </p:nvPr>
        </p:nvSpPr>
        <p:spPr>
          <a:xfrm>
            <a:off x="457770" y="3017519"/>
            <a:ext cx="6134100" cy="585216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dirty="0">
                <a:solidFill>
                  <a:srgbClr val="000000"/>
                </a:solidFill>
                <a:latin typeface="+mn-lt"/>
              </a:rPr>
              <a:t> </a:t>
            </a:r>
          </a:p>
        </p:txBody>
      </p:sp>
      <p:sp>
        <p:nvSpPr>
          <p:cNvPr id="4" name="Footer Placeholder 3"/>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41</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878013" y="266700"/>
            <a:ext cx="3290887" cy="2468563"/>
          </a:xfrm>
          <a:ln/>
        </p:spPr>
      </p:sp>
      <p:sp>
        <p:nvSpPr>
          <p:cNvPr id="43011" name="Notes Placeholder 2"/>
          <p:cNvSpPr>
            <a:spLocks noGrp="1"/>
          </p:cNvSpPr>
          <p:nvPr>
            <p:ph type="body" idx="1"/>
          </p:nvPr>
        </p:nvSpPr>
        <p:spPr>
          <a:xfrm>
            <a:off x="444690" y="3017519"/>
            <a:ext cx="6173338" cy="5852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903">
              <a:lnSpc>
                <a:spcPct val="100000"/>
              </a:lnSpc>
              <a:spcBef>
                <a:spcPts val="0"/>
              </a:spcBef>
              <a:defRPr/>
            </a:pPr>
            <a:endParaRPr lang="en-US" b="1" i="1" dirty="0">
              <a:solidFill>
                <a:srgbClr val="000000"/>
              </a:solidFill>
              <a:latin typeface="+mn-lt"/>
            </a:endParaRPr>
          </a:p>
        </p:txBody>
      </p:sp>
      <p:sp>
        <p:nvSpPr>
          <p:cNvPr id="4" name="Footer Placeholder 3"/>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42</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chemeClr val="accent4"/>
                </a:solidFill>
                <a:effectLst/>
                <a:latin typeface="verdana" panose="020B0604030504040204" pitchFamily="34" charset="0"/>
              </a:rPr>
              <a:t>The Defendant contends the trial court erred when it admitted Trooper Gaskill's testimony about the Defendant's sobriety field tests, although he recognizes that it has been the practice of the trial courts to admit such evidence. He argues that any evidence about the Defendant's performance of the field sobriety tests should not have been admitted without the State first establishing a foundation that the Defendant's poor performance of field sobriety tests would indicate that the Defendant was under the influence of alcohol. The Defendant asserts that, without such a foundation, the relevance of a field sobriety test is not established.</a:t>
            </a:r>
          </a:p>
          <a:p>
            <a:pPr algn="l" fontAlgn="base"/>
            <a:r>
              <a:rPr lang="en-US" b="0" i="0" dirty="0">
                <a:solidFill>
                  <a:schemeClr val="accent4"/>
                </a:solidFill>
                <a:effectLst/>
                <a:latin typeface="verdana" panose="020B0604030504040204" pitchFamily="34" charset="0"/>
              </a:rPr>
              <a:t>"'Relevant evidence' means evidence having any tendency to make the existence of any fact that is of consequence to the determination of the action more probable or less probable than it would be without the evidence." </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Tenn. R. Evid. 401</a:t>
            </a:r>
            <a:r>
              <a:rPr lang="en-US" b="0" i="0" dirty="0">
                <a:solidFill>
                  <a:schemeClr val="accent4"/>
                </a:solidFill>
                <a:effectLst/>
                <a:latin typeface="verdana" panose="020B0604030504040204" pitchFamily="34" charset="0"/>
              </a:rPr>
              <a:t>. "Generally, all relevant evidence is admissible except as provided by … [the] rules [of evidence]." </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Tenn. R. Evid. 402</a:t>
            </a:r>
            <a:r>
              <a:rPr lang="en-US" b="0" i="0" dirty="0">
                <a:solidFill>
                  <a:schemeClr val="accent4"/>
                </a:solidFill>
                <a:effectLst/>
                <a:latin typeface="verdana" panose="020B0604030504040204" pitchFamily="34" charset="0"/>
              </a:rPr>
              <a:t>. The admissibility, relevancy, and competence of evidence are matters entrusted to the sound discretion of the trial court. With that principle in mind, we review the trial court's evidentiary rulings for an abuse of discretion. </a:t>
            </a:r>
            <a:r>
              <a:rPr lang="en-US" b="0" i="1" dirty="0">
                <a:solidFill>
                  <a:schemeClr val="accent4"/>
                </a:solidFill>
                <a:effectLst/>
                <a:latin typeface="inherit"/>
              </a:rPr>
              <a:t>See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DuBose</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953 S.W.2d 649, 652 (Tenn. 1997)</a:t>
            </a:r>
            <a:r>
              <a:rPr lang="en-US" b="0" i="0" dirty="0">
                <a:solidFill>
                  <a:schemeClr val="accent4"/>
                </a:solidFill>
                <a:effectLst/>
                <a:latin typeface="verdana" panose="020B0604030504040204" pitchFamily="34" charset="0"/>
              </a:rPr>
              <a:t>;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Gray</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960 S.W.2d 598, 606 (Tenn. Crim. App. 1997)</a:t>
            </a:r>
            <a:r>
              <a:rPr lang="en-US" b="0" i="0" dirty="0">
                <a:solidFill>
                  <a:schemeClr val="accent4"/>
                </a:solidFill>
                <a:effectLst/>
                <a:latin typeface="verdana" panose="020B0604030504040204" pitchFamily="34" charset="0"/>
              </a:rPr>
              <a:t>.</a:t>
            </a:r>
          </a:p>
          <a:p>
            <a:pPr algn="l" fontAlgn="base"/>
            <a:r>
              <a:rPr lang="en-US" b="0" i="0" dirty="0">
                <a:solidFill>
                  <a:schemeClr val="accent4"/>
                </a:solidFill>
                <a:effectLst/>
                <a:latin typeface="verdana" panose="020B0604030504040204" pitchFamily="34" charset="0"/>
              </a:rPr>
              <a:t>Tennessee courts have consistently affirmed convictions over a defendant's challenge to a conviction based, at least in part, on a trial court's admission of testimony about performance of field sobriety tests by a defendant accused of driving under the influence. </a:t>
            </a:r>
            <a:r>
              <a:rPr lang="en-US" b="0" i="1" dirty="0">
                <a:solidFill>
                  <a:schemeClr val="accent4"/>
                </a:solidFill>
                <a:effectLst/>
                <a:latin typeface="inherit"/>
              </a:rPr>
              <a:t>See, e.g.,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Donte Collins</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No. M2004-02564-CCA-R3-CD, 2005 Tenn. Crim. App. LEXIS 1259, 2005 WL 3369246, *5 (Tenn. Crim. App., at Nashville, Dec. 12, 2005)</a:t>
            </a:r>
            <a:r>
              <a:rPr lang="en-US" b="0" i="0" dirty="0">
                <a:solidFill>
                  <a:schemeClr val="accent4"/>
                </a:solidFill>
                <a:effectLst/>
                <a:latin typeface="verdana" panose="020B0604030504040204" pitchFamily="34" charset="0"/>
              </a:rPr>
              <a:t>, </a:t>
            </a:r>
            <a:r>
              <a:rPr lang="en-US" b="0" i="1" dirty="0">
                <a:solidFill>
                  <a:schemeClr val="accent4"/>
                </a:solidFill>
                <a:effectLst/>
                <a:latin typeface="inherit"/>
              </a:rPr>
              <a:t>perm. app. denied</a:t>
            </a:r>
            <a:r>
              <a:rPr lang="en-US" b="0" i="0" dirty="0">
                <a:solidFill>
                  <a:schemeClr val="accent4"/>
                </a:solidFill>
                <a:effectLst/>
                <a:latin typeface="verdana" panose="020B0604030504040204" pitchFamily="34" charset="0"/>
              </a:rPr>
              <a:t> (Tenn., May 1, 2006);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Stacy R. Dowell</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No. E2002-01918-CCAR3-CD, 2003 Tenn. Crim. App. LEXIS 155, 2003 WL 402815, *5 (Tenn. Crim. App., at Knoxville, Feb. 24, 2003)</a:t>
            </a:r>
            <a:r>
              <a:rPr lang="en-US" b="0" i="0" dirty="0">
                <a:solidFill>
                  <a:schemeClr val="accent4"/>
                </a:solidFill>
                <a:effectLst/>
                <a:latin typeface="verdana" panose="020B0604030504040204" pitchFamily="34" charset="0"/>
              </a:rPr>
              <a:t>, </a:t>
            </a:r>
            <a:r>
              <a:rPr lang="en-US" b="0" i="1" dirty="0">
                <a:solidFill>
                  <a:schemeClr val="accent4"/>
                </a:solidFill>
                <a:effectLst/>
                <a:latin typeface="inherit"/>
              </a:rPr>
              <a:t>no Tenn. R. App. P. 11 application filed</a:t>
            </a:r>
            <a:r>
              <a:rPr lang="en-US" b="0" i="0" dirty="0">
                <a:solidFill>
                  <a:schemeClr val="accent4"/>
                </a:solidFill>
                <a:effectLst/>
                <a:latin typeface="verdana" panose="020B0604030504040204" pitchFamily="34" charset="0"/>
              </a:rPr>
              <a:t>. The Defendant asks this Court for a "sea change" in current Tennessee jurisprudence regarding field sobriety tests. However, because a driver's objective manifestations of intoxication are always relevant in a driving under the influence prosecution, we agree with the long line of Tennessee cases holding field sobriety tests to be admissible. A driver's behavior and appearance can indicate the possibility, if not the exact level, of the driver's intoxication. The administration of a field sobriety test provides a sample of the driver's behavior for the officer and, ultimately, the trier of fact to consider when determining whether the driver was under the influence of alcohol and, if so, to what extent.</a:t>
            </a:r>
          </a:p>
          <a:p>
            <a:pPr algn="l" fontAlgn="base"/>
            <a:r>
              <a:rPr lang="en-US" b="0" i="0" dirty="0">
                <a:solidFill>
                  <a:schemeClr val="accent4"/>
                </a:solidFill>
                <a:effectLst/>
                <a:latin typeface="verdana" panose="020B0604030504040204" pitchFamily="34" charset="0"/>
              </a:rPr>
              <a:t>With the exception of the HGN sobriety test, field sobriety tests are not scientific tests requiring the testimony of a qualified expert pursuant to </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Tennessee Rule of Evidence 702</a:t>
            </a:r>
            <a:r>
              <a:rPr lang="en-US" b="0" i="0" dirty="0">
                <a:solidFill>
                  <a:schemeClr val="accent4"/>
                </a:solidFill>
                <a:effectLst/>
                <a:latin typeface="verdana" panose="020B0604030504040204" pitchFamily="34" charset="0"/>
              </a:rPr>
              <a:t>. </a:t>
            </a:r>
            <a:r>
              <a:rPr lang="en-US" b="0" i="1" dirty="0">
                <a:solidFill>
                  <a:schemeClr val="accent4"/>
                </a:solidFill>
                <a:effectLst/>
                <a:latin typeface="inherit"/>
              </a:rPr>
              <a:t>See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Murphy</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953 S.W.2d 200, 202-03 (Tenn. 1997)</a:t>
            </a:r>
            <a:r>
              <a:rPr lang="en-US" b="0" i="0" dirty="0">
                <a:solidFill>
                  <a:schemeClr val="accent4"/>
                </a:solidFill>
                <a:effectLst/>
                <a:latin typeface="verdana" panose="020B0604030504040204" pitchFamily="34" charset="0"/>
              </a:rPr>
              <a:t>;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Gilbert</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751 S.W.2d 454, 459 (Tenn. Crim. App. 1988)</a:t>
            </a:r>
            <a:r>
              <a:rPr lang="en-US" b="0" i="0" dirty="0">
                <a:solidFill>
                  <a:schemeClr val="accent4"/>
                </a:solidFill>
                <a:effectLst/>
                <a:latin typeface="verdana" panose="020B0604030504040204" pitchFamily="34" charset="0"/>
              </a:rPr>
              <a:t> (holding that "field sobriety tests are not 'scientific tests'; and the admissibility of the results is not to be governed by rules pertaining to the admission of scientific evidence."). In </a:t>
            </a:r>
            <a:r>
              <a:rPr lang="en-US" b="0" i="1" dirty="0">
                <a:solidFill>
                  <a:schemeClr val="accent4"/>
                </a:solidFill>
                <a:effectLst/>
                <a:latin typeface="inherit"/>
              </a:rPr>
              <a:t>Murphy</a:t>
            </a:r>
            <a:r>
              <a:rPr lang="en-US" b="0" i="0" dirty="0">
                <a:solidFill>
                  <a:schemeClr val="accent4"/>
                </a:solidFill>
                <a:effectLst/>
                <a:latin typeface="verdana" panose="020B0604030504040204" pitchFamily="34" charset="0"/>
              </a:rPr>
              <a:t>, the Tennessee Supreme Court addressed whether the HGN sobriety test constitutes "scientific, technical, or other specialized knowledge“ under evidentiary </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Rule 702</a:t>
            </a:r>
            <a:r>
              <a:rPr lang="en-US" b="0" i="0" dirty="0">
                <a:solidFill>
                  <a:schemeClr val="accent4"/>
                </a:solidFill>
                <a:effectLst/>
                <a:latin typeface="verdana" panose="020B0604030504040204" pitchFamily="34" charset="0"/>
              </a:rPr>
              <a:t>.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Murphy</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953 S.W.2d at 202</a:t>
            </a:r>
            <a:r>
              <a:rPr lang="en-US" b="0" i="0" dirty="0">
                <a:solidFill>
                  <a:schemeClr val="accent4"/>
                </a:solidFill>
                <a:effectLst/>
                <a:latin typeface="verdana" panose="020B0604030504040204" pitchFamily="34" charset="0"/>
              </a:rPr>
              <a:t>. The </a:t>
            </a:r>
            <a:r>
              <a:rPr lang="en-US" b="0" i="1" dirty="0">
                <a:solidFill>
                  <a:schemeClr val="accent4"/>
                </a:solidFill>
                <a:effectLst/>
                <a:latin typeface="inherit"/>
              </a:rPr>
              <a:t>Murphy</a:t>
            </a:r>
            <a:r>
              <a:rPr lang="en-US" b="0" i="0" dirty="0">
                <a:solidFill>
                  <a:schemeClr val="accent4"/>
                </a:solidFill>
                <a:effectLst/>
                <a:latin typeface="verdana" panose="020B0604030504040204" pitchFamily="34" charset="0"/>
              </a:rPr>
              <a:t> Court concluded that the HGN test is scientific evidence requiring expert testimony. </a:t>
            </a:r>
            <a:r>
              <a:rPr lang="en-US" b="0" i="1" dirty="0">
                <a:solidFill>
                  <a:schemeClr val="accent4"/>
                </a:solidFill>
                <a:effectLst/>
                <a:latin typeface="inherit"/>
              </a:rPr>
              <a:t>Id</a:t>
            </a:r>
            <a:r>
              <a:rPr lang="en-US" b="0" i="0" dirty="0">
                <a:solidFill>
                  <a:schemeClr val="accent4"/>
                </a:solidFill>
                <a:effectLst/>
                <a:latin typeface="verdana" panose="020B0604030504040204" pitchFamily="34" charset="0"/>
              </a:rPr>
              <a:t>. The Court explained that "the HGN test does differ fundamentally from other field sobriety tests because the witness must necessarily explain the underlying scientific basis of the tests in order for the testimony to be meaningful to a jury."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Id</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at 202</a:t>
            </a:r>
            <a:r>
              <a:rPr lang="en-US" b="0" i="0" dirty="0">
                <a:solidFill>
                  <a:schemeClr val="accent4"/>
                </a:solidFill>
                <a:effectLst/>
                <a:latin typeface="verdana" panose="020B0604030504040204" pitchFamily="34" charset="0"/>
              </a:rPr>
              <a:t>. The Court went on to say in dicta that:</a:t>
            </a:r>
          </a:p>
          <a:p>
            <a:pPr fontAlgn="base"/>
            <a:r>
              <a:rPr lang="en-US" dirty="0">
                <a:solidFill>
                  <a:schemeClr val="accent4"/>
                </a:solidFill>
                <a:effectLst/>
                <a:latin typeface="inherit"/>
              </a:rPr>
              <a:t>Other tests, in marked contrast, carry no such requirement. For example, if a police officer testifies that the defendant was unable to walk a straight line or stand on one foot or count backwards, a jury needs no further explanation of why such testimony is relevant to or probative on the issue of the defendant's condition. A juror can rely on his or her personal experience or otherwise obtained knowledge of the effects of alcohol upon one's motor and mental skills to evaluate and weigh the officer's testimony.</a:t>
            </a:r>
          </a:p>
          <a:p>
            <a:pPr algn="l" fontAlgn="base"/>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Id</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at 202-03</a:t>
            </a:r>
            <a:r>
              <a:rPr lang="en-US" b="0" i="0" dirty="0">
                <a:solidFill>
                  <a:schemeClr val="accent4"/>
                </a:solidFill>
                <a:effectLst/>
                <a:latin typeface="verdana" panose="020B0604030504040204" pitchFamily="34" charset="0"/>
              </a:rPr>
              <a:t>.</a:t>
            </a:r>
          </a:p>
          <a:p>
            <a:pPr algn="l" fontAlgn="base"/>
            <a:r>
              <a:rPr lang="en-US" b="0" i="0" dirty="0">
                <a:solidFill>
                  <a:schemeClr val="accent4"/>
                </a:solidFill>
                <a:effectLst/>
                <a:latin typeface="verdana" panose="020B0604030504040204" pitchFamily="34" charset="0"/>
              </a:rPr>
              <a:t>In this case, the Defendant argues that, because an average juror would not understand how the tasks required in the field sobriety tests relate to the subject's level of intoxication, the officer proffering the testimony must first explain how the tasks show the subject's level of intoxication. This explanation, the Defendant argues, is necessary to establish the testimony's relevance under </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Tennessee Rule of Evidence 401</a:t>
            </a:r>
            <a:r>
              <a:rPr lang="en-US" b="0" i="0" dirty="0">
                <a:solidFill>
                  <a:schemeClr val="accent4"/>
                </a:solidFill>
                <a:effectLst/>
                <a:latin typeface="verdana" panose="020B0604030504040204" pitchFamily="34" charset="0"/>
              </a:rPr>
              <a:t>.</a:t>
            </a:r>
          </a:p>
          <a:p>
            <a:pPr algn="l" fontAlgn="base"/>
            <a:r>
              <a:rPr lang="en-US" b="0" i="0" dirty="0">
                <a:solidFill>
                  <a:schemeClr val="accent4"/>
                </a:solidFill>
                <a:effectLst/>
                <a:latin typeface="verdana" panose="020B0604030504040204" pitchFamily="34" charset="0"/>
              </a:rPr>
              <a:t>In our view, the Defendant's argument was answered in </a:t>
            </a:r>
            <a:r>
              <a:rPr lang="en-US" b="0" i="1" dirty="0">
                <a:solidFill>
                  <a:schemeClr val="accent4"/>
                </a:solidFill>
                <a:effectLst/>
                <a:latin typeface="inherit"/>
              </a:rPr>
              <a:t>State v. Murphy</a:t>
            </a:r>
            <a:r>
              <a:rPr lang="en-US" b="0" i="0" dirty="0">
                <a:solidFill>
                  <a:schemeClr val="accent4"/>
                </a:solidFill>
                <a:effectLst/>
                <a:latin typeface="verdana" panose="020B0604030504040204" pitchFamily="34" charset="0"/>
              </a:rPr>
              <a:t> and its progeny. In those cases, the Tennessee Supreme Court and this Court held that the results of the field sobriety tests used in this case </a:t>
            </a:r>
            <a:r>
              <a:rPr lang="en-US" b="0" i="1" dirty="0">
                <a:solidFill>
                  <a:schemeClr val="accent4"/>
                </a:solidFill>
                <a:effectLst/>
                <a:latin typeface="inherit"/>
              </a:rPr>
              <a:t>are</a:t>
            </a:r>
            <a:r>
              <a:rPr lang="en-US" b="0" i="0" dirty="0">
                <a:solidFill>
                  <a:schemeClr val="accent4"/>
                </a:solidFill>
                <a:effectLst/>
                <a:latin typeface="verdana" panose="020B0604030504040204" pitchFamily="34" charset="0"/>
              </a:rPr>
              <a:t> indeed readily decipherable by an average juror, and, thus, require no additional testimony to establish the relevance of the results. </a:t>
            </a:r>
            <a:r>
              <a:rPr lang="en-US" b="0" i="1" dirty="0">
                <a:solidFill>
                  <a:schemeClr val="accent4"/>
                </a:solidFill>
                <a:effectLst/>
                <a:latin typeface="inherit"/>
              </a:rPr>
              <a:t>See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Murphy</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953 S.W.2d at 202-03</a:t>
            </a:r>
            <a:r>
              <a:rPr lang="en-US" b="0" i="0" dirty="0">
                <a:solidFill>
                  <a:schemeClr val="accent4"/>
                </a:solidFill>
                <a:effectLst/>
                <a:latin typeface="verdana" panose="020B0604030504040204" pitchFamily="34" charset="0"/>
              </a:rPr>
              <a:t>;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Gilbert</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751 S.W.2d at 459</a:t>
            </a:r>
            <a:r>
              <a:rPr lang="en-US" b="0" i="0" dirty="0">
                <a:solidFill>
                  <a:schemeClr val="accent4"/>
                </a:solidFill>
                <a:effectLst/>
                <a:latin typeface="verdana" panose="020B0604030504040204" pitchFamily="34" charset="0"/>
              </a:rPr>
              <a:t>;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Elroy D. </a:t>
            </a:r>
            <a:r>
              <a:rPr lang="en-US" b="0" i="1" dirty="0" err="1">
                <a:solidFill>
                  <a:srgbClr val="CCCCFF"/>
                </a:solidFill>
                <a:effectLst/>
                <a:latin typeface="inherit"/>
                <a:hlinkClick r:id="rId3">
                  <a:extLst>
                    <a:ext uri="{A12FA001-AC4F-418D-AE19-62706E023703}">
                      <ahyp:hlinkClr xmlns:ahyp="http://schemas.microsoft.com/office/drawing/2018/hyperlinkcolor" val="tx"/>
                    </a:ext>
                  </a:extLst>
                </a:hlinkClick>
              </a:rPr>
              <a:t>Kahanek</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No. 01C01-9707-CC-00298, 1998 Tenn. Crim. App. LEXIS 683, 1998 WL 345356, *4 (Tenn. Crim. App., at Nashville, June 30, 1998)</a:t>
            </a:r>
            <a:r>
              <a:rPr lang="en-US" b="0" i="0" dirty="0">
                <a:solidFill>
                  <a:schemeClr val="accent4"/>
                </a:solidFill>
                <a:effectLst/>
                <a:latin typeface="verdana" panose="020B0604030504040204" pitchFamily="34" charset="0"/>
              </a:rPr>
              <a:t> (holding that "there is no doubt" that neither the walk and turn nor the one-legged stand test is scientific evidence requiring expert testimony), </a:t>
            </a:r>
            <a:r>
              <a:rPr lang="en-US" b="0" i="1" dirty="0">
                <a:solidFill>
                  <a:schemeClr val="accent4"/>
                </a:solidFill>
                <a:effectLst/>
                <a:latin typeface="inherit"/>
              </a:rPr>
              <a:t>perm. app. denied</a:t>
            </a:r>
            <a:r>
              <a:rPr lang="en-US" b="0" i="0" dirty="0">
                <a:solidFill>
                  <a:schemeClr val="accent4"/>
                </a:solidFill>
                <a:effectLst/>
                <a:latin typeface="verdana" panose="020B0604030504040204" pitchFamily="34" charset="0"/>
              </a:rPr>
              <a:t> (Tenn. Jan. 11, 1999);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Clinton Darrell Turner</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No. 03C019604-CC-00151, 1997 Tenn. Crim. App. LEXIS 630, 1997 WL 379158, *3 (Tenn. Crim. App., at Knoxville, July 9, 1997)</a:t>
            </a:r>
            <a:r>
              <a:rPr lang="en-US" b="0" i="0" dirty="0">
                <a:solidFill>
                  <a:schemeClr val="accent4"/>
                </a:solidFill>
                <a:effectLst/>
                <a:latin typeface="verdana" panose="020B0604030504040204" pitchFamily="34" charset="0"/>
              </a:rPr>
              <a:t> (holding that the finger-to-nose test is not scientific evidence requiring expert testimony), </a:t>
            </a:r>
            <a:r>
              <a:rPr lang="en-US" b="0" i="1" dirty="0">
                <a:solidFill>
                  <a:schemeClr val="accent4"/>
                </a:solidFill>
                <a:effectLst/>
                <a:latin typeface="inherit"/>
              </a:rPr>
              <a:t>no Tenn. R. App. P. 11 application filed</a:t>
            </a:r>
            <a:r>
              <a:rPr lang="en-US" b="0" i="0" dirty="0">
                <a:solidFill>
                  <a:schemeClr val="accent4"/>
                </a:solidFill>
                <a:effectLst/>
                <a:latin typeface="verdana" panose="020B0604030504040204" pitchFamily="34" charset="0"/>
              </a:rPr>
              <a:t>. The walk and turn, </a:t>
            </a:r>
            <a:r>
              <a:rPr lang="en-US" b="1" i="0" u="none" strike="noStrike" dirty="0">
                <a:solidFill>
                  <a:schemeClr val="accent4"/>
                </a:solidFill>
                <a:effectLst/>
                <a:latin typeface="inherit"/>
                <a:hlinkClick r:id="rId3">
                  <a:extLst>
                    <a:ext uri="{A12FA001-AC4F-418D-AE19-62706E023703}">
                      <ahyp:hlinkClr xmlns:ahyp="http://schemas.microsoft.com/office/drawing/2018/hyperlinkcolor" val="tx"/>
                    </a:ext>
                  </a:extLst>
                </a:hlinkClick>
              </a:rPr>
              <a:t> </a:t>
            </a:r>
            <a:r>
              <a:rPr lang="en-US" b="0" i="0" dirty="0">
                <a:solidFill>
                  <a:schemeClr val="accent4"/>
                </a:solidFill>
                <a:effectLst/>
                <a:latin typeface="verdana" panose="020B0604030504040204" pitchFamily="34" charset="0"/>
              </a:rPr>
              <a:t>one-legged (sic) stand, and finger-to-nose tests do not require an explanation of their underlying scientific bases in order for testimony concerning them to be meaningful to a jury, and, thus, relevant. </a:t>
            </a:r>
            <a:r>
              <a:rPr lang="en-US" b="0" i="1" dirty="0">
                <a:solidFill>
                  <a:schemeClr val="accent4"/>
                </a:solidFill>
                <a:effectLst/>
                <a:latin typeface="inherit"/>
              </a:rPr>
              <a:t>See</a:t>
            </a:r>
            <a:r>
              <a:rPr lang="en-US" b="0" i="0" dirty="0">
                <a:solidFill>
                  <a:schemeClr val="accent4"/>
                </a:solidFill>
                <a:effectLst/>
                <a:latin typeface="verdana" panose="020B0604030504040204" pitchFamily="34" charset="0"/>
              </a:rPr>
              <a:t> </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Tenn. R. Evid. 401</a:t>
            </a:r>
            <a:r>
              <a:rPr lang="en-US" b="0" i="0" dirty="0">
                <a:solidFill>
                  <a:schemeClr val="accent4"/>
                </a:solidFill>
                <a:effectLst/>
                <a:latin typeface="verdana" panose="020B0604030504040204" pitchFamily="34" charset="0"/>
              </a:rPr>
              <a:t>;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Murphy</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953 S.W.2d at 202-03</a:t>
            </a:r>
            <a:r>
              <a:rPr lang="en-US" b="0" i="0" dirty="0">
                <a:solidFill>
                  <a:schemeClr val="accent4"/>
                </a:solidFill>
                <a:effectLst/>
                <a:latin typeface="verdana" panose="020B0604030504040204" pitchFamily="34" charset="0"/>
              </a:rPr>
              <a:t>. We, therefore, reject the Defendant's contention that testimony explaining the connection between the tests and the subject's level of intoxication should have preceded Trooper Gaskill's testimony about the Defendant's performance of the field sobriety tests. As such, we conclude the trial court did not abuse its discretion when it admitted Trooper Gaskill's testimony. </a:t>
            </a:r>
            <a:r>
              <a:rPr lang="en-US" b="0" i="1" dirty="0">
                <a:solidFill>
                  <a:schemeClr val="accent4"/>
                </a:solidFill>
                <a:effectLst/>
                <a:latin typeface="inherit"/>
              </a:rPr>
              <a:t>See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Dubose</a:t>
            </a:r>
            <a:r>
              <a:rPr lang="en-US" b="0" i="0" dirty="0">
                <a:solidFill>
                  <a:schemeClr val="accent4"/>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953 S.W.2d at 652</a:t>
            </a:r>
            <a:r>
              <a:rPr lang="en-US" b="0" i="0" dirty="0">
                <a:solidFill>
                  <a:schemeClr val="accent4"/>
                </a:solidFill>
                <a:effectLst/>
                <a:latin typeface="verdana" panose="020B0604030504040204" pitchFamily="34" charset="0"/>
              </a:rPr>
              <a:t>. The Defendant is not entitled to relief on this issue.</a:t>
            </a:r>
          </a:p>
          <a:p>
            <a:pPr algn="l" fontAlgn="base"/>
            <a:br>
              <a:rPr lang="en-US" dirty="0">
                <a:solidFill>
                  <a:schemeClr val="accent4"/>
                </a:solidFill>
              </a:rPr>
            </a:br>
            <a:br>
              <a:rPr lang="en-US" dirty="0">
                <a:solidFill>
                  <a:schemeClr val="accent4"/>
                </a:solidFill>
              </a:rPr>
            </a:br>
            <a:r>
              <a:rPr lang="en-US" b="1" i="0" dirty="0">
                <a:solidFill>
                  <a:schemeClr val="accent4"/>
                </a:solidFill>
                <a:effectLst/>
                <a:latin typeface="verdana" panose="020B0604030504040204" pitchFamily="34" charset="0"/>
              </a:rPr>
              <a:t>III. Conclusion</a:t>
            </a:r>
          </a:p>
          <a:p>
            <a:pPr algn="l" fontAlgn="base"/>
            <a:r>
              <a:rPr lang="en-US" b="0" i="0" dirty="0">
                <a:solidFill>
                  <a:schemeClr val="accent4"/>
                </a:solidFill>
                <a:effectLst/>
                <a:latin typeface="verdana" panose="020B0604030504040204" pitchFamily="34" charset="0"/>
              </a:rPr>
              <a:t>After a thorough review of the record and relevant authorities, we conclude the trial court did not err when it admitted evidence of the Defendant's field sobriety tests without first requiring the State to establish a foundation for the relevance of such evidence. As such, we affirm the judgments of the trial court.</a:t>
            </a:r>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43</a:t>
            </a:fld>
            <a:r>
              <a:rPr lang="en-US"/>
              <a:t> of 27</a:t>
            </a:r>
            <a:endParaRPr lang="en-US" dirty="0"/>
          </a:p>
        </p:txBody>
      </p:sp>
    </p:spTree>
    <p:extLst>
      <p:ext uri="{BB962C8B-B14F-4D97-AF65-F5344CB8AC3E}">
        <p14:creationId xmlns:p14="http://schemas.microsoft.com/office/powerpoint/2010/main" val="544260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865313" y="266700"/>
            <a:ext cx="3289300" cy="2468563"/>
          </a:xfrm>
          <a:ln/>
        </p:spPr>
      </p:sp>
      <p:sp>
        <p:nvSpPr>
          <p:cNvPr id="44035" name="Notes Placeholder 2"/>
          <p:cNvSpPr>
            <a:spLocks noGrp="1"/>
          </p:cNvSpPr>
          <p:nvPr>
            <p:ph type="body" idx="1"/>
          </p:nvPr>
        </p:nvSpPr>
        <p:spPr>
          <a:xfrm>
            <a:off x="457769" y="3017519"/>
            <a:ext cx="6147179" cy="5852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en-US" dirty="0">
              <a:solidFill>
                <a:srgbClr val="000000"/>
              </a:solidFill>
              <a:latin typeface="+mn-lt"/>
            </a:endParaRPr>
          </a:p>
        </p:txBody>
      </p:sp>
      <p:sp>
        <p:nvSpPr>
          <p:cNvPr id="4" name="Footer Placeholder 3"/>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44</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45</a:t>
            </a:fld>
            <a:r>
              <a:rPr lang="en-US"/>
              <a:t> of 27</a:t>
            </a:r>
            <a:endParaRPr lang="en-US" dirty="0"/>
          </a:p>
        </p:txBody>
      </p:sp>
    </p:spTree>
    <p:extLst>
      <p:ext uri="{BB962C8B-B14F-4D97-AF65-F5344CB8AC3E}">
        <p14:creationId xmlns:p14="http://schemas.microsoft.com/office/powerpoint/2010/main" val="145003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4</a:t>
            </a:fld>
            <a:r>
              <a:rPr lang="en-US"/>
              <a:t> of 27</a:t>
            </a:r>
            <a:endParaRPr lang="en-US" dirty="0"/>
          </a:p>
        </p:txBody>
      </p:sp>
    </p:spTree>
    <p:extLst>
      <p:ext uri="{BB962C8B-B14F-4D97-AF65-F5344CB8AC3E}">
        <p14:creationId xmlns:p14="http://schemas.microsoft.com/office/powerpoint/2010/main" val="2872299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836738" y="252413"/>
            <a:ext cx="3290887" cy="2468562"/>
          </a:xfrm>
          <a:ln/>
        </p:spPr>
      </p:sp>
      <p:sp>
        <p:nvSpPr>
          <p:cNvPr id="45059" name="Notes Placeholder 2"/>
          <p:cNvSpPr>
            <a:spLocks noGrp="1"/>
          </p:cNvSpPr>
          <p:nvPr>
            <p:ph type="body" idx="1"/>
          </p:nvPr>
        </p:nvSpPr>
        <p:spPr>
          <a:xfrm>
            <a:off x="444690" y="3017519"/>
            <a:ext cx="6160259" cy="5852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en-US" dirty="0">
              <a:solidFill>
                <a:srgbClr val="000000"/>
              </a:solidFill>
              <a:latin typeface="+mn-lt"/>
            </a:endParaRPr>
          </a:p>
        </p:txBody>
      </p:sp>
      <p:sp>
        <p:nvSpPr>
          <p:cNvPr id="4" name="Footer Placeholder 3"/>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48</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49</a:t>
            </a:fld>
            <a:r>
              <a:rPr lang="en-US"/>
              <a:t> of 27</a:t>
            </a:r>
            <a:endParaRPr lang="en-US" dirty="0"/>
          </a:p>
        </p:txBody>
      </p:sp>
    </p:spTree>
    <p:extLst>
      <p:ext uri="{BB962C8B-B14F-4D97-AF65-F5344CB8AC3E}">
        <p14:creationId xmlns:p14="http://schemas.microsoft.com/office/powerpoint/2010/main" val="502980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52</a:t>
            </a:fld>
            <a:r>
              <a:rPr lang="en-US"/>
              <a:t> of 27</a:t>
            </a:r>
            <a:endParaRPr lang="en-US" dirty="0"/>
          </a:p>
        </p:txBody>
      </p:sp>
    </p:spTree>
    <p:extLst>
      <p:ext uri="{BB962C8B-B14F-4D97-AF65-F5344CB8AC3E}">
        <p14:creationId xmlns:p14="http://schemas.microsoft.com/office/powerpoint/2010/main" val="2364256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55</a:t>
            </a:fld>
            <a:r>
              <a:rPr lang="en-US"/>
              <a:t> of 27</a:t>
            </a:r>
            <a:endParaRPr lang="en-US" dirty="0"/>
          </a:p>
        </p:txBody>
      </p:sp>
    </p:spTree>
    <p:extLst>
      <p:ext uri="{BB962C8B-B14F-4D97-AF65-F5344CB8AC3E}">
        <p14:creationId xmlns:p14="http://schemas.microsoft.com/office/powerpoint/2010/main" val="2985431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dana" panose="020B0604030504040204" pitchFamily="34" charset="0"/>
              </a:rPr>
              <a:t>This appeal involves the detention and questioning of the driver of a truck tractor and trailer based upon an anonymous tip of reckless driving from a citizen. A police officer received a dispatch that a caller had reported a black "18-wheeler" bearing a "Smith Brothers" logo was being driven recklessly in a northbound direction on the interstate and had just exited at the Highway 72 ramp. The police officer was in a parking lot very close to the exit ramp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[**2] </a:t>
            </a:r>
            <a:r>
              <a:rPr lang="en-US" b="0" i="0" dirty="0">
                <a:solidFill>
                  <a:srgbClr val="000000"/>
                </a:solidFill>
                <a:effectLst/>
                <a:latin typeface="verdana" panose="020B0604030504040204" pitchFamily="34" charset="0"/>
              </a:rPr>
              <a:t>at the time he received the call. He responded immediately and observed a black "semi-truck" parked in the emergency lane of the northbound exit ramp. The officer turned his blue lights on, drove down the ramp, and pulled in front of the truck. After observing a Smith Transport logo on the door of the truck tractor, questioning the driver, and administering field sobriety tests, the officer arrested the driver for driving under the influence. The driver entered a conditional guilty plea to driving under the influence and reserved the certified question of whether the warrantless detention and questioning of the driver violated the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Fourth Amendment to the United States Constitution</a:t>
            </a:r>
            <a:r>
              <a:rPr lang="en-US" b="0" i="0" dirty="0">
                <a:solidFill>
                  <a:srgbClr val="000000"/>
                </a:solidFill>
                <a:effectLst/>
                <a:latin typeface="verdana" panose="020B0604030504040204" pitchFamily="34" charset="0"/>
              </a:rPr>
              <a:t> and Article I, Section 7 of the Constitution of the State of Tennessee. We hold that in this case the anonymous tip reporting reckless driving indicated a sufficiently high risk of imminent injury or death to members of the public to warrant immediate intervention by law enforcement officials and justified the brief investigatory stop because the offense was reported at or near the time of its occurrence, and the report indicated that the caller was witnessing an ongoing offense; the report provided a detailed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[**3] </a:t>
            </a:r>
            <a:r>
              <a:rPr lang="en-US" b="0" i="0" dirty="0">
                <a:solidFill>
                  <a:srgbClr val="000000"/>
                </a:solidFill>
                <a:effectLst/>
                <a:latin typeface="verdana" panose="020B0604030504040204" pitchFamily="34" charset="0"/>
              </a:rPr>
              <a:t>description of the truck, its direction of travel and location; and the investigating officer verified these details within moments of the dispatch reporting the tip.</a:t>
            </a:r>
            <a:br>
              <a:rPr lang="en-US" dirty="0">
                <a:solidFill>
                  <a:srgbClr val="000000"/>
                </a:solidFill>
              </a:rPr>
            </a:br>
            <a:endParaRPr lang="en-US" dirty="0">
              <a:solidFill>
                <a:srgbClr val="000000"/>
              </a:solidFill>
            </a:endParaRPr>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56</a:t>
            </a:fld>
            <a:r>
              <a:rPr lang="en-US"/>
              <a:t> of 27</a:t>
            </a:r>
            <a:endParaRPr lang="en-US" dirty="0"/>
          </a:p>
        </p:txBody>
      </p:sp>
    </p:spTree>
    <p:extLst>
      <p:ext uri="{BB962C8B-B14F-4D97-AF65-F5344CB8AC3E}">
        <p14:creationId xmlns:p14="http://schemas.microsoft.com/office/powerpoint/2010/main" val="3315569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57</a:t>
            </a:fld>
            <a:r>
              <a:rPr lang="en-US"/>
              <a:t> of 27</a:t>
            </a:r>
            <a:endParaRPr lang="en-US" dirty="0"/>
          </a:p>
        </p:txBody>
      </p:sp>
    </p:spTree>
    <p:extLst>
      <p:ext uri="{BB962C8B-B14F-4D97-AF65-F5344CB8AC3E}">
        <p14:creationId xmlns:p14="http://schemas.microsoft.com/office/powerpoint/2010/main" val="2040030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865313" y="266700"/>
            <a:ext cx="3289300" cy="2468563"/>
          </a:xfrm>
          <a:ln/>
        </p:spPr>
      </p:sp>
      <p:sp>
        <p:nvSpPr>
          <p:cNvPr id="46083" name="Notes Placeholder 2"/>
          <p:cNvSpPr>
            <a:spLocks noGrp="1"/>
          </p:cNvSpPr>
          <p:nvPr>
            <p:ph type="body" idx="1"/>
          </p:nvPr>
        </p:nvSpPr>
        <p:spPr>
          <a:xfrm>
            <a:off x="457770" y="3017519"/>
            <a:ext cx="6147178" cy="5852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en-US" dirty="0">
              <a:solidFill>
                <a:srgbClr val="000000"/>
              </a:solidFill>
              <a:latin typeface="+mn-lt"/>
            </a:endParaRPr>
          </a:p>
        </p:txBody>
      </p:sp>
      <p:sp>
        <p:nvSpPr>
          <p:cNvPr id="4" name="Footer Placeholder 3"/>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61</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mn-lt"/>
              </a:rPr>
              <a:t>A person arrested without a warrant on a reasonable suspicion of DUI does not have a due process right under the Tennessee Constitution to consult with an attorney before making the decision to provide a breath/blood sample.</a:t>
            </a:r>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63</a:t>
            </a:fld>
            <a:r>
              <a:rPr lang="en-US"/>
              <a:t> of 27</a:t>
            </a:r>
            <a:endParaRPr lang="en-US" dirty="0"/>
          </a:p>
        </p:txBody>
      </p:sp>
    </p:spTree>
    <p:extLst>
      <p:ext uri="{BB962C8B-B14F-4D97-AF65-F5344CB8AC3E}">
        <p14:creationId xmlns:p14="http://schemas.microsoft.com/office/powerpoint/2010/main" val="24279561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United States Supreme Court Opinion</a:t>
            </a:r>
          </a:p>
          <a:p>
            <a:endParaRPr lang="en-US" b="0" dirty="0"/>
          </a:p>
          <a:p>
            <a:r>
              <a:rPr lang="en-US" b="0" dirty="0"/>
              <a:t>Breath test: Can be required as a search incident to a lawful arrest! A breath test is not intrusive and therefore is not in violation of the Fourth Amendment of the US Constitution.</a:t>
            </a:r>
          </a:p>
          <a:p>
            <a:endParaRPr lang="en-US" b="0" dirty="0"/>
          </a:p>
          <a:p>
            <a:pPr defTabSz="881390">
              <a:spcBef>
                <a:spcPts val="578"/>
              </a:spcBef>
              <a:defRPr/>
            </a:pPr>
            <a:r>
              <a:rPr lang="en-US" b="0" dirty="0"/>
              <a:t>Blood test: An officer must obtain a search warrant in order to obtain a sample of the defendant’s blood. A blood test is very intrusive and a warrantless search of the suspects blood will be considered a violation of the Fourth Amendment of the US Constitution. The only exceptions to the search warrant requirement are an informed and voluntary consent obtained from the defendant or clearly established exigent circumstance exists that prevent the officer from obtaining a valid search warrant.</a:t>
            </a:r>
          </a:p>
          <a:p>
            <a:endParaRPr lang="en-US" b="0" dirty="0"/>
          </a:p>
          <a:p>
            <a:endParaRPr lang="en-US" b="0" dirty="0"/>
          </a:p>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64</a:t>
            </a:fld>
            <a:r>
              <a:rPr lang="en-US"/>
              <a:t> of 27</a:t>
            </a:r>
            <a:endParaRPr lang="en-US" dirty="0"/>
          </a:p>
        </p:txBody>
      </p:sp>
    </p:spTree>
    <p:extLst>
      <p:ext uri="{BB962C8B-B14F-4D97-AF65-F5344CB8AC3E}">
        <p14:creationId xmlns:p14="http://schemas.microsoft.com/office/powerpoint/2010/main" val="2183063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66</a:t>
            </a:fld>
            <a:r>
              <a:rPr lang="en-US"/>
              <a:t> of 27</a:t>
            </a:r>
            <a:endParaRPr lang="en-US" dirty="0"/>
          </a:p>
        </p:txBody>
      </p:sp>
    </p:spTree>
    <p:extLst>
      <p:ext uri="{BB962C8B-B14F-4D97-AF65-F5344CB8AC3E}">
        <p14:creationId xmlns:p14="http://schemas.microsoft.com/office/powerpoint/2010/main" val="2627639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6</a:t>
            </a:fld>
            <a:r>
              <a:rPr lang="en-US"/>
              <a:t> of 27</a:t>
            </a:r>
            <a:endParaRPr lang="en-US" dirty="0"/>
          </a:p>
        </p:txBody>
      </p:sp>
    </p:spTree>
    <p:extLst>
      <p:ext uri="{BB962C8B-B14F-4D97-AF65-F5344CB8AC3E}">
        <p14:creationId xmlns:p14="http://schemas.microsoft.com/office/powerpoint/2010/main" val="356501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times new roman" panose="02020603050405020304" pitchFamily="18" charset="0"/>
            </a:endParaRPr>
          </a:p>
          <a:p>
            <a:r>
              <a:rPr lang="en-US" b="0" i="0" u="sng" dirty="0">
                <a:solidFill>
                  <a:srgbClr val="000000"/>
                </a:solidFill>
                <a:effectLst/>
                <a:latin typeface="times new roman" panose="02020603050405020304" pitchFamily="18" charset="0"/>
              </a:rPr>
              <a:t>State v. Henry</a:t>
            </a:r>
          </a:p>
          <a:p>
            <a:r>
              <a:rPr lang="en-US" b="0" i="0" dirty="0">
                <a:solidFill>
                  <a:srgbClr val="000000"/>
                </a:solidFill>
                <a:effectLst/>
                <a:latin typeface="times new roman" panose="02020603050405020304" pitchFamily="18" charset="0"/>
              </a:rPr>
              <a:t>The trial court did not err by suppressing the results of the warrantless blood draw performed on defendant under Tenn. Code Ann. § 55-10-406(d)(5) (Supp. </a:t>
            </a:r>
            <a:r>
              <a:rPr lang="en-US" b="1" i="0" dirty="0">
                <a:solidFill>
                  <a:srgbClr val="000000"/>
                </a:solidFill>
                <a:effectLst/>
                <a:latin typeface="times new roman" panose="02020603050405020304" pitchFamily="18" charset="0"/>
              </a:rPr>
              <a:t>2014</a:t>
            </a:r>
            <a:r>
              <a:rPr lang="en-US" b="0" i="0" dirty="0">
                <a:solidFill>
                  <a:srgbClr val="000000"/>
                </a:solidFill>
                <a:effectLst/>
                <a:latin typeface="times new roman" panose="02020603050405020304" pitchFamily="18" charset="0"/>
              </a:rPr>
              <a:t>) because the State failed to show that the blood was drawn pursuant to a recognized exception to the warrant requirement, as implied consent was not such an exception, and defendant did not voluntarily consent to the blood draw as he was informed only that it was mandatory in light of his prior DUI convictions and was never informed by any officer that refusal to submit would result in the suspension of driver's license, and at the time of his arrest defendant told the officer that he had blacked out as he was driving and had recently taken prescription pain medication;</a:t>
            </a:r>
            <a:r>
              <a:rPr lang="en-US" b="0" i="0" dirty="0">
                <a:solidFill>
                  <a:srgbClr val="212121"/>
                </a:solidFill>
                <a:effectLst/>
                <a:latin typeface="verdana" panose="020B0604030504040204" pitchFamily="34" charset="0"/>
              </a:rPr>
              <a:t> The good-faith exception did not apply because no officer followed the proper procedure of reading the implied consent form to defendant.</a:t>
            </a:r>
            <a:br>
              <a:rPr lang="en-US" dirty="0">
                <a:solidFill>
                  <a:srgbClr val="000000"/>
                </a:solidFill>
              </a:rPr>
            </a:br>
            <a:endParaRPr lang="en-US" b="0" i="0" u="none" dirty="0">
              <a:solidFill>
                <a:srgbClr val="000000"/>
              </a:solidFill>
              <a:effectLst/>
              <a:latin typeface="times new roman" panose="02020603050405020304" pitchFamily="18" charset="0"/>
            </a:endParaRPr>
          </a:p>
          <a:p>
            <a:r>
              <a:rPr lang="en-US" b="0" i="0" dirty="0">
                <a:solidFill>
                  <a:srgbClr val="000000"/>
                </a:solidFill>
                <a:effectLst/>
                <a:latin typeface="verdana" panose="020B0604030504040204" pitchFamily="34" charset="0"/>
              </a:rPr>
              <a:t>Henry was arrested and a mandatory blood draw was conducted without a warrant after his car struck the rear of another car. Henry was subsequently indicted by the Chester County Circuit Court for one count of driving under the influence (DUI), one count of third offense DUI, one count of violating the financial responsibility law, and one count of aggravated assault. Following his indictment, Henry moved to suppress the results from the mandatory blood draw, asserting that the warrantless blood test violated his constitutional rights to be free from unreasonable searches and seizures. After a hearing, the trial court granted the motion to suppress, holding that the blood draw was illegal because the officers failed to advise Henry, pursuant to Code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section 55-10-406(c)</a:t>
            </a:r>
            <a:r>
              <a:rPr lang="en-US" b="0" i="0" dirty="0">
                <a:solidFill>
                  <a:srgbClr val="000000"/>
                </a:solidFill>
                <a:effectLst/>
                <a:latin typeface="verdana" panose="020B0604030504040204" pitchFamily="34" charset="0"/>
              </a:rPr>
              <a:t> (Supp. 2014), that his refusal to submit to the test would result in the suspension of his driver's license. The State filed a motion for an interlocutory appeal challenging the suppression of the evidence, which the trial court granted, and this court granted the State's application for a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Rule 9</a:t>
            </a:r>
            <a:r>
              <a:rPr lang="en-US" b="0" i="0" dirty="0">
                <a:solidFill>
                  <a:srgbClr val="000000"/>
                </a:solidFill>
                <a:effectLst/>
                <a:latin typeface="verdana" panose="020B0604030504040204" pitchFamily="34" charset="0"/>
              </a:rPr>
              <a:t> appeal. In this appeal, the State argues (1) Henry's implied consent to blood testing, by virtue of Tennessee's implied consent statute, operates as an exception to the warrant requirement, (2) the good-faith exception to the exclusionary rule, as outlined in </a:t>
            </a:r>
            <a:r>
              <a:rPr lang="en-US" b="0" i="0" u="sng" dirty="0">
                <a:solidFill>
                  <a:srgbClr val="CCCCFF"/>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State v. Reynolds</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504 S.W.3d 283 (Tenn. 2016)</a:t>
            </a:r>
            <a:r>
              <a:rPr lang="en-US" b="0" i="0" dirty="0">
                <a:solidFill>
                  <a:srgbClr val="000000"/>
                </a:solidFill>
                <a:effectLst/>
                <a:latin typeface="verdana" panose="020B0604030504040204" pitchFamily="34" charset="0"/>
              </a:rPr>
              <a:t>, applies in this case because the officers acted pursuant to the binding authority of </a:t>
            </a:r>
            <a:r>
              <a:rPr lang="en-US" b="0" i="0" u="sng" dirty="0">
                <a:solidFill>
                  <a:srgbClr val="CCCCFF"/>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State v. Humphreys</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70 S.W.3d 752 (Tenn. 2001)</a:t>
            </a:r>
            <a:r>
              <a:rPr lang="en-US" b="0" i="0" dirty="0">
                <a:solidFill>
                  <a:srgbClr val="000000"/>
                </a:solidFill>
                <a:effectLst/>
                <a:latin typeface="verdana" panose="020B0604030504040204" pitchFamily="34" charset="0"/>
              </a:rPr>
              <a:t>, and the implied consent statute when they required Henry to submit to a warrantless blood test, and (3) motorists with prior DUI convictions, like Henry, have a reduced expectation of privacy under the </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Fourth Amendment</a:t>
            </a:r>
            <a:r>
              <a:rPr lang="en-US" b="0" i="0" dirty="0">
                <a:solidFill>
                  <a:srgbClr val="000000"/>
                </a:solidFill>
                <a:effectLst/>
                <a:latin typeface="verdana" panose="020B0604030504040204" pitchFamily="34" charset="0"/>
              </a:rPr>
              <a:t> when arrested for a subsequent DUI.</a:t>
            </a:r>
            <a:r>
              <a:rPr lang="en-US" b="1" i="0" u="none" strike="noStrike" dirty="0">
                <a:solidFill>
                  <a:srgbClr val="000000"/>
                </a:solidFill>
                <a:effectLst/>
                <a:latin typeface="inherit"/>
              </a:rPr>
              <a:t>  </a:t>
            </a:r>
            <a:r>
              <a:rPr lang="en-US" b="0" i="0" dirty="0">
                <a:solidFill>
                  <a:srgbClr val="000000"/>
                </a:solidFill>
                <a:effectLst/>
                <a:latin typeface="verdana" panose="020B0604030504040204" pitchFamily="34" charset="0"/>
              </a:rPr>
              <a:t>Because no exception to the warrant requirement justifies the warrantless blood draw in this case and because the good-faith exception does not apply, we affirm the trial court's suppression of the evidence.</a:t>
            </a:r>
            <a:br>
              <a:rPr lang="en-US" dirty="0">
                <a:solidFill>
                  <a:srgbClr val="000000"/>
                </a:solidFill>
              </a:rPr>
            </a:br>
            <a:r>
              <a:rPr lang="en-US" dirty="0">
                <a:solidFill>
                  <a:srgbClr val="000000"/>
                </a:solidFill>
              </a:rPr>
              <a:t>________________________________________________________________________________________________________</a:t>
            </a:r>
          </a:p>
          <a:p>
            <a:endParaRPr lang="en-US" u="none" dirty="0">
              <a:solidFill>
                <a:srgbClr val="000000"/>
              </a:solidFill>
            </a:endParaRPr>
          </a:p>
          <a:p>
            <a:r>
              <a:rPr lang="en-US" b="0" i="0" u="sng" dirty="0">
                <a:solidFill>
                  <a:srgbClr val="000000"/>
                </a:solidFill>
                <a:effectLst/>
                <a:latin typeface="verdana" panose="020B0604030504040204" pitchFamily="34" charset="0"/>
              </a:rPr>
              <a:t>State v. </a:t>
            </a:r>
            <a:r>
              <a:rPr lang="en-US" b="0" i="0" u="sng" dirty="0" err="1">
                <a:solidFill>
                  <a:srgbClr val="000000"/>
                </a:solidFill>
                <a:effectLst/>
                <a:latin typeface="verdana" panose="020B0604030504040204" pitchFamily="34" charset="0"/>
              </a:rPr>
              <a:t>Hafer</a:t>
            </a:r>
            <a:endParaRPr lang="en-US" b="0" i="0" u="sng" dirty="0">
              <a:solidFill>
                <a:srgbClr val="000000"/>
              </a:solidFill>
              <a:effectLst/>
              <a:latin typeface="verdana" panose="020B0604030504040204" pitchFamily="34" charset="0"/>
            </a:endParaRPr>
          </a:p>
          <a:p>
            <a:r>
              <a:rPr lang="en-US" b="0" i="0" dirty="0">
                <a:solidFill>
                  <a:srgbClr val="000000"/>
                </a:solidFill>
                <a:effectLst/>
                <a:latin typeface="verdana" panose="020B0604030504040204" pitchFamily="34" charset="0"/>
              </a:rPr>
              <a:t>No credible argument can be made that the statutory implied consent, for purposes of </a:t>
            </a:r>
            <a:r>
              <a:rPr lang="en-US" b="0" i="0" dirty="0">
                <a:solidFill>
                  <a:srgbClr val="000000"/>
                </a:solidFill>
                <a:effectLst/>
                <a:latin typeface="verdana" panose="020B0604030504040204" pitchFamily="34" charset="0"/>
                <a:hlinkClick r:id="rId4">
                  <a:extLst>
                    <a:ext uri="{A12FA001-AC4F-418D-AE19-62706E023703}">
                      <ahyp:hlinkClr xmlns:ahyp="http://schemas.microsoft.com/office/drawing/2018/hyperlinkcolor" val="tx"/>
                    </a:ext>
                  </a:extLst>
                </a:hlinkClick>
              </a:rPr>
              <a:t>Tenn. Code Ann. § 55-10-406</a:t>
            </a:r>
            <a:r>
              <a:rPr lang="en-US" b="0" i="0" dirty="0">
                <a:solidFill>
                  <a:srgbClr val="000000"/>
                </a:solidFill>
                <a:effectLst/>
                <a:latin typeface="verdana" panose="020B0604030504040204" pitchFamily="34" charset="0"/>
              </a:rPr>
              <a:t>, actually supplies the type of voluntary consent sufficient to create an exception to the warrant requirement; [2]-For purposes of </a:t>
            </a:r>
            <a:r>
              <a:rPr lang="en-US" b="0" i="0" dirty="0">
                <a:solidFill>
                  <a:srgbClr val="000000"/>
                </a:solidFill>
                <a:effectLst/>
                <a:latin typeface="verdana" panose="020B0604030504040204" pitchFamily="34" charset="0"/>
                <a:hlinkClick r:id="rId4">
                  <a:extLst>
                    <a:ext uri="{A12FA001-AC4F-418D-AE19-62706E023703}">
                      <ahyp:hlinkClr xmlns:ahyp="http://schemas.microsoft.com/office/drawing/2018/hyperlinkcolor" val="tx"/>
                    </a:ext>
                  </a:extLst>
                </a:hlinkClick>
              </a:rPr>
              <a:t>U.S. Const. amend. IV</a:t>
            </a:r>
            <a:r>
              <a:rPr lang="en-US" b="0" i="0" dirty="0">
                <a:solidFill>
                  <a:srgbClr val="000000"/>
                </a:solidFill>
                <a:effectLst/>
                <a:latin typeface="verdana" panose="020B0604030504040204" pitchFamily="34" charset="0"/>
              </a:rPr>
              <a:t> and </a:t>
            </a:r>
            <a:r>
              <a:rPr lang="en-US" b="0" i="0" dirty="0">
                <a:solidFill>
                  <a:srgbClr val="000000"/>
                </a:solidFill>
                <a:effectLst/>
                <a:latin typeface="verdana" panose="020B0604030504040204" pitchFamily="34" charset="0"/>
                <a:hlinkClick r:id="rId4">
                  <a:extLst>
                    <a:ext uri="{A12FA001-AC4F-418D-AE19-62706E023703}">
                      <ahyp:hlinkClr xmlns:ahyp="http://schemas.microsoft.com/office/drawing/2018/hyperlinkcolor" val="tx"/>
                    </a:ext>
                  </a:extLst>
                </a:hlinkClick>
              </a:rPr>
              <a:t>Tenn. Const. art. I, § 7</a:t>
            </a:r>
            <a:r>
              <a:rPr lang="en-US" b="0" i="0" dirty="0">
                <a:solidFill>
                  <a:srgbClr val="000000"/>
                </a:solidFill>
                <a:effectLst/>
                <a:latin typeface="verdana" panose="020B0604030504040204" pitchFamily="34" charset="0"/>
              </a:rPr>
              <a:t>, defendant voluntarily consented to the blood draw before the officer read the implied consent form to her; the officer advised defendant that should she refuse the blood draw, she could be convicted of the offense of violating the implied consent law and lose her license for one year but it could not be said that this advisory extracted defendant's consent on pain of committing a criminal offense. No evidence suggested that defendant's will was overborne or her capacity for self-determination critically impaired. The trial court erred by granting defendant's motion to suppress.</a:t>
            </a:r>
          </a:p>
          <a:p>
            <a:endParaRPr lang="en-US" b="0" i="0" u="none" dirty="0">
              <a:solidFill>
                <a:srgbClr val="000000"/>
              </a:solidFill>
              <a:effectLst/>
              <a:latin typeface="verdana" panose="020B0604030504040204" pitchFamily="34" charset="0"/>
            </a:endParaRPr>
          </a:p>
          <a:p>
            <a:r>
              <a:rPr lang="en-US" b="0" i="0" dirty="0">
                <a:solidFill>
                  <a:srgbClr val="212121"/>
                </a:solidFill>
                <a:effectLst/>
                <a:latin typeface="verdana" panose="020B0604030504040204" pitchFamily="34" charset="0"/>
              </a:rPr>
              <a:t>In this interlocutory appeal, the State challenges the ruling of the trial court suppressing the results of toxicology testing conducted on the blood sample that the defendant, Pamela Kidd </a:t>
            </a:r>
            <a:r>
              <a:rPr lang="en-US" b="0" i="0" dirty="0" err="1">
                <a:solidFill>
                  <a:srgbClr val="212121"/>
                </a:solidFill>
                <a:effectLst/>
                <a:latin typeface="verdana" panose="020B0604030504040204" pitchFamily="34" charset="0"/>
              </a:rPr>
              <a:t>Hafer</a:t>
            </a:r>
            <a:r>
              <a:rPr lang="en-US" b="0" i="0" dirty="0">
                <a:solidFill>
                  <a:srgbClr val="212121"/>
                </a:solidFill>
                <a:effectLst/>
                <a:latin typeface="verdana" panose="020B0604030504040204" pitchFamily="34" charset="0"/>
              </a:rPr>
              <a:t>, provided to the police. The State asserts that the trial court erred because the defendant voluntarily consented to the warrantless drawing of her blood. In the alternative, the State contends that the trial court should have concluded that the good faith exception to the warrant requirement obviated the need to suppress the challenged evidence. Because the evidence establishes that, under the totality of the circumstances, the defendant twice voluntarily consented to the drawing of her blood, we reverse the judgment of the trial court and remand the case to the trial court for further proceedings consistent with this opinion. Because we have concluded that the defendant voluntarily consented to the warrantless blood draw and because the good faith issue was not fully litigated below, we do not consider the State's claim that the evidence was admissible via the good faith exception.</a:t>
            </a:r>
          </a:p>
          <a:p>
            <a:r>
              <a:rPr lang="en-US" b="0" i="0" u="none" dirty="0">
                <a:solidFill>
                  <a:srgbClr val="212121"/>
                </a:solidFill>
                <a:effectLst/>
                <a:latin typeface="verdana" panose="020B0604030504040204" pitchFamily="34" charset="0"/>
              </a:rPr>
              <a:t>_______________________________________________________________________________________________________</a:t>
            </a:r>
          </a:p>
          <a:p>
            <a:endParaRPr lang="en-US" b="0" i="0" u="none" dirty="0">
              <a:solidFill>
                <a:srgbClr val="212121"/>
              </a:solidFill>
              <a:effectLst/>
              <a:latin typeface="verdana" panose="020B0604030504040204" pitchFamily="34" charset="0"/>
            </a:endParaRPr>
          </a:p>
          <a:p>
            <a:r>
              <a:rPr lang="en-US" b="0" i="0" u="sng" dirty="0">
                <a:solidFill>
                  <a:srgbClr val="000000"/>
                </a:solidFill>
                <a:effectLst/>
                <a:latin typeface="verdana" panose="020B0604030504040204" pitchFamily="34" charset="0"/>
              </a:rPr>
              <a:t>State v. Baumgartner</a:t>
            </a:r>
            <a:endParaRPr lang="en-US" b="0" i="0" u="none" dirty="0">
              <a:solidFill>
                <a:srgbClr val="000000"/>
              </a:solidFill>
              <a:effectLst/>
              <a:latin typeface="verdana" panose="020B0604030504040204" pitchFamily="34" charset="0"/>
            </a:endParaRPr>
          </a:p>
          <a:p>
            <a:pPr algn="l" fontAlgn="base"/>
            <a:r>
              <a:rPr lang="en-US" b="0" i="0" dirty="0">
                <a:solidFill>
                  <a:srgbClr val="000000"/>
                </a:solidFill>
                <a:effectLst/>
                <a:latin typeface="verdana" panose="020B0604030504040204" pitchFamily="34" charset="0"/>
              </a:rPr>
              <a:t>Because the order suppressing the evidence resulted in the entry of an order dismissing the indictment, the appellate court had jurisdiction over the State's appeal pursuant to </a:t>
            </a:r>
            <a:r>
              <a:rPr lang="en-US" b="0" i="0" dirty="0">
                <a:solidFill>
                  <a:srgbClr val="000000"/>
                </a:solidFill>
                <a:effectLst/>
                <a:latin typeface="verdana" panose="020B0604030504040204" pitchFamily="34" charset="0"/>
                <a:hlinkClick r:id="rId5">
                  <a:extLst>
                    <a:ext uri="{A12FA001-AC4F-418D-AE19-62706E023703}">
                      <ahyp:hlinkClr xmlns:ahyp="http://schemas.microsoft.com/office/drawing/2018/hyperlinkcolor" val="tx"/>
                    </a:ext>
                  </a:extLst>
                </a:hlinkClick>
              </a:rPr>
              <a:t>Tenn. R. App. P. 3</a:t>
            </a:r>
            <a:r>
              <a:rPr lang="en-US" b="0" i="0" dirty="0">
                <a:solidFill>
                  <a:srgbClr val="000000"/>
                </a:solidFill>
                <a:effectLst/>
                <a:latin typeface="verdana" panose="020B0604030504040204" pitchFamily="34" charset="0"/>
              </a:rPr>
              <a:t>; Under the Fourth Amendment and </a:t>
            </a:r>
            <a:r>
              <a:rPr lang="en-US" b="0" i="0" dirty="0">
                <a:solidFill>
                  <a:srgbClr val="000000"/>
                </a:solidFill>
                <a:effectLst/>
                <a:latin typeface="verdana" panose="020B0604030504040204" pitchFamily="34" charset="0"/>
                <a:hlinkClick r:id="rId5">
                  <a:extLst>
                    <a:ext uri="{A12FA001-AC4F-418D-AE19-62706E023703}">
                      <ahyp:hlinkClr xmlns:ahyp="http://schemas.microsoft.com/office/drawing/2018/hyperlinkcolor" val="tx"/>
                    </a:ext>
                  </a:extLst>
                </a:hlinkClick>
              </a:rPr>
              <a:t>Tenn. Const. art. I, § 7</a:t>
            </a:r>
            <a:r>
              <a:rPr lang="en-US" b="0" i="0" dirty="0">
                <a:solidFill>
                  <a:srgbClr val="000000"/>
                </a:solidFill>
                <a:effectLst/>
                <a:latin typeface="verdana" panose="020B0604030504040204" pitchFamily="34" charset="0"/>
              </a:rPr>
              <a:t>, the trial court did not err in granting appellee's motion to suppress appellee's blood test results because the State failed to meet its burden of proving that appellee's consent was voluntary as appellee's speech was quiet and very slurred, his pupils were constricted, he was unable to perform the HGN test because he could not keep his eyes open, and the trooper thought he was impaired.  </a:t>
            </a:r>
          </a:p>
          <a:p>
            <a:pPr algn="l" fontAlgn="base"/>
            <a:endParaRPr lang="en-US" b="0" i="0" dirty="0">
              <a:solidFill>
                <a:srgbClr val="000000"/>
              </a:solidFill>
              <a:effectLst/>
              <a:latin typeface="verdana" panose="020B0604030504040204" pitchFamily="34" charset="0"/>
            </a:endParaRPr>
          </a:p>
          <a:p>
            <a:pPr algn="l" fontAlgn="base"/>
            <a:r>
              <a:rPr lang="en-US" b="0" i="0" dirty="0">
                <a:solidFill>
                  <a:srgbClr val="000000"/>
                </a:solidFill>
                <a:effectLst/>
                <a:latin typeface="verdana" panose="020B0604030504040204" pitchFamily="34" charset="0"/>
              </a:rPr>
              <a:t>As this court has explained,</a:t>
            </a:r>
          </a:p>
          <a:p>
            <a:pPr fontAlgn="base"/>
            <a:r>
              <a:rPr lang="en-US" dirty="0">
                <a:solidFill>
                  <a:srgbClr val="000000"/>
                </a:solidFill>
                <a:effectLst/>
                <a:latin typeface="inherit"/>
              </a:rPr>
              <a:t>Factors to consider in determining whether consent is voluntary include the time and place of the encounter, whether the encounter was in a public or secluded place, the number of officers involved, the degree of hostility during the incident, whether weapons were displayed, whether consent was requested, and whether the consenter initiated contact with the police. [</a:t>
            </a:r>
            <a:r>
              <a:rPr lang="en-US" u="sng" dirty="0">
                <a:solidFill>
                  <a:srgbClr val="CCCCFF"/>
                </a:solidFill>
                <a:effectLst/>
                <a:latin typeface="inherit"/>
                <a:hlinkClick r:id="rId5">
                  <a:extLst>
                    <a:ext uri="{A12FA001-AC4F-418D-AE19-62706E023703}">
                      <ahyp:hlinkClr xmlns:ahyp="http://schemas.microsoft.com/office/drawing/2018/hyperlinkcolor" val="tx"/>
                    </a:ext>
                  </a:extLst>
                </a:hlinkClick>
              </a:rPr>
              <a:t>State v. Cox</a:t>
            </a:r>
            <a:r>
              <a:rPr lang="en-US" dirty="0">
                <a:solidFill>
                  <a:srgbClr val="000000"/>
                </a:solidFill>
                <a:effectLst/>
                <a:latin typeface="inherit"/>
                <a:hlinkClick r:id="rId5">
                  <a:extLst>
                    <a:ext uri="{A12FA001-AC4F-418D-AE19-62706E023703}">
                      <ahyp:hlinkClr xmlns:ahyp="http://schemas.microsoft.com/office/drawing/2018/hyperlinkcolor" val="tx"/>
                    </a:ext>
                  </a:extLst>
                </a:hlinkClick>
              </a:rPr>
              <a:t>, 171 S.W.3d 174, 185 (Tenn. 2005)</a:t>
            </a:r>
            <a:r>
              <a:rPr lang="en-US" dirty="0">
                <a:solidFill>
                  <a:srgbClr val="000000"/>
                </a:solidFill>
                <a:effectLst/>
                <a:latin typeface="inherit"/>
              </a:rPr>
              <a:t>]. In addition, an individual's "age, education, intelligence, knowledge, maturity, sophistication, experience, prior contact with law enforcement personnel, and prior cooperation or refusal to cooperate with law enforcement personnel" are relevant in determining whether consent is voluntary. </a:t>
            </a:r>
            <a:r>
              <a:rPr lang="en-US" u="sng" dirty="0">
                <a:solidFill>
                  <a:srgbClr val="000000"/>
                </a:solidFill>
                <a:effectLst/>
                <a:latin typeface="inherit"/>
              </a:rPr>
              <a:t>Id.</a:t>
            </a:r>
            <a:r>
              <a:rPr lang="en-US" dirty="0">
                <a:solidFill>
                  <a:srgbClr val="000000"/>
                </a:solidFill>
                <a:effectLst/>
                <a:latin typeface="inherit"/>
              </a:rPr>
              <a:t> (internal quotation marks omitted). Also, proof including, but not limited to, evidence regarding the defendant's physical condition and the adverse effects of medications on a defendant's judgment and reasoning may establish that a defendant lacks the capacity to voluntarily consent. Cf. [</a:t>
            </a:r>
            <a:r>
              <a:rPr lang="en-US" u="sng" dirty="0">
                <a:solidFill>
                  <a:srgbClr val="CCCCFF"/>
                </a:solidFill>
                <a:effectLst/>
                <a:latin typeface="inherit"/>
                <a:hlinkClick r:id="rId5">
                  <a:extLst>
                    <a:ext uri="{A12FA001-AC4F-418D-AE19-62706E023703}">
                      <ahyp:hlinkClr xmlns:ahyp="http://schemas.microsoft.com/office/drawing/2018/hyperlinkcolor" val="tx"/>
                    </a:ext>
                  </a:extLst>
                </a:hlinkClick>
              </a:rPr>
              <a:t>State v. Reynolds</a:t>
            </a:r>
            <a:r>
              <a:rPr lang="en-US" dirty="0">
                <a:solidFill>
                  <a:srgbClr val="000000"/>
                </a:solidFill>
                <a:effectLst/>
                <a:latin typeface="inherit"/>
                <a:hlinkClick r:id="rId5">
                  <a:extLst>
                    <a:ext uri="{A12FA001-AC4F-418D-AE19-62706E023703}">
                      <ahyp:hlinkClr xmlns:ahyp="http://schemas.microsoft.com/office/drawing/2018/hyperlinkcolor" val="tx"/>
                    </a:ext>
                  </a:extLst>
                </a:hlinkClick>
              </a:rPr>
              <a:t>, 504 S.W.3d 283, 309 (Tenn. 2016)</a:t>
            </a:r>
            <a:r>
              <a:rPr lang="en-US" dirty="0">
                <a:solidFill>
                  <a:srgbClr val="000000"/>
                </a:solidFill>
                <a:effectLst/>
                <a:latin typeface="inherit"/>
              </a:rPr>
              <a:t>]. Finally, . . . an individual's "'[k]</a:t>
            </a:r>
            <a:r>
              <a:rPr lang="en-US" dirty="0" err="1">
                <a:solidFill>
                  <a:srgbClr val="000000"/>
                </a:solidFill>
                <a:effectLst/>
                <a:latin typeface="inherit"/>
              </a:rPr>
              <a:t>nowledge</a:t>
            </a:r>
            <a:r>
              <a:rPr lang="en-US" dirty="0">
                <a:solidFill>
                  <a:srgbClr val="000000"/>
                </a:solidFill>
                <a:effectLst/>
                <a:latin typeface="inherit"/>
              </a:rPr>
              <a:t> of the right to refuse consent'" is also a factor in determining the voluntariness of consent. </a:t>
            </a:r>
            <a:r>
              <a:rPr lang="en-US" u="sng" dirty="0">
                <a:solidFill>
                  <a:srgbClr val="CCCCFF"/>
                </a:solidFill>
                <a:effectLst/>
                <a:latin typeface="inherit"/>
                <a:hlinkClick r:id="rId5">
                  <a:extLst>
                    <a:ext uri="{A12FA001-AC4F-418D-AE19-62706E023703}">
                      <ahyp:hlinkClr xmlns:ahyp="http://schemas.microsoft.com/office/drawing/2018/hyperlinkcolor" val="tx"/>
                    </a:ext>
                  </a:extLst>
                </a:hlinkClick>
              </a:rPr>
              <a:t>Id.</a:t>
            </a:r>
            <a:r>
              <a:rPr lang="en-US" dirty="0">
                <a:solidFill>
                  <a:srgbClr val="000000"/>
                </a:solidFill>
                <a:effectLst/>
                <a:latin typeface="inherit"/>
                <a:hlinkClick r:id="rId5">
                  <a:extLst>
                    <a:ext uri="{A12FA001-AC4F-418D-AE19-62706E023703}">
                      <ahyp:hlinkClr xmlns:ahyp="http://schemas.microsoft.com/office/drawing/2018/hyperlinkcolor" val="tx"/>
                    </a:ext>
                  </a:extLst>
                </a:hlinkClick>
              </a:rPr>
              <a:t> at 307</a:t>
            </a:r>
            <a:r>
              <a:rPr lang="en-US" dirty="0">
                <a:solidFill>
                  <a:srgbClr val="000000"/>
                </a:solidFill>
                <a:effectLst/>
                <a:latin typeface="inherit"/>
              </a:rPr>
              <a:t> (quoting </a:t>
            </a:r>
            <a:r>
              <a:rPr lang="en-US" u="sng" dirty="0">
                <a:solidFill>
                  <a:srgbClr val="CCCCFF"/>
                </a:solidFill>
                <a:effectLst/>
                <a:latin typeface="inherit"/>
                <a:hlinkClick r:id="rId5">
                  <a:extLst>
                    <a:ext uri="{A12FA001-AC4F-418D-AE19-62706E023703}">
                      <ahyp:hlinkClr xmlns:ahyp="http://schemas.microsoft.com/office/drawing/2018/hyperlinkcolor" val="tx"/>
                    </a:ext>
                  </a:extLst>
                </a:hlinkClick>
              </a:rPr>
              <a:t>Schneckloth</a:t>
            </a:r>
            <a:r>
              <a:rPr lang="en-US" dirty="0">
                <a:solidFill>
                  <a:srgbClr val="000000"/>
                </a:solidFill>
                <a:effectLst/>
                <a:latin typeface="inherit"/>
                <a:hlinkClick r:id="rId5">
                  <a:extLst>
                    <a:ext uri="{A12FA001-AC4F-418D-AE19-62706E023703}">
                      <ahyp:hlinkClr xmlns:ahyp="http://schemas.microsoft.com/office/drawing/2018/hyperlinkcolor" val="tx"/>
                    </a:ext>
                  </a:extLst>
                </a:hlinkClick>
              </a:rPr>
              <a:t>, 412 U.S. at 235-47</a:t>
            </a:r>
            <a:r>
              <a:rPr lang="en-US" dirty="0">
                <a:solidFill>
                  <a:srgbClr val="000000"/>
                </a:solidFill>
                <a:effectLst/>
                <a:latin typeface="inherit"/>
              </a:rPr>
              <a:t>).</a:t>
            </a:r>
          </a:p>
          <a:p>
            <a:r>
              <a:rPr lang="en-US" b="0" i="0" u="sng" dirty="0">
                <a:solidFill>
                  <a:srgbClr val="CCCCFF"/>
                </a:solidFill>
                <a:effectLst/>
                <a:latin typeface="verdana" panose="020B0604030504040204" pitchFamily="34" charset="0"/>
                <a:hlinkClick r:id="rId5">
                  <a:extLst>
                    <a:ext uri="{A12FA001-AC4F-418D-AE19-62706E023703}">
                      <ahyp:hlinkClr xmlns:ahyp="http://schemas.microsoft.com/office/drawing/2018/hyperlinkcolor" val="tx"/>
                    </a:ext>
                  </a:extLst>
                </a:hlinkClick>
              </a:rPr>
              <a:t>Henry</a:t>
            </a:r>
            <a:r>
              <a:rPr lang="en-US" b="0" i="0" dirty="0">
                <a:solidFill>
                  <a:srgbClr val="000000"/>
                </a:solidFill>
                <a:effectLst/>
                <a:latin typeface="verdana" panose="020B0604030504040204" pitchFamily="34" charset="0"/>
                <a:hlinkClick r:id="rId5">
                  <a:extLst>
                    <a:ext uri="{A12FA001-AC4F-418D-AE19-62706E023703}">
                      <ahyp:hlinkClr xmlns:ahyp="http://schemas.microsoft.com/office/drawing/2018/hyperlinkcolor" val="tx"/>
                    </a:ext>
                  </a:extLst>
                </a:hlinkClick>
              </a:rPr>
              <a:t>, 539 S.W.3d at 241-42</a:t>
            </a:r>
            <a:r>
              <a:rPr lang="en-US" b="0" i="0" dirty="0">
                <a:solidFill>
                  <a:srgbClr val="000000"/>
                </a:solidFill>
                <a:effectLst/>
                <a:latin typeface="verdana" panose="020B0604030504040204" pitchFamily="34" charset="0"/>
              </a:rPr>
              <a:t>.</a:t>
            </a:r>
          </a:p>
          <a:p>
            <a:pPr algn="l" fontAlgn="base"/>
            <a:endParaRPr lang="en-US" b="0" i="0" dirty="0">
              <a:solidFill>
                <a:srgbClr val="000000"/>
              </a:solidFill>
              <a:effectLst/>
              <a:latin typeface="verdana" panose="020B0604030504040204" pitchFamily="34" charset="0"/>
            </a:endParaRPr>
          </a:p>
          <a:p>
            <a:pPr algn="l" fontAlgn="base"/>
            <a:endParaRPr lang="en-US" b="0" i="0" dirty="0">
              <a:solidFill>
                <a:srgbClr val="000000"/>
              </a:solidFill>
              <a:effectLst/>
              <a:latin typeface="verdana" panose="020B0604030504040204" pitchFamily="34" charset="0"/>
            </a:endParaRPr>
          </a:p>
          <a:p>
            <a:br>
              <a:rPr lang="en-US" dirty="0"/>
            </a:br>
            <a:endParaRPr lang="en-US" u="sng" dirty="0">
              <a:solidFill>
                <a:srgbClr val="000000"/>
              </a:solidFill>
            </a:endParaRPr>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68</a:t>
            </a:fld>
            <a:r>
              <a:rPr lang="en-US"/>
              <a:t> of 27</a:t>
            </a:r>
            <a:endParaRPr lang="en-US" dirty="0"/>
          </a:p>
        </p:txBody>
      </p:sp>
    </p:spTree>
    <p:extLst>
      <p:ext uri="{BB962C8B-B14F-4D97-AF65-F5344CB8AC3E}">
        <p14:creationId xmlns:p14="http://schemas.microsoft.com/office/powerpoint/2010/main" val="32735118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defRPr/>
            </a:pPr>
            <a:r>
              <a:rPr lang="en-US" i="1" dirty="0">
                <a:solidFill>
                  <a:srgbClr val="000000"/>
                </a:solidFill>
              </a:rPr>
              <a:t>State v. Martin</a:t>
            </a:r>
            <a:r>
              <a:rPr lang="en-US" dirty="0">
                <a:solidFill>
                  <a:srgbClr val="000000"/>
                </a:solidFill>
              </a:rPr>
              <a:t>, </a:t>
            </a:r>
          </a:p>
          <a:p>
            <a:pPr defTabSz="881390">
              <a:spcBef>
                <a:spcPts val="578"/>
              </a:spcBef>
              <a:defRPr/>
            </a:pPr>
            <a:r>
              <a:rPr lang="en-US" dirty="0">
                <a:solidFill>
                  <a:srgbClr val="000000"/>
                </a:solidFill>
              </a:rPr>
              <a:t>Trooper conducted the crash investigation; detailed observations of scene, called for a tow truck--vehicle was inoperable--remained at the scene until the crashed vehicle, parts of the vehicle and other items are cleared and secured by the tow truck driver; didn’t find evidence of alcohol on the scene or have any suspicion of DUI at that time;  two deputies originally at the scene of the crash at trooper’s arrival left the scene; trooper didn’t observe any evidence that the driver was possibly impaired until he spoke with the defendant at the hospital; admissions of driver and his observations (of the scene and subsequently of her) developed probable cause; advised the defendant of implied consent law; refusal;  knew how to obtain a search warrant, but nearly 2 ½ hours had elapsed since the crash; would have call magistrate down to the jail to approve a search warrant; but  he didn’t have the capability to personally do that himself.</a:t>
            </a:r>
          </a:p>
          <a:p>
            <a:endParaRPr lang="en-US" dirty="0"/>
          </a:p>
          <a:p>
            <a:endParaRPr lang="en-US" dirty="0">
              <a:solidFill>
                <a:srgbClr val="000000"/>
              </a:solidFill>
            </a:endParaRPr>
          </a:p>
          <a:p>
            <a:r>
              <a:rPr lang="en-US" i="1" dirty="0">
                <a:solidFill>
                  <a:srgbClr val="000000"/>
                </a:solidFill>
              </a:rPr>
              <a:t>State v. Oaks</a:t>
            </a:r>
            <a:r>
              <a:rPr lang="en-US" dirty="0">
                <a:solidFill>
                  <a:srgbClr val="000000"/>
                </a:solidFill>
              </a:rPr>
              <a:t>, </a:t>
            </a:r>
          </a:p>
          <a:p>
            <a:r>
              <a:rPr lang="en-US" dirty="0">
                <a:solidFill>
                  <a:srgbClr val="000000"/>
                </a:solidFill>
              </a:rPr>
              <a:t>2-1 decision written by Judge Witt; evidence in the record preponderated against the trial court’s finding of exigent circumstances</a:t>
            </a:r>
          </a:p>
          <a:p>
            <a:r>
              <a:rPr lang="en-US" dirty="0">
                <a:solidFill>
                  <a:srgbClr val="000000"/>
                </a:solidFill>
              </a:rPr>
              <a:t>probable cause for driving under the influence was found at scene;</a:t>
            </a:r>
            <a:br>
              <a:rPr lang="en-US" dirty="0">
                <a:solidFill>
                  <a:srgbClr val="000000"/>
                </a:solidFill>
              </a:rPr>
            </a:br>
            <a:r>
              <a:rPr lang="en-US" dirty="0">
                <a:solidFill>
                  <a:srgbClr val="000000"/>
                </a:solidFill>
              </a:rPr>
              <a:t>trooper immediately notified his supervisor less than 15 into investigation;  </a:t>
            </a:r>
            <a:br>
              <a:rPr lang="en-US" dirty="0">
                <a:solidFill>
                  <a:srgbClr val="000000"/>
                </a:solidFill>
              </a:rPr>
            </a:br>
            <a:r>
              <a:rPr lang="en-US" dirty="0">
                <a:solidFill>
                  <a:srgbClr val="000000"/>
                </a:solidFill>
              </a:rPr>
              <a:t>Neither trooper, nor the supervisor attempted to get a search warrant;</a:t>
            </a:r>
            <a:br>
              <a:rPr lang="en-US" dirty="0">
                <a:solidFill>
                  <a:srgbClr val="000000"/>
                </a:solidFill>
              </a:rPr>
            </a:br>
            <a:r>
              <a:rPr lang="en-US" dirty="0">
                <a:solidFill>
                  <a:srgbClr val="000000"/>
                </a:solidFill>
              </a:rPr>
              <a:t>each speculated re time to get; </a:t>
            </a:r>
            <a:br>
              <a:rPr lang="en-US" dirty="0">
                <a:solidFill>
                  <a:srgbClr val="000000"/>
                </a:solidFill>
              </a:rPr>
            </a:br>
            <a:r>
              <a:rPr lang="en-US" dirty="0">
                <a:solidFill>
                  <a:srgbClr val="000000"/>
                </a:solidFill>
              </a:rPr>
              <a:t>Each acknowledged that another trooper could obtain SW information provided to him/her have the capacity to complete a SW in car;  </a:t>
            </a:r>
            <a:br>
              <a:rPr lang="en-US" dirty="0">
                <a:solidFill>
                  <a:srgbClr val="000000"/>
                </a:solidFill>
              </a:rPr>
            </a:br>
            <a:r>
              <a:rPr lang="en-US" dirty="0">
                <a:solidFill>
                  <a:srgbClr val="000000"/>
                </a:solidFill>
              </a:rPr>
              <a:t>seriousness of the crash and fatality alone doesn’t establish exigency because all troopers on the scene were investigating crash and no responsibilities involving the fire, emergency medical care or traffic control;   </a:t>
            </a:r>
            <a:br>
              <a:rPr lang="en-US" dirty="0">
                <a:solidFill>
                  <a:srgbClr val="000000"/>
                </a:solidFill>
              </a:rPr>
            </a:br>
            <a:r>
              <a:rPr lang="en-US" dirty="0">
                <a:solidFill>
                  <a:srgbClr val="000000"/>
                </a:solidFill>
              </a:rPr>
              <a:t>lack of contact information for all judges within certain counties was </a:t>
            </a:r>
            <a:r>
              <a:rPr lang="en-US" b="1" dirty="0">
                <a:solidFill>
                  <a:srgbClr val="000000"/>
                </a:solidFill>
              </a:rPr>
              <a:t>not </a:t>
            </a:r>
            <a:r>
              <a:rPr lang="en-US" dirty="0">
                <a:solidFill>
                  <a:srgbClr val="000000"/>
                </a:solidFill>
              </a:rPr>
              <a:t>a factor contributing to exigent circumstances; </a:t>
            </a:r>
            <a:br>
              <a:rPr lang="en-US" dirty="0">
                <a:solidFill>
                  <a:srgbClr val="000000"/>
                </a:solidFill>
              </a:rPr>
            </a:br>
            <a:r>
              <a:rPr lang="en-US" dirty="0">
                <a:solidFill>
                  <a:srgbClr val="000000"/>
                </a:solidFill>
              </a:rPr>
              <a:t>none of the troopers believed a SW was required;  </a:t>
            </a:r>
            <a:br>
              <a:rPr lang="en-US" dirty="0">
                <a:solidFill>
                  <a:srgbClr val="000000"/>
                </a:solidFill>
              </a:rPr>
            </a:br>
            <a:r>
              <a:rPr lang="en-US" dirty="0">
                <a:solidFill>
                  <a:srgbClr val="000000"/>
                </a:solidFill>
              </a:rPr>
              <a:t>The supervisor, waited 20 minutes to order another trooper to obtain the blood sample even after advisement that defendant’s injuries were severe;  </a:t>
            </a:r>
            <a:br>
              <a:rPr lang="en-US" dirty="0">
                <a:solidFill>
                  <a:srgbClr val="000000"/>
                </a:solidFill>
              </a:rPr>
            </a:br>
            <a:r>
              <a:rPr lang="en-US" dirty="0">
                <a:solidFill>
                  <a:srgbClr val="000000"/>
                </a:solidFill>
              </a:rPr>
              <a:t>Speculation re surgery was not enough to support exigent circumstances;</a:t>
            </a:r>
            <a:br>
              <a:rPr lang="en-US" dirty="0">
                <a:solidFill>
                  <a:srgbClr val="000000"/>
                </a:solidFill>
              </a:rPr>
            </a:br>
            <a:r>
              <a:rPr lang="en-US" dirty="0">
                <a:solidFill>
                  <a:srgbClr val="000000"/>
                </a:solidFill>
              </a:rPr>
              <a:t>fact that the trooper dispatched to hospital to secure blood from the defendant learned surgery was required didn’t justify exigency because no attempt was made prior learning the fact.</a:t>
            </a:r>
            <a:br>
              <a:rPr lang="en-US" dirty="0">
                <a:solidFill>
                  <a:srgbClr val="000000"/>
                </a:solidFill>
              </a:rPr>
            </a:br>
            <a:endParaRPr lang="en-US" dirty="0">
              <a:solidFill>
                <a:srgbClr val="000000"/>
              </a:solidFill>
            </a:endParaRPr>
          </a:p>
          <a:p>
            <a:r>
              <a:rPr lang="en-US" dirty="0">
                <a:solidFill>
                  <a:srgbClr val="000000"/>
                </a:solidFill>
              </a:rPr>
              <a:t>Judge Holloway dissented from the majority opinion and found that the evidence did not preponderate against the trial judge’s finding of exigent circumstances. </a:t>
            </a:r>
          </a:p>
          <a:p>
            <a:endParaRPr lang="en-US" dirty="0">
              <a:solidFill>
                <a:srgbClr val="000000"/>
              </a:solidFill>
            </a:endParaRPr>
          </a:p>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70</a:t>
            </a:fld>
            <a:r>
              <a:rPr lang="en-US"/>
              <a:t> of 27</a:t>
            </a:r>
            <a:endParaRPr lang="en-US" dirty="0"/>
          </a:p>
        </p:txBody>
      </p:sp>
    </p:spTree>
    <p:extLst>
      <p:ext uri="{BB962C8B-B14F-4D97-AF65-F5344CB8AC3E}">
        <p14:creationId xmlns:p14="http://schemas.microsoft.com/office/powerpoint/2010/main" val="39686614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chemeClr val="tx1">
                    <a:lumMod val="50000"/>
                  </a:schemeClr>
                </a:solidFill>
                <a:effectLst/>
                <a:latin typeface="+mn-lt"/>
              </a:rPr>
              <a:t>We adopt only the </a:t>
            </a:r>
            <a:r>
              <a:rPr lang="en-US" b="0" i="0" u="sng" dirty="0">
                <a:solidFill>
                  <a:schemeClr val="tx1">
                    <a:lumMod val="50000"/>
                  </a:schemeClr>
                </a:solidFill>
                <a:effectLst/>
                <a:latin typeface="+mn-lt"/>
              </a:rPr>
              <a:t>Davis</a:t>
            </a:r>
            <a:r>
              <a:rPr lang="en-US" b="0" i="0" dirty="0">
                <a:solidFill>
                  <a:schemeClr val="tx1">
                    <a:lumMod val="50000"/>
                  </a:schemeClr>
                </a:solidFill>
                <a:effectLst/>
                <a:latin typeface="+mn-lt"/>
              </a:rPr>
              <a:t> good-faith exception, which "represents a small fragment of federal good-faith jurisprudence." </a:t>
            </a:r>
            <a:r>
              <a:rPr lang="en-US" b="0" i="0" u="sng" dirty="0">
                <a:solidFill>
                  <a:schemeClr val="tx1">
                    <a:lumMod val="50000"/>
                  </a:schemeClr>
                </a:solidFill>
                <a:effectLst/>
                <a:latin typeface="+mn-lt"/>
              </a:rPr>
              <a:t>Id.</a:t>
            </a:r>
            <a:r>
              <a:rPr lang="en-US" b="0" i="0" dirty="0">
                <a:solidFill>
                  <a:schemeClr val="tx1">
                    <a:lumMod val="50000"/>
                  </a:schemeClr>
                </a:solidFill>
                <a:effectLst/>
                <a:latin typeface="+mn-lt"/>
              </a:rPr>
              <a:t> Furthermore, the </a:t>
            </a:r>
            <a:r>
              <a:rPr lang="en-US" b="0" i="0" u="sng" dirty="0">
                <a:solidFill>
                  <a:schemeClr val="tx1">
                    <a:lumMod val="50000"/>
                  </a:schemeClr>
                </a:solidFill>
                <a:effectLst/>
                <a:latin typeface="+mn-lt"/>
              </a:rPr>
              <a:t>Davis</a:t>
            </a:r>
            <a:r>
              <a:rPr lang="en-US" b="0" i="0" dirty="0">
                <a:solidFill>
                  <a:schemeClr val="tx1">
                    <a:lumMod val="50000"/>
                  </a:schemeClr>
                </a:solidFill>
                <a:effectLst/>
                <a:latin typeface="+mn-lt"/>
              </a:rPr>
              <a:t> good-faith exception we adopt applies only when the law enforcement officers' action is in objectively reasonable good faith reliance on "binding appellate precedent" that "specifically </a:t>
            </a:r>
            <a:r>
              <a:rPr lang="en-US" b="0" i="1" dirty="0">
                <a:solidFill>
                  <a:schemeClr val="tx1">
                    <a:lumMod val="50000"/>
                  </a:schemeClr>
                </a:solidFill>
                <a:effectLst/>
                <a:latin typeface="+mn-lt"/>
              </a:rPr>
              <a:t>authorizes</a:t>
            </a:r>
            <a:r>
              <a:rPr lang="en-US" b="0" i="0" dirty="0">
                <a:solidFill>
                  <a:schemeClr val="tx1">
                    <a:lumMod val="50000"/>
                  </a:schemeClr>
                </a:solidFill>
                <a:effectLst/>
                <a:latin typeface="+mn-lt"/>
              </a:rPr>
              <a:t> a particular police practice." </a:t>
            </a:r>
            <a:r>
              <a:rPr lang="en-US" b="0" i="0" u="sng" dirty="0">
                <a:solidFill>
                  <a:srgbClr val="CCCCFF"/>
                </a:solidFill>
                <a:effectLst/>
                <a:latin typeface="+mn-lt"/>
                <a:hlinkClick r:id="rId3">
                  <a:extLst>
                    <a:ext uri="{A12FA001-AC4F-418D-AE19-62706E023703}">
                      <ahyp:hlinkClr xmlns:ahyp="http://schemas.microsoft.com/office/drawing/2018/hyperlinkcolor" val="tx"/>
                    </a:ext>
                  </a:extLst>
                </a:hlinkClick>
              </a:rPr>
              <a:t>Davis</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564 U.S. at 241</a:t>
            </a:r>
            <a:r>
              <a:rPr lang="en-US" b="0" i="0" dirty="0">
                <a:solidFill>
                  <a:schemeClr val="tx1">
                    <a:lumMod val="50000"/>
                  </a:schemeClr>
                </a:solidFill>
                <a:effectLst/>
                <a:latin typeface="+mn-lt"/>
              </a:rPr>
              <a:t>. Persuasive precedent from other</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[**70] </a:t>
            </a:r>
            <a:r>
              <a:rPr lang="en-US" b="0" i="0" dirty="0">
                <a:solidFill>
                  <a:schemeClr val="tx1">
                    <a:lumMod val="50000"/>
                  </a:schemeClr>
                </a:solidFill>
                <a:effectLst/>
                <a:latin typeface="+mn-lt"/>
              </a:rPr>
              <a:t> jurisdictions is not a sufficient basis for applying the </a:t>
            </a:r>
            <a:r>
              <a:rPr lang="en-US" b="0" i="0" u="sng" dirty="0">
                <a:solidFill>
                  <a:schemeClr val="tx1">
                    <a:lumMod val="50000"/>
                  </a:schemeClr>
                </a:solidFill>
                <a:effectLst/>
                <a:latin typeface="+mn-lt"/>
              </a:rPr>
              <a:t>Davis</a:t>
            </a:r>
            <a:r>
              <a:rPr lang="en-US" b="0" i="0" dirty="0">
                <a:solidFill>
                  <a:schemeClr val="tx1">
                    <a:lumMod val="50000"/>
                  </a:schemeClr>
                </a:solidFill>
                <a:effectLst/>
                <a:latin typeface="+mn-lt"/>
              </a:rPr>
              <a:t> good-faith exception. </a:t>
            </a:r>
            <a:r>
              <a:rPr lang="en-US" b="0" i="0" u="sng" dirty="0">
                <a:solidFill>
                  <a:srgbClr val="CCCCFF"/>
                </a:solidFill>
                <a:effectLst/>
                <a:latin typeface="+mn-lt"/>
                <a:hlinkClick r:id="rId3">
                  <a:extLst>
                    <a:ext uri="{A12FA001-AC4F-418D-AE19-62706E023703}">
                      <ahyp:hlinkClr xmlns:ahyp="http://schemas.microsoft.com/office/drawing/2018/hyperlinkcolor" val="tx"/>
                    </a:ext>
                  </a:extLst>
                </a:hlinkClick>
              </a:rPr>
              <a:t>Lindquist</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869 N.W.2d at 876</a:t>
            </a:r>
            <a:r>
              <a:rPr lang="en-US" b="0" i="0" dirty="0">
                <a:solidFill>
                  <a:schemeClr val="tx1">
                    <a:lumMod val="50000"/>
                  </a:schemeClr>
                </a:solidFill>
                <a:effectLst/>
                <a:latin typeface="+mn-lt"/>
              </a:rPr>
              <a:t>. Nor does the </a:t>
            </a:r>
            <a:r>
              <a:rPr lang="en-US" b="0" i="0" u="sng" dirty="0">
                <a:solidFill>
                  <a:schemeClr val="tx1">
                    <a:lumMod val="50000"/>
                  </a:schemeClr>
                </a:solidFill>
                <a:effectLst/>
                <a:latin typeface="+mn-lt"/>
              </a:rPr>
              <a:t>Davis</a:t>
            </a:r>
            <a:r>
              <a:rPr lang="en-US" b="0" i="0" dirty="0">
                <a:solidFill>
                  <a:schemeClr val="tx1">
                    <a:lumMod val="50000"/>
                  </a:schemeClr>
                </a:solidFill>
                <a:effectLst/>
                <a:latin typeface="+mn-lt"/>
              </a:rPr>
              <a:t> good-faith exception permit law enforcement officers to "extend the law to areas in which no precedent exists or the law is unsettled." </a:t>
            </a:r>
            <a:r>
              <a:rPr lang="en-US" b="0" i="0" u="sng" dirty="0">
                <a:solidFill>
                  <a:srgbClr val="CCCCFF"/>
                </a:solidFill>
                <a:effectLst/>
                <a:latin typeface="+mn-lt"/>
                <a:hlinkClick r:id="rId3">
                  <a:extLst>
                    <a:ext uri="{A12FA001-AC4F-418D-AE19-62706E023703}">
                      <ahyp:hlinkClr xmlns:ahyp="http://schemas.microsoft.com/office/drawing/2018/hyperlinkcolor" val="tx"/>
                    </a:ext>
                  </a:extLst>
                </a:hlinkClick>
              </a:rPr>
              <a:t>Id.</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at 876-77</a:t>
            </a:r>
            <a:r>
              <a:rPr lang="en-US" b="0" i="0" dirty="0">
                <a:solidFill>
                  <a:schemeClr val="tx1">
                    <a:lumMod val="50000"/>
                  </a:schemeClr>
                </a:solidFill>
                <a:effectLst/>
                <a:latin typeface="+mn-lt"/>
              </a:rPr>
              <a:t> (internal quotation marks omitted) (quoting </a:t>
            </a:r>
            <a:r>
              <a:rPr lang="en-US" b="0" i="0" u="sng" dirty="0">
                <a:solidFill>
                  <a:srgbClr val="CCCCFF"/>
                </a:solidFill>
                <a:effectLst/>
                <a:latin typeface="+mn-lt"/>
                <a:hlinkClick r:id="rId3">
                  <a:extLst>
                    <a:ext uri="{A12FA001-AC4F-418D-AE19-62706E023703}">
                      <ahyp:hlinkClr xmlns:ahyp="http://schemas.microsoft.com/office/drawing/2018/hyperlinkcolor" val="tx"/>
                    </a:ext>
                  </a:extLst>
                </a:hlinkClick>
              </a:rPr>
              <a:t>Davis</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564 U.S. at 250-51</a:t>
            </a:r>
            <a:r>
              <a:rPr lang="en-US" b="0" i="0" dirty="0">
                <a:solidFill>
                  <a:schemeClr val="tx1">
                    <a:lumMod val="50000"/>
                  </a:schemeClr>
                </a:solidFill>
                <a:effectLst/>
                <a:latin typeface="+mn-lt"/>
              </a:rPr>
              <a:t> (Sotomayor, J., concurring in the judgment)). Our holding today merely reflects the reality that the exclusionary rule does not serve its central purpose of deterring police misconduct "when applied to evidence obtained during a search conducted in reasonable reliance on binding precedent." </a:t>
            </a:r>
            <a:r>
              <a:rPr lang="en-US" b="0" i="0" u="sng" dirty="0">
                <a:solidFill>
                  <a:srgbClr val="CCCCFF"/>
                </a:solidFill>
                <a:effectLst/>
                <a:latin typeface="+mn-lt"/>
                <a:hlinkClick r:id="rId3">
                  <a:extLst>
                    <a:ext uri="{A12FA001-AC4F-418D-AE19-62706E023703}">
                      <ahyp:hlinkClr xmlns:ahyp="http://schemas.microsoft.com/office/drawing/2018/hyperlinkcolor" val="tx"/>
                    </a:ext>
                  </a:extLst>
                </a:hlinkClick>
              </a:rPr>
              <a:t>Id.</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at 877</a:t>
            </a:r>
            <a:r>
              <a:rPr lang="en-US" b="0" i="0" dirty="0">
                <a:solidFill>
                  <a:schemeClr val="tx1">
                    <a:lumMod val="50000"/>
                  </a:schemeClr>
                </a:solidFill>
                <a:effectLst/>
                <a:latin typeface="+mn-lt"/>
              </a:rPr>
              <a:t>. We need not and do not here decide whether to embrace any of the other good-faith exceptions to the exclusionary rule the Supreme Court has adopted. </a:t>
            </a:r>
            <a:r>
              <a:rPr lang="en-US" b="0" i="0" u="sng" dirty="0">
                <a:solidFill>
                  <a:schemeClr val="tx1">
                    <a:lumMod val="50000"/>
                  </a:schemeClr>
                </a:solidFill>
                <a:effectLst/>
                <a:latin typeface="+mn-lt"/>
              </a:rPr>
              <a:t>Id.</a:t>
            </a:r>
            <a:r>
              <a:rPr lang="en-US" b="0" i="0" dirty="0">
                <a:solidFill>
                  <a:schemeClr val="tx1">
                    <a:lumMod val="50000"/>
                  </a:schemeClr>
                </a:solidFill>
                <a:effectLst/>
                <a:latin typeface="+mn-lt"/>
              </a:rPr>
              <a:t> Like the Kentucky Supreme Court, which also adopted but narrowly defined the </a:t>
            </a:r>
            <a:r>
              <a:rPr lang="en-US" b="0" i="0" u="sng" dirty="0">
                <a:solidFill>
                  <a:schemeClr val="tx1">
                    <a:lumMod val="50000"/>
                  </a:schemeClr>
                </a:solidFill>
                <a:effectLst/>
                <a:latin typeface="+mn-lt"/>
              </a:rPr>
              <a:t>Davis</a:t>
            </a:r>
            <a:r>
              <a:rPr lang="en-US" b="0" i="0" dirty="0">
                <a:solidFill>
                  <a:schemeClr val="tx1">
                    <a:lumMod val="50000"/>
                  </a:schemeClr>
                </a:solidFill>
                <a:effectLst/>
                <a:latin typeface="+mn-lt"/>
              </a:rPr>
              <a:t> good-faith exception, we view our decision as adequately preserving "the protections provided by our state and federal constitutions while not penalizing police officers for performing their duties conscientiously and in good-faith." </a:t>
            </a:r>
            <a:r>
              <a:rPr lang="en-US" b="0" i="0" u="sng" dirty="0">
                <a:solidFill>
                  <a:srgbClr val="CCCCFF"/>
                </a:solidFill>
                <a:effectLst/>
                <a:latin typeface="+mn-lt"/>
                <a:hlinkClick r:id="rId3">
                  <a:extLst>
                    <a:ext uri="{A12FA001-AC4F-418D-AE19-62706E023703}">
                      <ahyp:hlinkClr xmlns:ahyp="http://schemas.microsoft.com/office/drawing/2018/hyperlinkcolor" val="tx"/>
                    </a:ext>
                  </a:extLst>
                </a:hlinkClick>
              </a:rPr>
              <a:t>Parker v. Commonwealth</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440 S.W.3d 381, 387 (Ky. 2014)</a:t>
            </a:r>
            <a:r>
              <a:rPr lang="en-US" b="0" i="0" dirty="0">
                <a:solidFill>
                  <a:schemeClr val="tx1">
                    <a:lumMod val="50000"/>
                  </a:schemeClr>
                </a:solidFill>
                <a:effectLst/>
                <a:latin typeface="+mn-lt"/>
              </a:rPr>
              <a:t>. As the Kentucky Supreme Court declared, " [l]aw enforcement officers are the vanguard of our legal system." </a:t>
            </a:r>
            <a:r>
              <a:rPr lang="en-US" b="0" i="0" u="sng" dirty="0">
                <a:solidFill>
                  <a:schemeClr val="tx1">
                    <a:lumMod val="50000"/>
                  </a:schemeClr>
                </a:solidFill>
                <a:effectLst/>
                <a:latin typeface="+mn-lt"/>
              </a:rPr>
              <a:t>Id.</a:t>
            </a:r>
            <a:endParaRPr lang="en-US" b="0" i="0" dirty="0">
              <a:solidFill>
                <a:schemeClr val="tx1">
                  <a:lumMod val="50000"/>
                </a:schemeClr>
              </a:solidFill>
              <a:effectLst/>
              <a:latin typeface="+mn-lt"/>
            </a:endParaRPr>
          </a:p>
          <a:p>
            <a:pPr algn="l" fontAlgn="base"/>
            <a:r>
              <a:rPr lang="en-US" b="0" i="0" dirty="0">
                <a:solidFill>
                  <a:schemeClr val="tx1">
                    <a:lumMod val="50000"/>
                  </a:schemeClr>
                </a:solidFill>
                <a:effectLst/>
                <a:latin typeface="+mn-lt"/>
              </a:rPr>
              <a:t>Finally, having adopted the </a:t>
            </a:r>
            <a:r>
              <a:rPr lang="en-US" b="0" i="0" u="sng" dirty="0">
                <a:solidFill>
                  <a:schemeClr val="tx1">
                    <a:lumMod val="50000"/>
                  </a:schemeClr>
                </a:solidFill>
                <a:effectLst/>
                <a:latin typeface="+mn-lt"/>
              </a:rPr>
              <a:t>Davis</a:t>
            </a:r>
            <a:r>
              <a:rPr lang="en-US" b="0" i="0" dirty="0">
                <a:solidFill>
                  <a:schemeClr val="tx1">
                    <a:lumMod val="50000"/>
                  </a:schemeClr>
                </a:solidFill>
                <a:effectLst/>
                <a:latin typeface="+mn-lt"/>
              </a:rPr>
              <a:t> good-faith</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[**71] </a:t>
            </a:r>
            <a:r>
              <a:rPr lang="en-US" b="0" i="0" dirty="0">
                <a:solidFill>
                  <a:schemeClr val="tx1">
                    <a:lumMod val="50000"/>
                  </a:schemeClr>
                </a:solidFill>
                <a:effectLst/>
                <a:latin typeface="+mn-lt"/>
              </a:rPr>
              <a:t> exception, we agree with the State that it applies here. Prior to </a:t>
            </a:r>
            <a:r>
              <a:rPr lang="en-US" b="0" i="0" u="sng" dirty="0">
                <a:solidFill>
                  <a:schemeClr val="tx1">
                    <a:lumMod val="50000"/>
                  </a:schemeClr>
                </a:solidFill>
                <a:effectLst/>
                <a:latin typeface="+mn-lt"/>
              </a:rPr>
              <a:t>McNeely</a:t>
            </a:r>
            <a:r>
              <a:rPr lang="en-US" b="0" i="0" dirty="0">
                <a:solidFill>
                  <a:schemeClr val="tx1">
                    <a:lumMod val="50000"/>
                  </a:schemeClr>
                </a:solidFill>
                <a:effectLst/>
                <a:latin typeface="+mn-lt"/>
              </a:rPr>
              <a:t>, no warrant was required for a blood draw in drunk driving cases because Tennessee courts had interpreted </a:t>
            </a:r>
            <a:r>
              <a:rPr lang="en-US" b="0" i="0" u="sng" dirty="0" err="1">
                <a:solidFill>
                  <a:schemeClr val="tx1">
                    <a:lumMod val="50000"/>
                  </a:schemeClr>
                </a:solidFill>
                <a:effectLst/>
                <a:latin typeface="+mn-lt"/>
              </a:rPr>
              <a:t>Schmerber</a:t>
            </a:r>
            <a:r>
              <a:rPr lang="en-US" b="0" i="0" dirty="0">
                <a:solidFill>
                  <a:schemeClr val="tx1">
                    <a:lumMod val="50000"/>
                  </a:schemeClr>
                </a:solidFill>
                <a:effectLst/>
                <a:latin typeface="+mn-lt"/>
              </a:rPr>
              <a:t> as establishing a broad categorical rule that the natural dissipation of alcohol within the bloodstream presents an exigent circumstance, justifying a warrantless blood draw in every drunk driving case. </a:t>
            </a:r>
            <a:r>
              <a:rPr lang="en-US" b="0" i="0" u="sng" dirty="0">
                <a:solidFill>
                  <a:schemeClr val="tx1">
                    <a:lumMod val="50000"/>
                  </a:schemeClr>
                </a:solidFill>
                <a:effectLst/>
                <a:latin typeface="+mn-lt"/>
              </a:rPr>
              <a:t>See, e.g., </a:t>
            </a:r>
            <a:r>
              <a:rPr lang="en-US" b="0" i="0" u="sng" dirty="0">
                <a:solidFill>
                  <a:srgbClr val="CCCCFF"/>
                </a:solidFill>
                <a:effectLst/>
                <a:latin typeface="+mn-lt"/>
                <a:hlinkClick r:id="rId3">
                  <a:extLst>
                    <a:ext uri="{A12FA001-AC4F-418D-AE19-62706E023703}">
                      <ahyp:hlinkClr xmlns:ahyp="http://schemas.microsoft.com/office/drawing/2018/hyperlinkcolor" val="tx"/>
                    </a:ext>
                  </a:extLst>
                </a:hlinkClick>
              </a:rPr>
              <a:t>Humphreys</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70 S.W.3d at 761</a:t>
            </a:r>
            <a:r>
              <a:rPr lang="en-US" b="0" i="0" dirty="0">
                <a:solidFill>
                  <a:schemeClr val="tx1">
                    <a:lumMod val="50000"/>
                  </a:schemeClr>
                </a:solidFill>
                <a:effectLst/>
                <a:latin typeface="+mn-lt"/>
              </a:rPr>
              <a:t>. As a result, even though Deputy Strzelecki believed the defendant had actually consented to the blood draw, his action in obtaining her blood without a warrant was in objectively reasonable good-faith reliance on binding precedent.</a:t>
            </a:r>
            <a:r>
              <a:rPr lang="en-US" b="1" i="0" u="none" strike="noStrike"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24</a:t>
            </a:r>
            <a:r>
              <a:rPr lang="en-US" b="0" i="0" dirty="0">
                <a:solidFill>
                  <a:schemeClr val="tx1">
                    <a:lumMod val="50000"/>
                  </a:schemeClr>
                </a:solidFill>
                <a:effectLst/>
                <a:latin typeface="+mn-lt"/>
              </a:rPr>
              <a:t> Under these circumstances, we conclude that the good-faith exception applies, and the exclusionary rule does not require suppression of the evidence derived from the testing of the defendant's blood.</a:t>
            </a:r>
          </a:p>
          <a:p>
            <a:pPr algn="l" fontAlgn="base"/>
            <a:r>
              <a:rPr lang="en-US" b="0" i="0" dirty="0">
                <a:solidFill>
                  <a:schemeClr val="tx1">
                    <a:lumMod val="50000"/>
                  </a:schemeClr>
                </a:solidFill>
                <a:effectLst/>
                <a:latin typeface="+mn-lt"/>
              </a:rPr>
              <a:t>In so holding, we reject the defendant's final argument that </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Tennessee Rule of Criminal Procedure 41(g)</a:t>
            </a:r>
            <a:r>
              <a:rPr lang="en-US" b="0" i="0" dirty="0">
                <a:solidFill>
                  <a:schemeClr val="tx1">
                    <a:lumMod val="50000"/>
                  </a:schemeClr>
                </a:solidFill>
                <a:effectLst/>
                <a:latin typeface="+mn-lt"/>
              </a:rPr>
              <a:t> provides her greater protection because it requires suppression of evidence derived from "[a] search or seizure [that] was made illegally without a search warrant</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[**73] </a:t>
            </a:r>
            <a:r>
              <a:rPr lang="en-US" b="0" i="0" dirty="0">
                <a:solidFill>
                  <a:schemeClr val="tx1">
                    <a:lumMod val="50000"/>
                  </a:schemeClr>
                </a:solidFill>
                <a:effectLst/>
                <a:latin typeface="+mn-lt"/>
              </a:rPr>
              <a:t> . . . or in any other way in violation of the constitutional protection against unreasonable searches and seizures." </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Tenn. R. Crim. P. 41(g)(1)</a:t>
            </a:r>
            <a:r>
              <a:rPr lang="en-US" b="0" i="0" dirty="0">
                <a:solidFill>
                  <a:schemeClr val="tx1">
                    <a:lumMod val="50000"/>
                  </a:schemeClr>
                </a:solidFill>
                <a:effectLst/>
                <a:latin typeface="+mn-lt"/>
              </a:rPr>
              <a:t>. As already explained,  the exclusionary rule is a judicially crafted remedy for constitutional violations. As a result, this Court has both the authority and the responsibility to decide whether the </a:t>
            </a:r>
            <a:r>
              <a:rPr lang="en-US" b="0" i="0" u="sng" dirty="0">
                <a:solidFill>
                  <a:schemeClr val="tx1">
                    <a:lumMod val="50000"/>
                  </a:schemeClr>
                </a:solidFill>
                <a:effectLst/>
                <a:latin typeface="+mn-lt"/>
              </a:rPr>
              <a:t>Davis</a:t>
            </a:r>
            <a:r>
              <a:rPr lang="en-US" b="0" i="0" dirty="0">
                <a:solidFill>
                  <a:schemeClr val="tx1">
                    <a:lumMod val="50000"/>
                  </a:schemeClr>
                </a:solidFill>
                <a:effectLst/>
                <a:latin typeface="+mn-lt"/>
              </a:rPr>
              <a:t> good-faith exception, or any other exception, should be adopted. </a:t>
            </a:r>
            <a:r>
              <a:rPr lang="en-US" b="0" i="0" u="sng" dirty="0">
                <a:solidFill>
                  <a:srgbClr val="CCCCFF"/>
                </a:solidFill>
                <a:effectLst/>
                <a:latin typeface="+mn-lt"/>
                <a:hlinkClick r:id="rId3">
                  <a:extLst>
                    <a:ext uri="{A12FA001-AC4F-418D-AE19-62706E023703}">
                      <ahyp:hlinkClr xmlns:ahyp="http://schemas.microsoft.com/office/drawing/2018/hyperlinkcolor" val="tx"/>
                    </a:ext>
                  </a:extLst>
                </a:hlinkClick>
              </a:rPr>
              <a:t>Hodge v. Craig</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382 S.W.3d 325, 337 (Tenn. 2012)</a:t>
            </a:r>
            <a:r>
              <a:rPr lang="en-US" b="0" i="0" dirty="0">
                <a:solidFill>
                  <a:schemeClr val="tx1">
                    <a:lumMod val="50000"/>
                  </a:schemeClr>
                </a:solidFill>
                <a:effectLst/>
                <a:latin typeface="+mn-lt"/>
              </a:rPr>
              <a:t> ("[I]t is now beyond reasoned argument that this Court has the power to develop and adapt common law principles and their application."). Any holding that </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Rule 41(g)</a:t>
            </a:r>
            <a:r>
              <a:rPr lang="en-US" b="0" i="0" dirty="0">
                <a:solidFill>
                  <a:schemeClr val="tx1">
                    <a:lumMod val="50000"/>
                  </a:schemeClr>
                </a:solidFill>
                <a:effectLst/>
                <a:latin typeface="+mn-lt"/>
              </a:rPr>
              <a:t>, a procedural rule promulgated by this Court, can divest this Court of such authority would be peculiar indeed, because "[o]</a:t>
            </a:r>
            <a:r>
              <a:rPr lang="en-US" b="0" i="0" dirty="0" err="1">
                <a:solidFill>
                  <a:schemeClr val="tx1">
                    <a:lumMod val="50000"/>
                  </a:schemeClr>
                </a:solidFill>
                <a:effectLst/>
                <a:latin typeface="+mn-lt"/>
              </a:rPr>
              <a:t>nly</a:t>
            </a:r>
            <a:r>
              <a:rPr lang="en-US" b="0" i="0" dirty="0">
                <a:solidFill>
                  <a:schemeClr val="tx1">
                    <a:lumMod val="50000"/>
                  </a:schemeClr>
                </a:solidFill>
                <a:effectLst/>
                <a:latin typeface="+mn-lt"/>
              </a:rPr>
              <a:t> the [Tennessee] Supreme Court has the inherent power to promulgate rules governing the practice and procedure of the courts of this [S]</a:t>
            </a:r>
            <a:r>
              <a:rPr lang="en-US" b="0" i="0" dirty="0" err="1">
                <a:solidFill>
                  <a:schemeClr val="tx1">
                    <a:lumMod val="50000"/>
                  </a:schemeClr>
                </a:solidFill>
                <a:effectLst/>
                <a:latin typeface="+mn-lt"/>
              </a:rPr>
              <a:t>tate</a:t>
            </a:r>
            <a:r>
              <a:rPr lang="en-US" b="0" i="0" dirty="0">
                <a:solidFill>
                  <a:schemeClr val="tx1">
                    <a:lumMod val="50000"/>
                  </a:schemeClr>
                </a:solidFill>
                <a:effectLst/>
                <a:latin typeface="+mn-lt"/>
              </a:rPr>
              <a:t>." </a:t>
            </a:r>
            <a:r>
              <a:rPr lang="en-US" b="0" i="0" u="sng" dirty="0">
                <a:solidFill>
                  <a:srgbClr val="CCCCFF"/>
                </a:solidFill>
                <a:effectLst/>
                <a:latin typeface="+mn-lt"/>
                <a:hlinkClick r:id="rId3">
                  <a:extLst>
                    <a:ext uri="{A12FA001-AC4F-418D-AE19-62706E023703}">
                      <ahyp:hlinkClr xmlns:ahyp="http://schemas.microsoft.com/office/drawing/2018/hyperlinkcolor" val="tx"/>
                    </a:ext>
                  </a:extLst>
                </a:hlinkClick>
              </a:rPr>
              <a:t>State v. Mallard</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40 S.W.3d 473, 480-81 (Tenn. 2001)</a:t>
            </a:r>
            <a:r>
              <a:rPr lang="en-US" b="0" i="0" dirty="0">
                <a:solidFill>
                  <a:schemeClr val="tx1">
                    <a:lumMod val="50000"/>
                  </a:schemeClr>
                </a:solidFill>
                <a:effectLst/>
                <a:latin typeface="+mn-lt"/>
              </a:rPr>
              <a:t> (internal citations omitted). </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Rule 41(g)</a:t>
            </a:r>
            <a:r>
              <a:rPr lang="en-US" b="0" i="0" dirty="0">
                <a:solidFill>
                  <a:schemeClr val="tx1">
                    <a:lumMod val="50000"/>
                  </a:schemeClr>
                </a:solidFill>
                <a:effectLst/>
                <a:latin typeface="+mn-lt"/>
              </a:rPr>
              <a:t> does not explicitly purport to divest this Court of such authority, and reading </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Rule 41(g)</a:t>
            </a:r>
            <a:r>
              <a:rPr lang="en-US" b="0" i="0" dirty="0">
                <a:solidFill>
                  <a:schemeClr val="tx1">
                    <a:lumMod val="50000"/>
                  </a:schemeClr>
                </a:solidFill>
                <a:effectLst/>
                <a:latin typeface="+mn-lt"/>
              </a:rPr>
              <a:t> in the manner the defendant suggests simply is not reasonable. </a:t>
            </a:r>
            <a:r>
              <a:rPr lang="en-US" b="0" i="0" u="sng" dirty="0">
                <a:solidFill>
                  <a:schemeClr val="tx1">
                    <a:lumMod val="50000"/>
                  </a:schemeClr>
                </a:solidFill>
                <a:effectLst/>
                <a:latin typeface="+mn-lt"/>
              </a:rPr>
              <a:t>See </a:t>
            </a:r>
            <a:r>
              <a:rPr lang="en-US" b="0" i="0" u="sng" dirty="0">
                <a:solidFill>
                  <a:srgbClr val="CCCCFF"/>
                </a:solidFill>
                <a:effectLst/>
                <a:latin typeface="+mn-lt"/>
              </a:rPr>
              <a:t>Fletcher v. State</a:t>
            </a:r>
            <a:r>
              <a:rPr lang="en-US" b="0" i="0" dirty="0">
                <a:solidFill>
                  <a:srgbClr val="CCCCFF"/>
                </a:solidFill>
                <a:effectLst/>
                <a:latin typeface="+mn-lt"/>
              </a:rPr>
              <a:t>, 951 S.W.2d 378, 382 </a:t>
            </a:r>
            <a:r>
              <a:rPr lang="en-US" b="1" i="0" u="none" strike="noStrike" dirty="0">
                <a:solidFill>
                  <a:schemeClr val="tx1">
                    <a:lumMod val="50000"/>
                  </a:schemeClr>
                </a:solidFill>
                <a:effectLst/>
                <a:latin typeface="+mn-lt"/>
              </a:rPr>
              <a:t> </a:t>
            </a:r>
            <a:r>
              <a:rPr lang="en-US" b="0" i="0" dirty="0">
                <a:solidFill>
                  <a:schemeClr val="tx1">
                    <a:lumMod val="50000"/>
                  </a:schemeClr>
                </a:solidFill>
                <a:effectLst/>
                <a:latin typeface="+mn-lt"/>
              </a:rPr>
              <a:t>(Tenn. 1997) ("To conclude that the Legislature, by its silence, intended to divest this Court of jurisdiction to review decisions denying motions to reopen is not reasonable."). To the contrary, the defendant's argument has already been</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[**74] </a:t>
            </a:r>
            <a:r>
              <a:rPr lang="en-US" b="0" i="0" dirty="0">
                <a:solidFill>
                  <a:schemeClr val="tx1">
                    <a:lumMod val="50000"/>
                  </a:schemeClr>
                </a:solidFill>
                <a:effectLst/>
                <a:latin typeface="+mn-lt"/>
              </a:rPr>
              <a:t> implicitly rejected by prior decisions of this Court refusing to apply the exclusionary rule in other cases where evidence was obtained in </a:t>
            </a:r>
            <a:r>
              <a:rPr lang="en-US" b="0" i="0" dirty="0" err="1">
                <a:solidFill>
                  <a:schemeClr val="tx1">
                    <a:lumMod val="50000"/>
                  </a:schemeClr>
                </a:solidFill>
                <a:effectLst/>
                <a:latin typeface="+mn-lt"/>
              </a:rPr>
              <a:t>violaton</a:t>
            </a:r>
            <a:r>
              <a:rPr lang="en-US" b="0" i="0" dirty="0">
                <a:solidFill>
                  <a:schemeClr val="tx1">
                    <a:lumMod val="50000"/>
                  </a:schemeClr>
                </a:solidFill>
                <a:effectLst/>
                <a:latin typeface="+mn-lt"/>
              </a:rPr>
              <a:t> of the constitutional protections against unreasonable searches and seizures. </a:t>
            </a:r>
            <a:r>
              <a:rPr lang="en-US" b="0" i="0" u="sng" dirty="0">
                <a:solidFill>
                  <a:schemeClr val="tx1">
                    <a:lumMod val="50000"/>
                  </a:schemeClr>
                </a:solidFill>
                <a:effectLst/>
                <a:latin typeface="+mn-lt"/>
              </a:rPr>
              <a:t>See, e.g., </a:t>
            </a:r>
            <a:r>
              <a:rPr lang="en-US" b="0" i="0" u="sng" dirty="0">
                <a:solidFill>
                  <a:srgbClr val="CCCCFF"/>
                </a:solidFill>
                <a:effectLst/>
                <a:latin typeface="+mn-lt"/>
                <a:hlinkClick r:id="rId3">
                  <a:extLst>
                    <a:ext uri="{A12FA001-AC4F-418D-AE19-62706E023703}">
                      <ahyp:hlinkClr xmlns:ahyp="http://schemas.microsoft.com/office/drawing/2018/hyperlinkcolor" val="tx"/>
                    </a:ext>
                  </a:extLst>
                </a:hlinkClick>
              </a:rPr>
              <a:t>Carter</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160 S.W.3d at 532</a:t>
            </a:r>
            <a:r>
              <a:rPr lang="en-US" b="0" i="0" dirty="0">
                <a:solidFill>
                  <a:schemeClr val="tx1">
                    <a:lumMod val="50000"/>
                  </a:schemeClr>
                </a:solidFill>
                <a:effectLst/>
                <a:latin typeface="+mn-lt"/>
              </a:rPr>
              <a:t> (adopting the independent source doctrine); </a:t>
            </a:r>
            <a:r>
              <a:rPr lang="en-US" b="0" i="0" u="sng" dirty="0">
                <a:solidFill>
                  <a:srgbClr val="CCCCFF"/>
                </a:solidFill>
                <a:effectLst/>
                <a:latin typeface="+mn-lt"/>
                <a:hlinkClick r:id="rId3">
                  <a:extLst>
                    <a:ext uri="{A12FA001-AC4F-418D-AE19-62706E023703}">
                      <ahyp:hlinkClr xmlns:ahyp="http://schemas.microsoft.com/office/drawing/2018/hyperlinkcolor" val="tx"/>
                    </a:ext>
                  </a:extLst>
                </a:hlinkClick>
              </a:rPr>
              <a:t>Huddleston</a:t>
            </a:r>
            <a:r>
              <a:rPr lang="en-US"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924 S.W.2d at 674-75</a:t>
            </a:r>
            <a:r>
              <a:rPr lang="en-US" b="0" i="0" dirty="0">
                <a:solidFill>
                  <a:schemeClr val="tx1">
                    <a:lumMod val="50000"/>
                  </a:schemeClr>
                </a:solidFill>
                <a:effectLst/>
                <a:latin typeface="+mn-lt"/>
              </a:rPr>
              <a:t> (adopting the attenuation doctrine).</a:t>
            </a:r>
          </a:p>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72</a:t>
            </a:fld>
            <a:r>
              <a:rPr lang="en-US"/>
              <a:t> of 27</a:t>
            </a:r>
            <a:endParaRPr lang="en-US" dirty="0"/>
          </a:p>
        </p:txBody>
      </p:sp>
    </p:spTree>
    <p:extLst>
      <p:ext uri="{BB962C8B-B14F-4D97-AF65-F5344CB8AC3E}">
        <p14:creationId xmlns:p14="http://schemas.microsoft.com/office/powerpoint/2010/main" val="22211706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chemeClr val="tx1">
                    <a:lumMod val="50000"/>
                  </a:schemeClr>
                </a:solidFill>
                <a:effectLst/>
                <a:latin typeface="+mn-lt"/>
              </a:rPr>
              <a:t>One week after the wreck, Sergeant </a:t>
            </a:r>
            <a:r>
              <a:rPr lang="en-US" b="0" i="0" dirty="0" err="1">
                <a:solidFill>
                  <a:schemeClr val="tx1">
                    <a:lumMod val="50000"/>
                  </a:schemeClr>
                </a:solidFill>
                <a:effectLst/>
                <a:latin typeface="+mn-lt"/>
              </a:rPr>
              <a:t>Bellavia</a:t>
            </a:r>
            <a:r>
              <a:rPr lang="en-US" b="0" i="0" dirty="0">
                <a:solidFill>
                  <a:schemeClr val="tx1">
                    <a:lumMod val="50000"/>
                  </a:schemeClr>
                </a:solidFill>
                <a:effectLst/>
                <a:latin typeface="+mn-lt"/>
              </a:rPr>
              <a:t> sought and obtained a judicial subpoena for Defendant's medical records. The medical records included a blood draw which showed that Defendant's blood alcohol content was .176 on the night of the crash.</a:t>
            </a:r>
          </a:p>
          <a:p>
            <a:pPr algn="l" fontAlgn="base"/>
            <a:r>
              <a:rPr lang="en-US" b="0" i="0" dirty="0">
                <a:solidFill>
                  <a:schemeClr val="tx1">
                    <a:lumMod val="50000"/>
                  </a:schemeClr>
                </a:solidFill>
                <a:effectLst/>
                <a:latin typeface="+mn-lt"/>
              </a:rPr>
              <a:t>Ebony Harris, a phlebotomist, testified that she worked at Skyline Medical and drew the blood sample from Defendant on the night of the incident. She received instructions to draw blood while Defendant was in the emergency room. Before the blood draw, Ms. Harris ensured Defendant's identity by matching her armband with the labels generated by the computer system. There was a slight mistake in Defendant's identifying information, listing her as a 36-year-old female instead of a 26-year-old female. During a blood draw, the phlebotomist writes her initials and the time on the tubes. Demographic labels are attached to the tubes containing the patient's name, account number, and birthdate. The tubes are sealed in a biohazard bag. The samples can be delivered to the lab in three different ways: by the phlebotomist on foot, by a lab tech retrieving them from the emergency room, or by the hospital's tube system using codes. Ms. Harris did not recall the delivery method used for the samples in this case.</a:t>
            </a:r>
          </a:p>
          <a:p>
            <a:pPr algn="l" fontAlgn="base"/>
            <a:r>
              <a:rPr lang="en-US" b="0" i="0" dirty="0">
                <a:solidFill>
                  <a:schemeClr val="tx1">
                    <a:lumMod val="50000"/>
                  </a:schemeClr>
                </a:solidFill>
                <a:effectLst/>
                <a:latin typeface="+mn-lt"/>
              </a:rPr>
              <a:t>When the person performing the testing receives the bag, he or she enters the time into the computer and determines which lab department is in charge of testing. The results are automatically entered into the system. In Defendant's case, orders for specific blood tests were given after the blood draw at 9:20 p.m.</a:t>
            </a:r>
          </a:p>
          <a:p>
            <a:pPr algn="l" fontAlgn="base"/>
            <a:r>
              <a:rPr lang="en-US" b="0" i="0" dirty="0">
                <a:solidFill>
                  <a:schemeClr val="tx1">
                    <a:lumMod val="50000"/>
                  </a:schemeClr>
                </a:solidFill>
                <a:effectLst/>
                <a:latin typeface="+mn-lt"/>
              </a:rPr>
              <a:t>The trial court ultimately denied the motion to suppress, finding that the blood draw was performed by the hospital without state action and that the State did not unreasonably delay seeking an indictment.</a:t>
            </a:r>
          </a:p>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73</a:t>
            </a:fld>
            <a:r>
              <a:rPr lang="en-US"/>
              <a:t> of 27</a:t>
            </a:r>
            <a:endParaRPr lang="en-US" dirty="0"/>
          </a:p>
        </p:txBody>
      </p:sp>
    </p:spTree>
    <p:extLst>
      <p:ext uri="{BB962C8B-B14F-4D97-AF65-F5344CB8AC3E}">
        <p14:creationId xmlns:p14="http://schemas.microsoft.com/office/powerpoint/2010/main" val="1193732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836738" y="252413"/>
            <a:ext cx="3290887" cy="2468562"/>
          </a:xfrm>
          <a:ln/>
        </p:spPr>
      </p:sp>
      <p:sp>
        <p:nvSpPr>
          <p:cNvPr id="47107" name="Notes Placeholder 2"/>
          <p:cNvSpPr>
            <a:spLocks noGrp="1"/>
          </p:cNvSpPr>
          <p:nvPr>
            <p:ph type="body" idx="1"/>
          </p:nvPr>
        </p:nvSpPr>
        <p:spPr>
          <a:xfrm>
            <a:off x="444690" y="3017519"/>
            <a:ext cx="6173338" cy="5852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r>
              <a:rPr lang="en-US" dirty="0">
                <a:solidFill>
                  <a:srgbClr val="000000"/>
                </a:solidFill>
                <a:latin typeface="+mn-lt"/>
              </a:rPr>
              <a:t>Generally, Article I, Section 7 of Tennessee Constitution is interpreted as providing the same protections of the Fourth Amendment of United States’ Constitution.   </a:t>
            </a:r>
          </a:p>
          <a:p>
            <a:pPr defTabSz="881390">
              <a:lnSpc>
                <a:spcPct val="100000"/>
              </a:lnSpc>
              <a:spcBef>
                <a:spcPts val="0"/>
              </a:spcBef>
              <a:defRPr/>
            </a:pPr>
            <a:r>
              <a:rPr lang="en-US" dirty="0">
                <a:solidFill>
                  <a:srgbClr val="000000"/>
                </a:solidFill>
                <a:latin typeface="+mn-lt"/>
              </a:rPr>
              <a:t>TN is restrictive on HGN.  Tennessee views the HGN as scientific or specialized knowledge requiring expert testimony and proper scientific foundation</a:t>
            </a:r>
            <a:r>
              <a:rPr lang="en-US">
                <a:solidFill>
                  <a:srgbClr val="000000"/>
                </a:solidFill>
                <a:latin typeface="+mn-lt"/>
              </a:rPr>
              <a:t>, but </a:t>
            </a:r>
            <a:r>
              <a:rPr lang="en-US" dirty="0">
                <a:solidFill>
                  <a:srgbClr val="000000"/>
                </a:solidFill>
                <a:latin typeface="+mn-lt"/>
              </a:rPr>
              <a:t>not restrictive as to the other SFSTs which is viewed as relevant and admissible.</a:t>
            </a:r>
          </a:p>
          <a:p>
            <a:pPr defTabSz="881390">
              <a:lnSpc>
                <a:spcPct val="100000"/>
              </a:lnSpc>
              <a:spcBef>
                <a:spcPts val="0"/>
              </a:spcBef>
              <a:defRPr/>
            </a:pPr>
            <a:r>
              <a:rPr lang="en-US" dirty="0">
                <a:solidFill>
                  <a:srgbClr val="000000"/>
                </a:solidFill>
                <a:latin typeface="+mn-lt"/>
              </a:rPr>
              <a:t>Blood testing are dominated by federal cases, as such, TN is restrictive on its interpretation in the area of exigency and consent.  </a:t>
            </a:r>
          </a:p>
          <a:p>
            <a:pPr defTabSz="881390">
              <a:lnSpc>
                <a:spcPct val="100000"/>
              </a:lnSpc>
              <a:spcBef>
                <a:spcPts val="0"/>
              </a:spcBef>
              <a:defRPr/>
            </a:pPr>
            <a:r>
              <a:rPr lang="en-US" dirty="0">
                <a:solidFill>
                  <a:srgbClr val="000000"/>
                </a:solidFill>
                <a:latin typeface="+mn-lt"/>
              </a:rPr>
              <a:t>TN views on physical control, reasonable suspicion, probable cause, and breath testing are not restrictive.</a:t>
            </a:r>
          </a:p>
          <a:p>
            <a:pPr defTabSz="881390">
              <a:lnSpc>
                <a:spcPct val="100000"/>
              </a:lnSpc>
              <a:spcBef>
                <a:spcPts val="0"/>
              </a:spcBef>
              <a:defRPr/>
            </a:pPr>
            <a:r>
              <a:rPr lang="en-US" dirty="0">
                <a:solidFill>
                  <a:srgbClr val="000000"/>
                </a:solidFill>
                <a:latin typeface="+mn-lt"/>
              </a:rPr>
              <a:t>  </a:t>
            </a:r>
          </a:p>
          <a:p>
            <a:pPr defTabSz="881390">
              <a:lnSpc>
                <a:spcPct val="100000"/>
              </a:lnSpc>
              <a:spcBef>
                <a:spcPts val="0"/>
              </a:spcBef>
            </a:pPr>
            <a:endParaRPr lang="en-US" dirty="0">
              <a:solidFill>
                <a:srgbClr val="000000"/>
              </a:solidFill>
              <a:latin typeface="+mn-lt"/>
            </a:endParaRPr>
          </a:p>
          <a:p>
            <a:pPr defTabSz="881390">
              <a:lnSpc>
                <a:spcPct val="100000"/>
              </a:lnSpc>
              <a:spcBef>
                <a:spcPts val="0"/>
              </a:spcBef>
            </a:pPr>
            <a:endParaRPr lang="en-US" dirty="0">
              <a:solidFill>
                <a:srgbClr val="000000"/>
              </a:solidFill>
              <a:latin typeface="+mn-lt"/>
            </a:endParaRPr>
          </a:p>
        </p:txBody>
      </p:sp>
      <p:sp>
        <p:nvSpPr>
          <p:cNvPr id="4" name="Footer Placeholder 3"/>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74</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878013" y="212725"/>
            <a:ext cx="3290887" cy="2468563"/>
          </a:xfrm>
          <a:ln/>
        </p:spPr>
      </p:sp>
      <p:sp>
        <p:nvSpPr>
          <p:cNvPr id="48131" name="Notes Placeholder 2"/>
          <p:cNvSpPr>
            <a:spLocks noGrp="1"/>
          </p:cNvSpPr>
          <p:nvPr>
            <p:ph type="body" idx="1"/>
          </p:nvPr>
        </p:nvSpPr>
        <p:spPr>
          <a:xfrm>
            <a:off x="457770" y="3017519"/>
            <a:ext cx="6121021" cy="5852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en-US" dirty="0">
              <a:solidFill>
                <a:srgbClr val="000000"/>
              </a:solidFill>
              <a:latin typeface="+mn-lt"/>
            </a:endParaRPr>
          </a:p>
        </p:txBody>
      </p:sp>
      <p:sp>
        <p:nvSpPr>
          <p:cNvPr id="5" name="Footer Placeholder 4"/>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75</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76</a:t>
            </a:fld>
            <a:r>
              <a:rPr lang="en-US"/>
              <a:t> of 27</a:t>
            </a:r>
            <a:endParaRPr lang="en-US" dirty="0"/>
          </a:p>
        </p:txBody>
      </p:sp>
    </p:spTree>
    <p:extLst>
      <p:ext uri="{BB962C8B-B14F-4D97-AF65-F5344CB8AC3E}">
        <p14:creationId xmlns:p14="http://schemas.microsoft.com/office/powerpoint/2010/main" val="423083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851025" y="225425"/>
            <a:ext cx="3290888" cy="2468563"/>
          </a:xfrm>
          <a:ln/>
        </p:spPr>
      </p:sp>
      <p:sp>
        <p:nvSpPr>
          <p:cNvPr id="43011" name="Notes Placeholder 2"/>
          <p:cNvSpPr>
            <a:spLocks noGrp="1"/>
          </p:cNvSpPr>
          <p:nvPr>
            <p:ph type="body" idx="1"/>
          </p:nvPr>
        </p:nvSpPr>
        <p:spPr>
          <a:xfrm>
            <a:off x="457770" y="3017519"/>
            <a:ext cx="6121021" cy="585216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en-US" baseline="0" dirty="0">
              <a:latin typeface="+mn-lt"/>
            </a:endParaRPr>
          </a:p>
        </p:txBody>
      </p:sp>
      <p:sp>
        <p:nvSpPr>
          <p:cNvPr id="5" name="Footer Placeholder 4"/>
          <p:cNvSpPr>
            <a:spLocks noGrp="1"/>
          </p:cNvSpPr>
          <p:nvPr>
            <p:ph type="ftr" sz="quarter" idx="11"/>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12"/>
          </p:nvPr>
        </p:nvSpPr>
        <p:spPr/>
        <p:txBody>
          <a:bodyPr/>
          <a:lstStyle/>
          <a:p>
            <a:pPr>
              <a:defRPr/>
            </a:pPr>
            <a:r>
              <a:rPr lang="en-US"/>
              <a:t>Session 3</a:t>
            </a:r>
          </a:p>
          <a:p>
            <a:pPr>
              <a:defRPr/>
            </a:pPr>
            <a:r>
              <a:rPr lang="en-US"/>
              <a:t>Page </a:t>
            </a:r>
            <a:fld id="{77976BD8-5F1F-43AF-BDE1-82DD2F7C39DB}" type="slidenum">
              <a:rPr lang="en-US" smtClean="0"/>
              <a:pPr>
                <a:defRPr/>
              </a:pPr>
              <a:t>7</a:t>
            </a:fld>
            <a:r>
              <a:rPr lang="en-US"/>
              <a:t> of 27</a:t>
            </a:r>
            <a:endParaRPr lang="en-US" dirty="0"/>
          </a:p>
        </p:txBody>
      </p:sp>
      <p:sp>
        <p:nvSpPr>
          <p:cNvPr id="2" name="Date Placeholder 1"/>
          <p:cNvSpPr>
            <a:spLocks noGrp="1"/>
          </p:cNvSpPr>
          <p:nvPr>
            <p:ph type="dt" idx="13"/>
          </p:nvPr>
        </p:nvSpPr>
        <p:spPr/>
        <p:txBody>
          <a:bodyPr/>
          <a:lstStyle/>
          <a:p>
            <a:pPr>
              <a:defRPr/>
            </a:pPr>
            <a:r>
              <a:rPr lang="en-US"/>
              <a:t>Revised:</a:t>
            </a:r>
          </a:p>
          <a:p>
            <a:pPr>
              <a:defRPr/>
            </a:pPr>
            <a:r>
              <a:rPr lang="en-US"/>
              <a:t>02/2018</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verdana" panose="020B0604030504040204" pitchFamily="34" charset="0"/>
              </a:rPr>
              <a:t>Subsequent to his conviction for driving while under the influence of an intoxicant, defendant appealed and challenged the sufficiency of the evidence to support his conviction because there was no proof of physical control and insufficient proof of driving when he was found asleep behind the wheel of the truck. The trial court found that defendant violated </a:t>
            </a:r>
            <a:r>
              <a:rPr lang="en-US" b="0" i="0" dirty="0">
                <a:solidFill>
                  <a:schemeClr val="tx1"/>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Tenn. Code Ann. § 55-10-401(a)</a:t>
            </a:r>
            <a:r>
              <a:rPr lang="en-US" b="0" i="0" dirty="0">
                <a:solidFill>
                  <a:schemeClr val="tx1"/>
                </a:solidFill>
                <a:effectLst/>
                <a:latin typeface="verdana" panose="020B0604030504040204" pitchFamily="34" charset="0"/>
              </a:rPr>
              <a:t> </a:t>
            </a:r>
            <a:r>
              <a:rPr lang="en-US" b="0" i="0" dirty="0">
                <a:solidFill>
                  <a:srgbClr val="212121"/>
                </a:solidFill>
                <a:effectLst/>
                <a:latin typeface="verdana" panose="020B0604030504040204" pitchFamily="34" charset="0"/>
              </a:rPr>
              <a:t>by being in physical control of the truck while intoxicated. On appeal, the court affirmed and was persuaded that the totality of the circumstances approach was to be used in assessing the accused's physical control of an automobile. Applying the totality of the circumstances approach, the court held that defendant was in physical control of his truck within the meaning of </a:t>
            </a:r>
            <a:r>
              <a:rPr lang="en-US" b="0" i="0" dirty="0">
                <a:solidFill>
                  <a:schemeClr val="tx1"/>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Tenn. Code Ann. § 55-10-401(a)</a:t>
            </a:r>
            <a:r>
              <a:rPr lang="en-US" b="0" i="0" dirty="0">
                <a:solidFill>
                  <a:schemeClr val="tx1"/>
                </a:solidFill>
                <a:effectLst/>
                <a:latin typeface="verdana" panose="020B0604030504040204" pitchFamily="34" charset="0"/>
              </a:rPr>
              <a:t>. </a:t>
            </a:r>
            <a:r>
              <a:rPr lang="en-US" b="0" i="0" dirty="0">
                <a:solidFill>
                  <a:srgbClr val="212121"/>
                </a:solidFill>
                <a:effectLst/>
                <a:latin typeface="verdana" panose="020B0604030504040204" pitchFamily="34" charset="0"/>
              </a:rPr>
              <a:t>The court found that defendant was inside of the vehicle, behind the wheel, and had possession of the keys. He was alone in the truck and no one else was in the area. The record was undisputed that, but for his intoxication, he had the present physical ability to direct the vehicle's operation and movement. Defendant could have at any time started the engine and driven away.</a:t>
            </a:r>
          </a:p>
          <a:p>
            <a:endParaRPr lang="en-US" b="0" i="0" dirty="0">
              <a:solidFill>
                <a:srgbClr val="212121"/>
              </a:solidFill>
              <a:effectLst/>
              <a:latin typeface="verdana" panose="020B0604030504040204" pitchFamily="34" charset="0"/>
            </a:endParaRPr>
          </a:p>
          <a:p>
            <a:r>
              <a:rPr lang="en-US" b="0" i="0" dirty="0">
                <a:solidFill>
                  <a:srgbClr val="212121"/>
                </a:solidFill>
                <a:effectLst/>
                <a:latin typeface="verdana" panose="020B0604030504040204" pitchFamily="34" charset="0"/>
              </a:rPr>
              <a:t>The defendant was parked completely on the gravel road, he was asleep, sitting behind the wheel and leaning toward the passenger seat, when the deputy approached him.  </a:t>
            </a:r>
          </a:p>
          <a:p>
            <a:endParaRPr lang="en-US" b="0" i="0" dirty="0">
              <a:solidFill>
                <a:srgbClr val="212121"/>
              </a:solidFill>
              <a:effectLst/>
              <a:latin typeface="verdana" panose="020B0604030504040204" pitchFamily="34" charset="0"/>
            </a:endParaRPr>
          </a:p>
          <a:p>
            <a:r>
              <a:rPr lang="en-US" b="0" i="0" dirty="0">
                <a:solidFill>
                  <a:srgbClr val="212121"/>
                </a:solidFill>
                <a:effectLst/>
                <a:latin typeface="verdana" panose="020B0604030504040204" pitchFamily="34" charset="0"/>
              </a:rPr>
              <a:t>It bears noting that the Defendant could probably</a:t>
            </a:r>
            <a:r>
              <a:rPr lang="en-US" b="0" i="0" dirty="0">
                <a:solidFill>
                  <a:srgbClr val="006EBB"/>
                </a:solidFill>
                <a:effectLst/>
                <a:latin typeface="verdana" panose="020B0604030504040204" pitchFamily="34" charset="0"/>
                <a:hlinkClick r:id="rId3"/>
              </a:rPr>
              <a:t> </a:t>
            </a:r>
            <a:r>
              <a:rPr lang="en-US" b="0" i="0" dirty="0">
                <a:solidFill>
                  <a:srgbClr val="212121"/>
                </a:solidFill>
                <a:effectLst/>
                <a:latin typeface="verdana" panose="020B0604030504040204" pitchFamily="34" charset="0"/>
              </a:rPr>
              <a:t>have been convicted of "driving," the alternative way of violating </a:t>
            </a:r>
            <a:r>
              <a:rPr lang="en-US" b="0" i="0" dirty="0">
                <a:solidFill>
                  <a:schemeClr val="tx1"/>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T.C.A. § 55-10-401</a:t>
            </a:r>
            <a:r>
              <a:rPr lang="en-US" b="0" i="0" dirty="0">
                <a:solidFill>
                  <a:schemeClr val="tx1"/>
                </a:solidFill>
                <a:effectLst/>
                <a:latin typeface="verdana" panose="020B0604030504040204" pitchFamily="34" charset="0"/>
              </a:rPr>
              <a:t>. </a:t>
            </a:r>
            <a:r>
              <a:rPr lang="en-US" b="0" i="0" dirty="0">
                <a:solidFill>
                  <a:srgbClr val="212121"/>
                </a:solidFill>
                <a:effectLst/>
                <a:latin typeface="verdana" panose="020B0604030504040204" pitchFamily="34" charset="0"/>
              </a:rPr>
              <a:t>Although no one actually saw the Defendant driving his vehicle, the evidence amply supports the conclusion that he did so. From the undisputed facts in the record, the inference may reasonably be made that the Defendant drove his vehicle while under the influence of an intoxicant. </a:t>
            </a:r>
            <a:endParaRPr lang="en-US" dirty="0">
              <a:solidFill>
                <a:srgbClr val="000000"/>
              </a:solidFill>
            </a:endParaRPr>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8</a:t>
            </a:fld>
            <a:r>
              <a:rPr lang="en-US"/>
              <a:t> of 27</a:t>
            </a:r>
            <a:endParaRPr lang="en-US" dirty="0"/>
          </a:p>
        </p:txBody>
      </p:sp>
    </p:spTree>
    <p:extLst>
      <p:ext uri="{BB962C8B-B14F-4D97-AF65-F5344CB8AC3E}">
        <p14:creationId xmlns:p14="http://schemas.microsoft.com/office/powerpoint/2010/main" val="303613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verdana" panose="020B0604030504040204" pitchFamily="34" charset="0"/>
              </a:rPr>
              <a:t>It is our opinion that the Legislature, in making it a crime to be in physical control of an automobile while under the influence of an intoxicant, "intended to enable the drunken driver to be apprehended before he strikes." </a:t>
            </a:r>
            <a:r>
              <a:rPr lang="en-US" b="0" i="1" dirty="0">
                <a:solidFill>
                  <a:srgbClr val="212121"/>
                </a:solidFill>
                <a:effectLst/>
                <a:latin typeface="inherit"/>
              </a:rPr>
              <a:t>See </a:t>
            </a:r>
            <a:r>
              <a:rPr lang="en-US" b="0" i="1" u="sng" dirty="0">
                <a:solidFill>
                  <a:srgbClr val="CCCCFF"/>
                </a:solidFill>
                <a:effectLst/>
                <a:latin typeface="inherit"/>
                <a:hlinkClick r:id="rId3">
                  <a:extLst>
                    <a:ext uri="{A12FA001-AC4F-418D-AE19-62706E023703}">
                      <ahyp:hlinkClr xmlns:ahyp="http://schemas.microsoft.com/office/drawing/2018/hyperlinkcolor" val="tx"/>
                    </a:ext>
                  </a:extLst>
                </a:hlinkClick>
              </a:rPr>
              <a:t>Hughes,</a:t>
            </a:r>
            <a:r>
              <a:rPr lang="en-US" b="0" i="0" u="sng"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535 P.2d 1023,1024</a:t>
            </a:r>
            <a:r>
              <a:rPr lang="en-US" b="0" i="0" u="sng" dirty="0">
                <a:solidFill>
                  <a:srgbClr val="000000"/>
                </a:solidFill>
                <a:effectLst/>
                <a:latin typeface="verdana" panose="020B0604030504040204" pitchFamily="34" charset="0"/>
              </a:rPr>
              <a:t> (Okla. 1975)</a:t>
            </a:r>
            <a:r>
              <a:rPr lang="en-US" b="0" i="0" dirty="0">
                <a:solidFill>
                  <a:srgbClr val="000000"/>
                </a:solidFill>
                <a:effectLst/>
                <a:latin typeface="verdana" panose="020B0604030504040204" pitchFamily="34" charset="0"/>
              </a:rPr>
              <a:t>.  </a:t>
            </a:r>
            <a:r>
              <a:rPr lang="en-US" b="0" i="0" dirty="0">
                <a:solidFill>
                  <a:srgbClr val="212121"/>
                </a:solidFill>
                <a:effectLst/>
                <a:latin typeface="verdana" panose="020B0604030504040204" pitchFamily="34" charset="0"/>
              </a:rPr>
              <a:t>We agree with the observation that "a motor vehicle is recognized in the law as a dangerous instrumentality when in the control of a sober person; in the control of a drunk, the dangerous instrumentality becomes lethal. Therefore . . . the court [should interpret] the drunk driving statute in a way that [keeps] drunks from behind the steering wheels of motor vehicles, even when the drunk needs to 'sleep it off.'"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Stevenson v. City of Falls Church,</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243 Va. 434, 416 S.E.2d 435 (Va. 1992)</a:t>
            </a:r>
            <a:r>
              <a:rPr lang="en-US" b="0" i="0" dirty="0">
                <a:solidFill>
                  <a:srgbClr val="000000"/>
                </a:solidFill>
                <a:effectLst/>
                <a:latin typeface="verdana" panose="020B0604030504040204" pitchFamily="34" charset="0"/>
              </a:rPr>
              <a:t>(Compton, Carrico,</a:t>
            </a:r>
            <a:r>
              <a:rPr lang="en-US" b="0" i="0" dirty="0">
                <a:solidFill>
                  <a:srgbClr val="212121"/>
                </a:solidFill>
                <a:effectLst/>
                <a:latin typeface="verdana" panose="020B0604030504040204" pitchFamily="34" charset="0"/>
              </a:rPr>
              <a:t> and Hassell, JJ, dissenting). The fact that the Defendant chose to park his vehicle on a country road and sleep off the effects of the alcohol is immaterial. The road where</a:t>
            </a:r>
            <a:r>
              <a:rPr lang="en-US" b="0" i="0" dirty="0">
                <a:solidFill>
                  <a:srgbClr val="006EBB"/>
                </a:solidFill>
                <a:effectLst/>
                <a:latin typeface="verdana" panose="020B0604030504040204" pitchFamily="34" charset="0"/>
                <a:hlinkClick r:id="rId3"/>
              </a:rPr>
              <a:t> </a:t>
            </a:r>
            <a:r>
              <a:rPr lang="en-US" b="0" i="0" dirty="0">
                <a:solidFill>
                  <a:srgbClr val="212121"/>
                </a:solidFill>
                <a:effectLst/>
                <a:latin typeface="verdana" panose="020B0604030504040204" pitchFamily="34" charset="0"/>
              </a:rPr>
              <a:t>the Defendant was located was a public road and we believe the "better policy is that a person should ascertain his ability to drive </a:t>
            </a:r>
            <a:r>
              <a:rPr lang="en-US" b="0" i="1" dirty="0">
                <a:solidFill>
                  <a:srgbClr val="212121"/>
                </a:solidFill>
                <a:effectLst/>
                <a:latin typeface="inherit"/>
              </a:rPr>
              <a:t>before</a:t>
            </a:r>
            <a:r>
              <a:rPr lang="en-US" b="0" i="0" dirty="0">
                <a:solidFill>
                  <a:srgbClr val="212121"/>
                </a:solidFill>
                <a:effectLst/>
                <a:latin typeface="verdana" panose="020B0604030504040204" pitchFamily="34" charset="0"/>
              </a:rPr>
              <a:t> climbing behind the wheel and terrorizing the roadways of this state." (Emphasis in original.) </a:t>
            </a:r>
            <a:r>
              <a:rPr lang="en-US" b="0" i="1" dirty="0">
                <a:solidFill>
                  <a:srgbClr val="212121"/>
                </a:solidFill>
                <a:effectLst/>
                <a:latin typeface="verdana" panose="020B0604030504040204" pitchFamily="34" charset="0"/>
              </a:rPr>
              <a:t> </a:t>
            </a:r>
            <a:r>
              <a:rPr lang="en-US" b="0" i="1" dirty="0">
                <a:solidFill>
                  <a:srgbClr val="CCCCFF"/>
                </a:solidFill>
                <a:effectLst/>
                <a:latin typeface="inherit"/>
                <a:hlinkClick r:id="rId3">
                  <a:extLst>
                    <a:ext uri="{A12FA001-AC4F-418D-AE19-62706E023703}">
                      <ahyp:hlinkClr xmlns:ahyp="http://schemas.microsoft.com/office/drawing/2018/hyperlinkcolor" val="tx"/>
                    </a:ext>
                  </a:extLst>
                </a:hlinkClick>
              </a:rPr>
              <a:t>State v. Peterson,</a:t>
            </a:r>
            <a:r>
              <a:rPr lang="en-US" b="0" i="0" dirty="0">
                <a:solidFill>
                  <a:srgbClr val="00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 769 P.2d 1221, 1224 (Mont. 1989)</a:t>
            </a:r>
            <a:endParaRPr lang="en-US" dirty="0">
              <a:solidFill>
                <a:srgbClr val="000000"/>
              </a:solidFill>
            </a:endParaRPr>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9</a:t>
            </a:fld>
            <a:r>
              <a:rPr lang="en-US"/>
              <a:t> of 27</a:t>
            </a:r>
            <a:endParaRPr lang="en-US" dirty="0"/>
          </a:p>
        </p:txBody>
      </p:sp>
    </p:spTree>
    <p:extLst>
      <p:ext uri="{BB962C8B-B14F-4D97-AF65-F5344CB8AC3E}">
        <p14:creationId xmlns:p14="http://schemas.microsoft.com/office/powerpoint/2010/main" val="174825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212121"/>
                </a:solidFill>
                <a:effectLst/>
                <a:latin typeface="verdana" panose="020B0604030504040204" pitchFamily="34" charset="0"/>
              </a:rPr>
              <a:t>Shortly before midnight on March 18, 2000, Madison County Deputy Dan Owen was off duty and working as a security guard at a Wal-Mart Supercenter in Jackson, Tennessee when a customer informed him that a man "was wandering around the parking lot [who] appeared to be intoxicated." Deputy Owen confronted the defendant, Rodney M. Butler, in the parking lot approximately fifty feet from the entrance to the store and approximately one hundred yards from the defendant's</a:t>
            </a:r>
            <a:r>
              <a:rPr lang="en-US" b="0" i="0" dirty="0">
                <a:solidFill>
                  <a:srgbClr val="006EBB"/>
                </a:solidFill>
                <a:effectLst/>
                <a:latin typeface="verdana" panose="020B0604030504040204" pitchFamily="34" charset="0"/>
                <a:hlinkClick r:id="rId3"/>
              </a:rPr>
              <a:t> </a:t>
            </a:r>
            <a:r>
              <a:rPr lang="en-US" b="0" i="0" dirty="0">
                <a:solidFill>
                  <a:srgbClr val="212121"/>
                </a:solidFill>
                <a:effectLst/>
                <a:latin typeface="verdana" panose="020B0604030504040204" pitchFamily="34" charset="0"/>
              </a:rPr>
              <a:t> motorcycle. The defendant, who was carrying a sparkplug and a sparkplug wrench, explained to Deputy Owen that he had driven to the store to get a part for his motorcycle. Deputy Owen testified that the defendant appeared to be intoxicated. He also noticed that the defendant had a bottle protruding from his jacket pocket.</a:t>
            </a:r>
          </a:p>
          <a:p>
            <a:pPr algn="l" fontAlgn="base"/>
            <a:r>
              <a:rPr lang="en-US" b="0" i="0" dirty="0">
                <a:solidFill>
                  <a:srgbClr val="212121"/>
                </a:solidFill>
                <a:effectLst/>
                <a:latin typeface="verdana" panose="020B0604030504040204" pitchFamily="34" charset="0"/>
              </a:rPr>
              <a:t>Deputy Owen escorted the defendant into the Wal-Mart and conducted four field sobriety tests. After witnessing the defendant perform poorly on three of the tests, Deputy Owen placed the defendant under arrest and discovered that the half-empty bottle contained tequila. Deputies Ashley Johnson and Tommy Ferguson were summoned to transport Butler to the police station in order to conduct a breathalyzer test. Deputy Owens testified that after the defendant was transported to the police station, he recovered the defendant's helmet from the store's automotive department. He also stated that he never actually witnessed the defendant on the motorcycle.</a:t>
            </a:r>
          </a:p>
          <a:p>
            <a:pPr algn="l" fontAlgn="base"/>
            <a:r>
              <a:rPr lang="en-US" b="0" i="0" dirty="0">
                <a:solidFill>
                  <a:srgbClr val="212121"/>
                </a:solidFill>
                <a:effectLst/>
                <a:latin typeface="verdana" panose="020B0604030504040204" pitchFamily="34" charset="0"/>
              </a:rPr>
              <a:t>Upon arriving at the police station, the defendant consented to the breathalyzer test, which indicated that the defendant's breath alcohol concentration was .19%. In addition to offering testimony on the administration of</a:t>
            </a:r>
            <a:r>
              <a:rPr lang="en-US" b="0" i="0" dirty="0">
                <a:solidFill>
                  <a:srgbClr val="006EBB"/>
                </a:solidFill>
                <a:effectLst/>
                <a:latin typeface="verdana" panose="020B0604030504040204" pitchFamily="34" charset="0"/>
                <a:hlinkClick r:id="rId3"/>
              </a:rPr>
              <a:t> </a:t>
            </a:r>
            <a:r>
              <a:rPr lang="en-US" b="0" i="0" dirty="0">
                <a:solidFill>
                  <a:srgbClr val="212121"/>
                </a:solidFill>
                <a:effectLst/>
                <a:latin typeface="verdana" panose="020B0604030504040204" pitchFamily="34" charset="0"/>
              </a:rPr>
              <a:t>the breathalyzer test, Officer Johnson testified that the defendant was unsteady on his feet and had slurred speech. Officer Ferguson also testified that the defendant was unsteady on his feet and added that Butler was belligerent during the transport from the Wal-Mart store to the police station.</a:t>
            </a:r>
          </a:p>
          <a:p>
            <a:pPr algn="l" fontAlgn="base"/>
            <a:r>
              <a:rPr lang="en-US" b="0" i="0" dirty="0">
                <a:solidFill>
                  <a:srgbClr val="212121"/>
                </a:solidFill>
                <a:effectLst/>
                <a:latin typeface="verdana" panose="020B0604030504040204" pitchFamily="34" charset="0"/>
              </a:rPr>
              <a:t>Janae Owen, the State's final witness, testified that she witnessed Deputy Owen bring Butler into the store from the parking lot. She testified that the defendant told Deputy Owen that he had driven to Wal-Mart to get a sparkplug for his motorcycle. She also stated that the defendant was staggering around and "just reeked with the smell of alcohol."</a:t>
            </a:r>
          </a:p>
          <a:p>
            <a:endParaRPr lang="en-US" dirty="0"/>
          </a:p>
        </p:txBody>
      </p:sp>
      <p:sp>
        <p:nvSpPr>
          <p:cNvPr id="4" name="Date Placeholder 3"/>
          <p:cNvSpPr>
            <a:spLocks noGrp="1"/>
          </p:cNvSpPr>
          <p:nvPr>
            <p:ph type="dt" idx="1"/>
          </p:nvPr>
        </p:nvSpPr>
        <p:spPr/>
        <p:txBody>
          <a:bodyPr/>
          <a:lstStyle/>
          <a:p>
            <a:pPr>
              <a:defRPr/>
            </a:pPr>
            <a:r>
              <a:rPr lang="en-US"/>
              <a:t>Revised:</a:t>
            </a:r>
          </a:p>
          <a:p>
            <a:pPr>
              <a:defRPr/>
            </a:pPr>
            <a:r>
              <a:rPr lang="en-US"/>
              <a:t>02/2018</a:t>
            </a:r>
            <a:endParaRPr lang="en-US" dirty="0"/>
          </a:p>
        </p:txBody>
      </p:sp>
      <p:sp>
        <p:nvSpPr>
          <p:cNvPr id="5" name="Footer Placeholder 4"/>
          <p:cNvSpPr>
            <a:spLocks noGrp="1"/>
          </p:cNvSpPr>
          <p:nvPr>
            <p:ph type="ftr" sz="quarter" idx="4"/>
          </p:nvPr>
        </p:nvSpPr>
        <p:spPr/>
        <p:txBody>
          <a:bodyPr/>
          <a:lstStyle/>
          <a:p>
            <a:pPr>
              <a:defRPr/>
            </a:pPr>
            <a:r>
              <a:rPr lang="en-US"/>
              <a:t>DWI Detection and Standardized Field Sobriety Testing</a:t>
            </a:r>
          </a:p>
          <a:p>
            <a:pPr>
              <a:defRPr/>
            </a:pPr>
            <a:r>
              <a:rPr lang="en-US"/>
              <a:t>The Legal Environment</a:t>
            </a:r>
            <a:endParaRPr lang="en-US" dirty="0"/>
          </a:p>
        </p:txBody>
      </p:sp>
      <p:sp>
        <p:nvSpPr>
          <p:cNvPr id="6" name="Slide Number Placeholder 5"/>
          <p:cNvSpPr>
            <a:spLocks noGrp="1"/>
          </p:cNvSpPr>
          <p:nvPr>
            <p:ph type="sldNum" sz="quarter" idx="5"/>
          </p:nvPr>
        </p:nvSpPr>
        <p:spPr/>
        <p:txBody>
          <a:bodyPr/>
          <a:lstStyle/>
          <a:p>
            <a:pPr>
              <a:defRPr/>
            </a:pPr>
            <a:r>
              <a:rPr lang="en-US"/>
              <a:t>Session 3</a:t>
            </a:r>
          </a:p>
          <a:p>
            <a:pPr>
              <a:defRPr/>
            </a:pPr>
            <a:r>
              <a:rPr lang="en-US"/>
              <a:t>Page </a:t>
            </a:r>
            <a:fld id="{77976BD8-5F1F-43AF-BDE1-82DD2F7C39DB}" type="slidenum">
              <a:rPr lang="en-US" smtClean="0"/>
              <a:pPr>
                <a:defRPr/>
              </a:pPr>
              <a:t>10</a:t>
            </a:fld>
            <a:r>
              <a:rPr lang="en-US"/>
              <a:t> of 27</a:t>
            </a:r>
            <a:endParaRPr lang="en-US" dirty="0"/>
          </a:p>
        </p:txBody>
      </p:sp>
    </p:spTree>
    <p:extLst>
      <p:ext uri="{BB962C8B-B14F-4D97-AF65-F5344CB8AC3E}">
        <p14:creationId xmlns:p14="http://schemas.microsoft.com/office/powerpoint/2010/main" val="3795825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a:xfrm>
            <a:off x="6835775" y="6495305"/>
            <a:ext cx="2133600" cy="365125"/>
          </a:xfrm>
          <a:prstGeom prst="rect">
            <a:avLst/>
          </a:prstGeom>
        </p:spPr>
        <p:txBody>
          <a:bodyPr/>
          <a:lstStyle/>
          <a:p>
            <a:pPr>
              <a:defRPr/>
            </a:pPr>
            <a:r>
              <a:rPr lang="en-US"/>
              <a:t>3-</a:t>
            </a:r>
            <a:fld id="{42FCE7BE-8C82-47FE-9476-4FF8351D462D}" type="slidenum">
              <a:rPr lang="en-US" smtClean="0"/>
              <a:pPr>
                <a:defRPr/>
              </a:pPr>
              <a:t>‹#›</a:t>
            </a:fld>
            <a:endParaRPr lang="en-US"/>
          </a:p>
        </p:txBody>
      </p:sp>
    </p:spTree>
    <p:custDataLst>
      <p:tags r:id="rId1"/>
    </p:custDataLst>
    <p:extLst>
      <p:ext uri="{BB962C8B-B14F-4D97-AF65-F5344CB8AC3E}">
        <p14:creationId xmlns:p14="http://schemas.microsoft.com/office/powerpoint/2010/main" val="233103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1524000" y="1066800"/>
            <a:ext cx="716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Trebuchet MS" pitchFamily="34" charset="0"/>
                <a:cs typeface="Arial" charset="0"/>
              </a:defRPr>
            </a:lvl1pPr>
            <a:lvl2pPr marL="742950" indent="-285750" eaLnBrk="0" hangingPunct="0">
              <a:defRPr sz="1200">
                <a:solidFill>
                  <a:schemeClr val="tx1"/>
                </a:solidFill>
                <a:latin typeface="Trebuchet MS" pitchFamily="34" charset="0"/>
                <a:cs typeface="Arial" charset="0"/>
              </a:defRPr>
            </a:lvl2pPr>
            <a:lvl3pPr marL="1143000" indent="-228600" eaLnBrk="0" hangingPunct="0">
              <a:defRPr sz="1200">
                <a:solidFill>
                  <a:schemeClr val="tx1"/>
                </a:solidFill>
                <a:latin typeface="Trebuchet MS" pitchFamily="34" charset="0"/>
                <a:cs typeface="Arial" charset="0"/>
              </a:defRPr>
            </a:lvl3pPr>
            <a:lvl4pPr marL="1600200" indent="-228600" eaLnBrk="0" hangingPunct="0">
              <a:defRPr sz="1200">
                <a:solidFill>
                  <a:schemeClr val="tx1"/>
                </a:solidFill>
                <a:latin typeface="Trebuchet MS" pitchFamily="34" charset="0"/>
                <a:cs typeface="Arial" charset="0"/>
              </a:defRPr>
            </a:lvl4pPr>
            <a:lvl5pPr marL="2057400" indent="-228600" eaLnBrk="0" hangingPunct="0">
              <a:defRPr sz="1200">
                <a:solidFill>
                  <a:schemeClr val="tx1"/>
                </a:solidFill>
                <a:latin typeface="Trebuchet MS" pitchFamily="34" charset="0"/>
                <a:cs typeface="Arial" charset="0"/>
              </a:defRPr>
            </a:lvl5pPr>
            <a:lvl6pPr marL="2514600" indent="-228600" eaLnBrk="0" fontAlgn="base" hangingPunct="0">
              <a:spcBef>
                <a:spcPct val="0"/>
              </a:spcBef>
              <a:spcAft>
                <a:spcPct val="0"/>
              </a:spcAft>
              <a:defRPr sz="1200">
                <a:solidFill>
                  <a:schemeClr val="tx1"/>
                </a:solidFill>
                <a:latin typeface="Trebuchet MS" pitchFamily="34" charset="0"/>
                <a:cs typeface="Arial" charset="0"/>
              </a:defRPr>
            </a:lvl6pPr>
            <a:lvl7pPr marL="2971800" indent="-228600" eaLnBrk="0" fontAlgn="base" hangingPunct="0">
              <a:spcBef>
                <a:spcPct val="0"/>
              </a:spcBef>
              <a:spcAft>
                <a:spcPct val="0"/>
              </a:spcAft>
              <a:defRPr sz="1200">
                <a:solidFill>
                  <a:schemeClr val="tx1"/>
                </a:solidFill>
                <a:latin typeface="Trebuchet MS" pitchFamily="34" charset="0"/>
                <a:cs typeface="Arial" charset="0"/>
              </a:defRPr>
            </a:lvl7pPr>
            <a:lvl8pPr marL="3429000" indent="-228600" eaLnBrk="0" fontAlgn="base" hangingPunct="0">
              <a:spcBef>
                <a:spcPct val="0"/>
              </a:spcBef>
              <a:spcAft>
                <a:spcPct val="0"/>
              </a:spcAft>
              <a:defRPr sz="1200">
                <a:solidFill>
                  <a:schemeClr val="tx1"/>
                </a:solidFill>
                <a:latin typeface="Trebuchet MS" pitchFamily="34" charset="0"/>
                <a:cs typeface="Arial" charset="0"/>
              </a:defRPr>
            </a:lvl8pPr>
            <a:lvl9pPr marL="3886200" indent="-228600" eaLnBrk="0" fontAlgn="base" hangingPunct="0">
              <a:spcBef>
                <a:spcPct val="0"/>
              </a:spcBef>
              <a:spcAft>
                <a:spcPct val="0"/>
              </a:spcAft>
              <a:defRPr sz="1200">
                <a:solidFill>
                  <a:schemeClr val="tx1"/>
                </a:solidFill>
                <a:latin typeface="Trebuchet MS" pitchFamily="34" charset="0"/>
                <a:cs typeface="Arial" charset="0"/>
              </a:defRPr>
            </a:lvl9pPr>
          </a:lstStyle>
          <a:p>
            <a:pPr eaLnBrk="1" hangingPunct="1">
              <a:defRPr/>
            </a:pPr>
            <a:endParaRPr lang="en-US" altLang="en-US" b="1">
              <a:solidFill>
                <a:srgbClr val="003D7D"/>
              </a:solidFill>
              <a:latin typeface="Arial" charset="0"/>
            </a:endParaRPr>
          </a:p>
        </p:txBody>
      </p:sp>
      <p:sp>
        <p:nvSpPr>
          <p:cNvPr id="2" name="Title 1"/>
          <p:cNvSpPr>
            <a:spLocks noGrp="1"/>
          </p:cNvSpPr>
          <p:nvPr>
            <p:ph type="title"/>
          </p:nvPr>
        </p:nvSpPr>
        <p:spPr>
          <a:xfrm>
            <a:off x="457200" y="640080"/>
            <a:ext cx="8229600" cy="640080"/>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457200" y="1645920"/>
            <a:ext cx="8229600" cy="4386726"/>
          </a:xfrm>
        </p:spPr>
        <p:txBody>
          <a:bodyPr/>
          <a:lstStyle>
            <a:lvl1pPr>
              <a:defRPr sz="2600" b="0"/>
            </a:lvl1pPr>
            <a:lvl2pPr>
              <a:defRPr sz="2600" b="0"/>
            </a:lvl2pPr>
            <a:lvl3pPr>
              <a:defRPr sz="2600" b="0"/>
            </a:lvl3pPr>
            <a:lvl4pPr>
              <a:defRPr sz="2600" b="0"/>
            </a:lvl4pPr>
            <a:lvl5pPr>
              <a:defRPr sz="1800" b="0"/>
            </a:lvl5pPr>
          </a:lstStyle>
          <a:p>
            <a:pPr lvl="0"/>
            <a:r>
              <a:rPr lang="en-US" altLang="en-US" dirty="0"/>
              <a:t>First Level</a:t>
            </a:r>
          </a:p>
          <a:p>
            <a:pPr lvl="1"/>
            <a:r>
              <a:rPr lang="en-US" altLang="en-US" dirty="0"/>
              <a:t>Second level</a:t>
            </a:r>
          </a:p>
          <a:p>
            <a:pPr lvl="2"/>
            <a:r>
              <a:rPr lang="en-US" altLang="en-US" dirty="0"/>
              <a:t>Third level</a:t>
            </a:r>
          </a:p>
          <a:p>
            <a:pPr lvl="3"/>
            <a:r>
              <a:rPr lang="en-US" altLang="en-US" dirty="0"/>
              <a:t>Fourth level</a:t>
            </a:r>
          </a:p>
        </p:txBody>
      </p:sp>
      <p:sp>
        <p:nvSpPr>
          <p:cNvPr id="6" name="Slide Number Placeholder 5"/>
          <p:cNvSpPr>
            <a:spLocks noGrp="1"/>
          </p:cNvSpPr>
          <p:nvPr>
            <p:ph type="sldNum" sz="quarter" idx="10"/>
          </p:nvPr>
        </p:nvSpPr>
        <p:spPr>
          <a:xfrm>
            <a:off x="6835775" y="6495305"/>
            <a:ext cx="2133600" cy="365125"/>
          </a:xfrm>
          <a:prstGeom prst="rect">
            <a:avLst/>
          </a:prstGeom>
        </p:spPr>
        <p:txBody>
          <a:bodyPr/>
          <a:lstStyle/>
          <a:p>
            <a:pPr>
              <a:defRPr/>
            </a:pPr>
            <a:r>
              <a:rPr lang="en-US"/>
              <a:t>3-</a:t>
            </a:r>
            <a:fld id="{42FCE7BE-8C82-47FE-9476-4FF8351D462D}" type="slidenum">
              <a:rPr lang="en-US" smtClean="0"/>
              <a:pPr>
                <a:defRPr/>
              </a:pPr>
              <a:t>‹#›</a:t>
            </a:fld>
            <a:endParaRPr lang="en-US"/>
          </a:p>
        </p:txBody>
      </p:sp>
    </p:spTree>
    <p:custDataLst>
      <p:tags r:id="rId1"/>
    </p:custDataLst>
    <p:extLst>
      <p:ext uri="{BB962C8B-B14F-4D97-AF65-F5344CB8AC3E}">
        <p14:creationId xmlns:p14="http://schemas.microsoft.com/office/powerpoint/2010/main" val="371086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Content Placeholder 7"/>
          <p:cNvSpPr>
            <a:spLocks noGrp="1"/>
          </p:cNvSpPr>
          <p:nvPr>
            <p:ph sz="quarter" idx="1"/>
          </p:nvPr>
        </p:nvSpPr>
        <p:spPr>
          <a:xfrm>
            <a:off x="457200" y="1645920"/>
            <a:ext cx="8229600" cy="4297680"/>
          </a:xfrm>
          <a:prstGeom prst="rect">
            <a:avLst/>
          </a:prstGeom>
        </p:spPr>
        <p:txBody>
          <a:bodyPr/>
          <a:lstStyle>
            <a:lvl1pPr>
              <a:defRPr sz="2600" b="0"/>
            </a:lvl1pPr>
            <a:lvl2pPr>
              <a:defRPr sz="2600" b="0"/>
            </a:lvl2pPr>
            <a:lvl3pPr>
              <a:defRPr sz="2600" b="0"/>
            </a:lvl3pPr>
            <a:lvl4pPr>
              <a:defRPr sz="2600" b="0"/>
            </a:lvl4pPr>
            <a:lvl5pPr>
              <a:defRPr sz="26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457200" y="640080"/>
            <a:ext cx="8229600" cy="640080"/>
          </a:xfrm>
          <a:prstGeom prst="rect">
            <a:avLst/>
          </a:prstGeom>
        </p:spPr>
        <p:txBody>
          <a:bodyPr/>
          <a:lstStyle/>
          <a:p>
            <a:r>
              <a:rPr lang="en-US"/>
              <a:t>Click to edit Master title style</a:t>
            </a:r>
          </a:p>
        </p:txBody>
      </p:sp>
      <p:sp>
        <p:nvSpPr>
          <p:cNvPr id="2" name="Slide Number Placeholder 1"/>
          <p:cNvSpPr>
            <a:spLocks noGrp="1"/>
          </p:cNvSpPr>
          <p:nvPr>
            <p:ph type="sldNum" sz="quarter" idx="10"/>
          </p:nvPr>
        </p:nvSpPr>
        <p:spPr>
          <a:xfrm>
            <a:off x="6835775" y="6495305"/>
            <a:ext cx="2133600" cy="365125"/>
          </a:xfrm>
          <a:prstGeom prst="rect">
            <a:avLst/>
          </a:prstGeom>
        </p:spPr>
        <p:txBody>
          <a:bodyPr/>
          <a:lstStyle/>
          <a:p>
            <a:pPr>
              <a:defRPr/>
            </a:pPr>
            <a:r>
              <a:rPr lang="en-US"/>
              <a:t>3-</a:t>
            </a:r>
            <a:fld id="{42FCE7BE-8C82-47FE-9476-4FF8351D462D}" type="slidenum">
              <a:rPr lang="en-US" smtClean="0"/>
              <a:pPr>
                <a:defRPr/>
              </a:pPr>
              <a:t>‹#›</a:t>
            </a:fld>
            <a:endParaRPr lang="en-US"/>
          </a:p>
        </p:txBody>
      </p:sp>
    </p:spTree>
    <p:custDataLst>
      <p:tags r:id="rId1"/>
    </p:custDataLst>
    <p:extLst>
      <p:ext uri="{BB962C8B-B14F-4D97-AF65-F5344CB8AC3E}">
        <p14:creationId xmlns:p14="http://schemas.microsoft.com/office/powerpoint/2010/main" val="229761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835775" y="6495305"/>
            <a:ext cx="2133600" cy="365125"/>
          </a:xfrm>
          <a:prstGeom prst="rect">
            <a:avLst/>
          </a:prstGeom>
        </p:spPr>
        <p:txBody>
          <a:bodyPr/>
          <a:lstStyle/>
          <a:p>
            <a:pPr>
              <a:defRPr/>
            </a:pPr>
            <a:r>
              <a:rPr lang="en-US"/>
              <a:t>3-</a:t>
            </a:r>
            <a:fld id="{42FCE7BE-8C82-47FE-9476-4FF8351D462D}" type="slidenum">
              <a:rPr lang="en-US" smtClean="0"/>
              <a:pPr>
                <a:defRPr/>
              </a:pPr>
              <a:t>‹#›</a:t>
            </a:fld>
            <a:endParaRPr lang="en-US"/>
          </a:p>
        </p:txBody>
      </p:sp>
    </p:spTree>
    <p:custDataLst>
      <p:tags r:id="rId1"/>
    </p:custDataLst>
    <p:extLst>
      <p:ext uri="{BB962C8B-B14F-4D97-AF65-F5344CB8AC3E}">
        <p14:creationId xmlns:p14="http://schemas.microsoft.com/office/powerpoint/2010/main" val="13905622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3"/>
          <p:cNvSpPr>
            <a:spLocks noGrp="1" noChangeArrowheads="1"/>
          </p:cNvSpPr>
          <p:nvPr userDrawn="1">
            <p:ph type="title"/>
          </p:nvPr>
        </p:nvSpPr>
        <p:spPr bwMode="auto">
          <a:xfrm>
            <a:off x="457199" y="640080"/>
            <a:ext cx="822960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Title </a:t>
            </a:r>
          </a:p>
        </p:txBody>
      </p:sp>
      <p:sp>
        <p:nvSpPr>
          <p:cNvPr id="1030" name="Rectangle 6"/>
          <p:cNvSpPr>
            <a:spLocks noGrp="1" noChangeArrowheads="1"/>
          </p:cNvSpPr>
          <p:nvPr userDrawn="1">
            <p:ph type="body" idx="1"/>
          </p:nvPr>
        </p:nvSpPr>
        <p:spPr bwMode="auto">
          <a:xfrm>
            <a:off x="457200" y="1645920"/>
            <a:ext cx="8229600" cy="429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First Level</a:t>
            </a:r>
          </a:p>
          <a:p>
            <a:pPr lvl="1"/>
            <a:r>
              <a:rPr lang="en-US" altLang="en-US" dirty="0"/>
              <a:t>Second level</a:t>
            </a:r>
          </a:p>
          <a:p>
            <a:pPr lvl="2"/>
            <a:r>
              <a:rPr lang="en-US" altLang="en-US" dirty="0"/>
              <a:t>Third level</a:t>
            </a:r>
          </a:p>
          <a:p>
            <a:pPr lvl="3"/>
            <a:r>
              <a:rPr lang="en-US" altLang="en-US" dirty="0"/>
              <a:t>Fourth level</a:t>
            </a:r>
          </a:p>
        </p:txBody>
      </p:sp>
      <p:sp>
        <p:nvSpPr>
          <p:cNvPr id="1031" name="Rectangle 7"/>
          <p:cNvSpPr>
            <a:spLocks noChangeArrowheads="1"/>
          </p:cNvSpPr>
          <p:nvPr userDrawn="1"/>
        </p:nvSpPr>
        <p:spPr bwMode="auto">
          <a:xfrm>
            <a:off x="1524000" y="1066800"/>
            <a:ext cx="7162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200">
                <a:solidFill>
                  <a:schemeClr val="tx1"/>
                </a:solidFill>
                <a:latin typeface="Trebuchet MS" pitchFamily="34" charset="0"/>
                <a:cs typeface="Arial" charset="0"/>
              </a:defRPr>
            </a:lvl1pPr>
            <a:lvl2pPr marL="742950" indent="-285750" eaLnBrk="0" hangingPunct="0">
              <a:defRPr sz="1200">
                <a:solidFill>
                  <a:schemeClr val="tx1"/>
                </a:solidFill>
                <a:latin typeface="Trebuchet MS" pitchFamily="34" charset="0"/>
                <a:cs typeface="Arial" charset="0"/>
              </a:defRPr>
            </a:lvl2pPr>
            <a:lvl3pPr marL="1143000" indent="-228600" eaLnBrk="0" hangingPunct="0">
              <a:defRPr sz="1200">
                <a:solidFill>
                  <a:schemeClr val="tx1"/>
                </a:solidFill>
                <a:latin typeface="Trebuchet MS" pitchFamily="34" charset="0"/>
                <a:cs typeface="Arial" charset="0"/>
              </a:defRPr>
            </a:lvl3pPr>
            <a:lvl4pPr marL="1600200" indent="-228600" eaLnBrk="0" hangingPunct="0">
              <a:defRPr sz="1200">
                <a:solidFill>
                  <a:schemeClr val="tx1"/>
                </a:solidFill>
                <a:latin typeface="Trebuchet MS" pitchFamily="34" charset="0"/>
                <a:cs typeface="Arial" charset="0"/>
              </a:defRPr>
            </a:lvl4pPr>
            <a:lvl5pPr marL="2057400" indent="-228600" eaLnBrk="0" hangingPunct="0">
              <a:defRPr sz="1200">
                <a:solidFill>
                  <a:schemeClr val="tx1"/>
                </a:solidFill>
                <a:latin typeface="Trebuchet MS" pitchFamily="34" charset="0"/>
                <a:cs typeface="Arial" charset="0"/>
              </a:defRPr>
            </a:lvl5pPr>
            <a:lvl6pPr marL="2514600" indent="-228600" eaLnBrk="0" fontAlgn="base" hangingPunct="0">
              <a:spcBef>
                <a:spcPct val="0"/>
              </a:spcBef>
              <a:spcAft>
                <a:spcPct val="0"/>
              </a:spcAft>
              <a:defRPr sz="1200">
                <a:solidFill>
                  <a:schemeClr val="tx1"/>
                </a:solidFill>
                <a:latin typeface="Trebuchet MS" pitchFamily="34" charset="0"/>
                <a:cs typeface="Arial" charset="0"/>
              </a:defRPr>
            </a:lvl6pPr>
            <a:lvl7pPr marL="2971800" indent="-228600" eaLnBrk="0" fontAlgn="base" hangingPunct="0">
              <a:spcBef>
                <a:spcPct val="0"/>
              </a:spcBef>
              <a:spcAft>
                <a:spcPct val="0"/>
              </a:spcAft>
              <a:defRPr sz="1200">
                <a:solidFill>
                  <a:schemeClr val="tx1"/>
                </a:solidFill>
                <a:latin typeface="Trebuchet MS" pitchFamily="34" charset="0"/>
                <a:cs typeface="Arial" charset="0"/>
              </a:defRPr>
            </a:lvl7pPr>
            <a:lvl8pPr marL="3429000" indent="-228600" eaLnBrk="0" fontAlgn="base" hangingPunct="0">
              <a:spcBef>
                <a:spcPct val="0"/>
              </a:spcBef>
              <a:spcAft>
                <a:spcPct val="0"/>
              </a:spcAft>
              <a:defRPr sz="1200">
                <a:solidFill>
                  <a:schemeClr val="tx1"/>
                </a:solidFill>
                <a:latin typeface="Trebuchet MS" pitchFamily="34" charset="0"/>
                <a:cs typeface="Arial" charset="0"/>
              </a:defRPr>
            </a:lvl8pPr>
            <a:lvl9pPr marL="3886200" indent="-228600" eaLnBrk="0" fontAlgn="base" hangingPunct="0">
              <a:spcBef>
                <a:spcPct val="0"/>
              </a:spcBef>
              <a:spcAft>
                <a:spcPct val="0"/>
              </a:spcAft>
              <a:defRPr sz="1200">
                <a:solidFill>
                  <a:schemeClr val="tx1"/>
                </a:solidFill>
                <a:latin typeface="Trebuchet MS" pitchFamily="34" charset="0"/>
                <a:cs typeface="Arial" charset="0"/>
              </a:defRPr>
            </a:lvl9pPr>
          </a:lstStyle>
          <a:p>
            <a:pPr eaLnBrk="1" hangingPunct="1">
              <a:defRPr/>
            </a:pPr>
            <a:endParaRPr lang="en-US" altLang="en-US" b="1">
              <a:solidFill>
                <a:srgbClr val="003D7D"/>
              </a:solidFill>
              <a:latin typeface="Arial" charset="0"/>
            </a:endParaRPr>
          </a:p>
        </p:txBody>
      </p:sp>
      <p:sp>
        <p:nvSpPr>
          <p:cNvPr id="10" name="Rectangle 9">
            <a:extLst>
              <a:ext uri="{FF2B5EF4-FFF2-40B4-BE49-F238E27FC236}">
                <a16:creationId xmlns:a16="http://schemas.microsoft.com/office/drawing/2014/main" id="{4D1D40FF-AAD2-4954-93A2-D2E7F76CA090}"/>
              </a:ext>
            </a:extLst>
          </p:cNvPr>
          <p:cNvSpPr/>
          <p:nvPr userDrawn="1"/>
        </p:nvSpPr>
        <p:spPr>
          <a:xfrm>
            <a:off x="0" y="-11430"/>
            <a:ext cx="9144000" cy="36576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37">
            <a:extLst>
              <a:ext uri="{FF2B5EF4-FFF2-40B4-BE49-F238E27FC236}">
                <a16:creationId xmlns:a16="http://schemas.microsoft.com/office/drawing/2014/main" id="{AE07DCAC-455C-4A1C-98FA-F5AAFCF0A14B}"/>
              </a:ext>
            </a:extLst>
          </p:cNvPr>
          <p:cNvSpPr txBox="1">
            <a:spLocks noChangeArrowheads="1"/>
          </p:cNvSpPr>
          <p:nvPr userDrawn="1"/>
        </p:nvSpPr>
        <p:spPr bwMode="auto">
          <a:xfrm>
            <a:off x="90932" y="17561"/>
            <a:ext cx="787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rebuchet MS" pitchFamily="34" charset="0"/>
                <a:cs typeface="Arial" charset="0"/>
              </a:defRPr>
            </a:lvl1pPr>
            <a:lvl2pPr marL="742950" indent="-285750" eaLnBrk="0" hangingPunct="0">
              <a:defRPr sz="1200">
                <a:solidFill>
                  <a:schemeClr val="tx1"/>
                </a:solidFill>
                <a:latin typeface="Trebuchet MS" pitchFamily="34" charset="0"/>
                <a:cs typeface="Arial" charset="0"/>
              </a:defRPr>
            </a:lvl2pPr>
            <a:lvl3pPr marL="1143000" indent="-228600" eaLnBrk="0" hangingPunct="0">
              <a:defRPr sz="1200">
                <a:solidFill>
                  <a:schemeClr val="tx1"/>
                </a:solidFill>
                <a:latin typeface="Trebuchet MS" pitchFamily="34" charset="0"/>
                <a:cs typeface="Arial" charset="0"/>
              </a:defRPr>
            </a:lvl3pPr>
            <a:lvl4pPr marL="1600200" indent="-228600" eaLnBrk="0" hangingPunct="0">
              <a:defRPr sz="1200">
                <a:solidFill>
                  <a:schemeClr val="tx1"/>
                </a:solidFill>
                <a:latin typeface="Trebuchet MS" pitchFamily="34" charset="0"/>
                <a:cs typeface="Arial" charset="0"/>
              </a:defRPr>
            </a:lvl4pPr>
            <a:lvl5pPr marL="2057400" indent="-228600" eaLnBrk="0" hangingPunct="0">
              <a:defRPr sz="1200">
                <a:solidFill>
                  <a:schemeClr val="tx1"/>
                </a:solidFill>
                <a:latin typeface="Trebuchet MS" pitchFamily="34" charset="0"/>
                <a:cs typeface="Arial" charset="0"/>
              </a:defRPr>
            </a:lvl5pPr>
            <a:lvl6pPr marL="2514600" indent="-228600" eaLnBrk="0" fontAlgn="base" hangingPunct="0">
              <a:spcBef>
                <a:spcPct val="0"/>
              </a:spcBef>
              <a:spcAft>
                <a:spcPct val="0"/>
              </a:spcAft>
              <a:defRPr sz="1200">
                <a:solidFill>
                  <a:schemeClr val="tx1"/>
                </a:solidFill>
                <a:latin typeface="Trebuchet MS" pitchFamily="34" charset="0"/>
                <a:cs typeface="Arial" charset="0"/>
              </a:defRPr>
            </a:lvl6pPr>
            <a:lvl7pPr marL="2971800" indent="-228600" eaLnBrk="0" fontAlgn="base" hangingPunct="0">
              <a:spcBef>
                <a:spcPct val="0"/>
              </a:spcBef>
              <a:spcAft>
                <a:spcPct val="0"/>
              </a:spcAft>
              <a:defRPr sz="1200">
                <a:solidFill>
                  <a:schemeClr val="tx1"/>
                </a:solidFill>
                <a:latin typeface="Trebuchet MS" pitchFamily="34" charset="0"/>
                <a:cs typeface="Arial" charset="0"/>
              </a:defRPr>
            </a:lvl7pPr>
            <a:lvl8pPr marL="3429000" indent="-228600" eaLnBrk="0" fontAlgn="base" hangingPunct="0">
              <a:spcBef>
                <a:spcPct val="0"/>
              </a:spcBef>
              <a:spcAft>
                <a:spcPct val="0"/>
              </a:spcAft>
              <a:defRPr sz="1200">
                <a:solidFill>
                  <a:schemeClr val="tx1"/>
                </a:solidFill>
                <a:latin typeface="Trebuchet MS" pitchFamily="34" charset="0"/>
                <a:cs typeface="Arial" charset="0"/>
              </a:defRPr>
            </a:lvl8pPr>
            <a:lvl9pPr marL="3886200" indent="-228600" eaLnBrk="0" fontAlgn="base" hangingPunct="0">
              <a:spcBef>
                <a:spcPct val="0"/>
              </a:spcBef>
              <a:spcAft>
                <a:spcPct val="0"/>
              </a:spcAft>
              <a:defRPr sz="1200">
                <a:solidFill>
                  <a:schemeClr val="tx1"/>
                </a:solidFill>
                <a:latin typeface="Trebuchet MS" pitchFamily="34" charset="0"/>
                <a:cs typeface="Arial" charset="0"/>
              </a:defRPr>
            </a:lvl9pPr>
          </a:lstStyle>
          <a:p>
            <a:pPr eaLnBrk="1" fontAlgn="base" hangingPunct="1">
              <a:spcBef>
                <a:spcPct val="50000"/>
              </a:spcBef>
              <a:spcAft>
                <a:spcPct val="0"/>
              </a:spcAft>
              <a:defRPr/>
            </a:pPr>
            <a:r>
              <a:rPr lang="en-US" sz="1400" spc="300" dirty="0">
                <a:solidFill>
                  <a:srgbClr val="FFFFFF"/>
                </a:solidFill>
                <a:latin typeface="Arial Narrow" panose="020B0606020202030204" pitchFamily="34" charset="0"/>
              </a:rPr>
              <a:t>Session 3 – The Legal Environment</a:t>
            </a:r>
          </a:p>
        </p:txBody>
      </p:sp>
      <p:pic>
        <p:nvPicPr>
          <p:cNvPr id="12" name="Picture 11">
            <a:extLst>
              <a:ext uri="{FF2B5EF4-FFF2-40B4-BE49-F238E27FC236}">
                <a16:creationId xmlns:a16="http://schemas.microsoft.com/office/drawing/2014/main" id="{67CF341F-1E4A-40AF-85A0-BCCB2534FFCF}"/>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8747248" y="30480"/>
            <a:ext cx="222126" cy="274320"/>
          </a:xfrm>
          <a:prstGeom prst="rect">
            <a:avLst/>
          </a:prstGeom>
        </p:spPr>
      </p:pic>
      <p:sp>
        <p:nvSpPr>
          <p:cNvPr id="13" name="Rectangle 12">
            <a:extLst>
              <a:ext uri="{FF2B5EF4-FFF2-40B4-BE49-F238E27FC236}">
                <a16:creationId xmlns:a16="http://schemas.microsoft.com/office/drawing/2014/main" id="{773001DD-D372-4A2A-BD42-6B7C16FEA1DB}"/>
              </a:ext>
            </a:extLst>
          </p:cNvPr>
          <p:cNvSpPr/>
          <p:nvPr userDrawn="1"/>
        </p:nvSpPr>
        <p:spPr>
          <a:xfrm>
            <a:off x="0" y="6492875"/>
            <a:ext cx="9144000" cy="36576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4">
            <a:extLst>
              <a:ext uri="{FF2B5EF4-FFF2-40B4-BE49-F238E27FC236}">
                <a16:creationId xmlns:a16="http://schemas.microsoft.com/office/drawing/2014/main" id="{E75A577E-CA12-4962-9F84-3BA6EF1040CD}"/>
              </a:ext>
            </a:extLst>
          </p:cNvPr>
          <p:cNvSpPr txBox="1">
            <a:spLocks noChangeArrowheads="1"/>
          </p:cNvSpPr>
          <p:nvPr userDrawn="1"/>
        </p:nvSpPr>
        <p:spPr bwMode="auto">
          <a:xfrm>
            <a:off x="111125" y="6508750"/>
            <a:ext cx="6361113" cy="338554"/>
          </a:xfrm>
          <a:prstGeom prst="rect">
            <a:avLst/>
          </a:prstGeom>
          <a:noFill/>
          <a:ln>
            <a:noFill/>
          </a:ln>
        </p:spPr>
        <p:txBody>
          <a:bodyPr>
            <a:spAutoFit/>
          </a:bodyPr>
          <a:lstStyle>
            <a:lvl1pPr eaLnBrk="0" hangingPunct="0">
              <a:defRPr sz="1200">
                <a:solidFill>
                  <a:schemeClr val="tx1"/>
                </a:solidFill>
                <a:latin typeface="Trebuchet MS" pitchFamily="34" charset="0"/>
                <a:cs typeface="Arial" charset="0"/>
              </a:defRPr>
            </a:lvl1pPr>
            <a:lvl2pPr marL="742950" indent="-285750" eaLnBrk="0" hangingPunct="0">
              <a:defRPr sz="1200">
                <a:solidFill>
                  <a:schemeClr val="tx1"/>
                </a:solidFill>
                <a:latin typeface="Trebuchet MS" pitchFamily="34" charset="0"/>
                <a:cs typeface="Arial" charset="0"/>
              </a:defRPr>
            </a:lvl2pPr>
            <a:lvl3pPr marL="1143000" indent="-228600" eaLnBrk="0" hangingPunct="0">
              <a:defRPr sz="1200">
                <a:solidFill>
                  <a:schemeClr val="tx1"/>
                </a:solidFill>
                <a:latin typeface="Trebuchet MS" pitchFamily="34" charset="0"/>
                <a:cs typeface="Arial" charset="0"/>
              </a:defRPr>
            </a:lvl3pPr>
            <a:lvl4pPr marL="1600200" indent="-228600" eaLnBrk="0" hangingPunct="0">
              <a:defRPr sz="1200">
                <a:solidFill>
                  <a:schemeClr val="tx1"/>
                </a:solidFill>
                <a:latin typeface="Trebuchet MS" pitchFamily="34" charset="0"/>
                <a:cs typeface="Arial" charset="0"/>
              </a:defRPr>
            </a:lvl4pPr>
            <a:lvl5pPr marL="2057400" indent="-228600" eaLnBrk="0" hangingPunct="0">
              <a:defRPr sz="1200">
                <a:solidFill>
                  <a:schemeClr val="tx1"/>
                </a:solidFill>
                <a:latin typeface="Trebuchet MS" pitchFamily="34" charset="0"/>
                <a:cs typeface="Arial" charset="0"/>
              </a:defRPr>
            </a:lvl5pPr>
            <a:lvl6pPr marL="2514600" indent="-228600" eaLnBrk="0" fontAlgn="base" hangingPunct="0">
              <a:spcBef>
                <a:spcPct val="0"/>
              </a:spcBef>
              <a:spcAft>
                <a:spcPct val="0"/>
              </a:spcAft>
              <a:defRPr sz="1200">
                <a:solidFill>
                  <a:schemeClr val="tx1"/>
                </a:solidFill>
                <a:latin typeface="Trebuchet MS" pitchFamily="34" charset="0"/>
                <a:cs typeface="Arial" charset="0"/>
              </a:defRPr>
            </a:lvl6pPr>
            <a:lvl7pPr marL="2971800" indent="-228600" eaLnBrk="0" fontAlgn="base" hangingPunct="0">
              <a:spcBef>
                <a:spcPct val="0"/>
              </a:spcBef>
              <a:spcAft>
                <a:spcPct val="0"/>
              </a:spcAft>
              <a:defRPr sz="1200">
                <a:solidFill>
                  <a:schemeClr val="tx1"/>
                </a:solidFill>
                <a:latin typeface="Trebuchet MS" pitchFamily="34" charset="0"/>
                <a:cs typeface="Arial" charset="0"/>
              </a:defRPr>
            </a:lvl7pPr>
            <a:lvl8pPr marL="3429000" indent="-228600" eaLnBrk="0" fontAlgn="base" hangingPunct="0">
              <a:spcBef>
                <a:spcPct val="0"/>
              </a:spcBef>
              <a:spcAft>
                <a:spcPct val="0"/>
              </a:spcAft>
              <a:defRPr sz="1200">
                <a:solidFill>
                  <a:schemeClr val="tx1"/>
                </a:solidFill>
                <a:latin typeface="Trebuchet MS" pitchFamily="34" charset="0"/>
                <a:cs typeface="Arial" charset="0"/>
              </a:defRPr>
            </a:lvl8pPr>
            <a:lvl9pPr marL="3886200" indent="-228600" eaLnBrk="0" fontAlgn="base" hangingPunct="0">
              <a:spcBef>
                <a:spcPct val="0"/>
              </a:spcBef>
              <a:spcAft>
                <a:spcPct val="0"/>
              </a:spcAft>
              <a:defRPr sz="1200">
                <a:solidFill>
                  <a:schemeClr val="tx1"/>
                </a:solidFill>
                <a:latin typeface="Trebuchet MS" pitchFamily="34" charset="0"/>
                <a:cs typeface="Arial" charset="0"/>
              </a:defRPr>
            </a:lvl9pPr>
          </a:lstStyle>
          <a:p>
            <a:pPr eaLnBrk="1" hangingPunct="1">
              <a:spcBef>
                <a:spcPct val="50000"/>
              </a:spcBef>
              <a:defRPr/>
            </a:pPr>
            <a:r>
              <a:rPr lang="en-US" sz="1600" b="0" dirty="0">
                <a:solidFill>
                  <a:schemeClr val="bg1"/>
                </a:solidFill>
                <a:latin typeface="Arial Black" panose="020B0A04020102020204" pitchFamily="34" charset="0"/>
              </a:rPr>
              <a:t>DWI DETECTION &amp; SFST</a:t>
            </a:r>
          </a:p>
        </p:txBody>
      </p:sp>
      <p:sp>
        <p:nvSpPr>
          <p:cNvPr id="15" name="Slide Number Placeholder 21">
            <a:extLst>
              <a:ext uri="{FF2B5EF4-FFF2-40B4-BE49-F238E27FC236}">
                <a16:creationId xmlns:a16="http://schemas.microsoft.com/office/drawing/2014/main" id="{176E44AC-8888-404A-8C89-594680D34AC9}"/>
              </a:ext>
            </a:extLst>
          </p:cNvPr>
          <p:cNvSpPr>
            <a:spLocks noGrp="1"/>
          </p:cNvSpPr>
          <p:nvPr>
            <p:ph type="sldNum" sz="quarter" idx="4"/>
          </p:nvPr>
        </p:nvSpPr>
        <p:spPr>
          <a:xfrm>
            <a:off x="6835775" y="6497211"/>
            <a:ext cx="2133600" cy="365125"/>
          </a:xfrm>
          <a:prstGeom prst="rect">
            <a:avLst/>
          </a:prstGeom>
        </p:spPr>
        <p:txBody>
          <a:bodyPr vert="horz" lIns="91440" tIns="45720" rIns="91440" bIns="45720" rtlCol="0" anchor="ctr"/>
          <a:lstStyle>
            <a:lvl1pPr algn="r">
              <a:defRPr sz="1400" b="0" spc="300">
                <a:solidFill>
                  <a:schemeClr val="bg1"/>
                </a:solidFill>
                <a:latin typeface="Arial Narrow" panose="020B0606020202030204" pitchFamily="34" charset="0"/>
                <a:cs typeface="+mn-cs"/>
              </a:defRPr>
            </a:lvl1pPr>
          </a:lstStyle>
          <a:p>
            <a:pPr>
              <a:defRPr/>
            </a:pPr>
            <a:r>
              <a:rPr lang="en-US" dirty="0"/>
              <a:t>3-</a:t>
            </a:r>
            <a:fld id="{C7923850-DE8F-43C2-80E4-423E2120B0EA}" type="slidenum">
              <a:rPr lang="en-US" smtClean="0"/>
              <a:pPr>
                <a:defRPr/>
              </a:pPr>
              <a:t>‹#›</a:t>
            </a:fld>
            <a:endParaRPr lang="en-US" dirty="0"/>
          </a:p>
        </p:txBody>
      </p:sp>
    </p:spTree>
    <p:custDataLst>
      <p:tags r:id="rId6"/>
    </p:custDataLst>
  </p:cSld>
  <p:clrMap bg1="lt1" tx1="dk1" bg2="lt2" tx2="dk2" accent1="accent1" accent2="accent2" accent3="accent3" accent4="accent4" accent5="accent5" accent6="accent6" hlink="hlink" folHlink="folHlink"/>
  <p:sldLayoutIdLst>
    <p:sldLayoutId id="2147484000" r:id="rId1"/>
    <p:sldLayoutId id="2147484002" r:id="rId2"/>
    <p:sldLayoutId id="2147484004" r:id="rId3"/>
    <p:sldLayoutId id="2147484001" r:id="rId4"/>
  </p:sldLayoutIdLst>
  <p:hf hdr="0" dt="0"/>
  <p:txStyles>
    <p:titleStyle>
      <a:lvl1pPr algn="ctr" rtl="0" eaLnBrk="0" fontAlgn="base" hangingPunct="0">
        <a:spcBef>
          <a:spcPct val="0"/>
        </a:spcBef>
        <a:spcAft>
          <a:spcPct val="0"/>
        </a:spcAft>
        <a:defRPr sz="4000" b="1" i="0" u="none">
          <a:solidFill>
            <a:schemeClr val="tx2"/>
          </a:solidFill>
          <a:latin typeface="+mj-lt"/>
          <a:ea typeface="+mj-ea"/>
          <a:cs typeface="+mj-cs"/>
        </a:defRPr>
      </a:lvl1pPr>
      <a:lvl2pPr algn="ctr" rtl="0" eaLnBrk="0" fontAlgn="base" hangingPunct="0">
        <a:spcBef>
          <a:spcPct val="0"/>
        </a:spcBef>
        <a:spcAft>
          <a:spcPct val="0"/>
        </a:spcAft>
        <a:defRPr sz="4000" b="1">
          <a:solidFill>
            <a:srgbClr val="0056AC"/>
          </a:solidFill>
          <a:latin typeface="Arial" charset="0"/>
        </a:defRPr>
      </a:lvl2pPr>
      <a:lvl3pPr algn="ctr" rtl="0" eaLnBrk="0" fontAlgn="base" hangingPunct="0">
        <a:spcBef>
          <a:spcPct val="0"/>
        </a:spcBef>
        <a:spcAft>
          <a:spcPct val="0"/>
        </a:spcAft>
        <a:defRPr sz="4000" b="1">
          <a:solidFill>
            <a:srgbClr val="0056AC"/>
          </a:solidFill>
          <a:latin typeface="Arial" charset="0"/>
        </a:defRPr>
      </a:lvl3pPr>
      <a:lvl4pPr algn="ctr" rtl="0" eaLnBrk="0" fontAlgn="base" hangingPunct="0">
        <a:spcBef>
          <a:spcPct val="0"/>
        </a:spcBef>
        <a:spcAft>
          <a:spcPct val="0"/>
        </a:spcAft>
        <a:defRPr sz="4000" b="1">
          <a:solidFill>
            <a:srgbClr val="0056AC"/>
          </a:solidFill>
          <a:latin typeface="Arial" charset="0"/>
        </a:defRPr>
      </a:lvl4pPr>
      <a:lvl5pPr algn="ctr" rtl="0" eaLnBrk="0" fontAlgn="base" hangingPunct="0">
        <a:spcBef>
          <a:spcPct val="0"/>
        </a:spcBef>
        <a:spcAft>
          <a:spcPct val="0"/>
        </a:spcAft>
        <a:defRPr sz="4000" b="1">
          <a:solidFill>
            <a:srgbClr val="0056AC"/>
          </a:solidFill>
          <a:latin typeface="Arial" charset="0"/>
        </a:defRPr>
      </a:lvl5pPr>
      <a:lvl6pPr marL="457200" algn="l" rtl="0" fontAlgn="base">
        <a:spcBef>
          <a:spcPct val="0"/>
        </a:spcBef>
        <a:spcAft>
          <a:spcPct val="0"/>
        </a:spcAft>
        <a:defRPr sz="1200" b="1">
          <a:solidFill>
            <a:srgbClr val="003D7D"/>
          </a:solidFill>
          <a:latin typeface="Arial" charset="0"/>
        </a:defRPr>
      </a:lvl6pPr>
      <a:lvl7pPr marL="914400" algn="l" rtl="0" fontAlgn="base">
        <a:spcBef>
          <a:spcPct val="0"/>
        </a:spcBef>
        <a:spcAft>
          <a:spcPct val="0"/>
        </a:spcAft>
        <a:defRPr sz="1200" b="1">
          <a:solidFill>
            <a:srgbClr val="003D7D"/>
          </a:solidFill>
          <a:latin typeface="Arial" charset="0"/>
        </a:defRPr>
      </a:lvl7pPr>
      <a:lvl8pPr marL="1371600" algn="l" rtl="0" fontAlgn="base">
        <a:spcBef>
          <a:spcPct val="0"/>
        </a:spcBef>
        <a:spcAft>
          <a:spcPct val="0"/>
        </a:spcAft>
        <a:defRPr sz="1200" b="1">
          <a:solidFill>
            <a:srgbClr val="003D7D"/>
          </a:solidFill>
          <a:latin typeface="Arial" charset="0"/>
        </a:defRPr>
      </a:lvl8pPr>
      <a:lvl9pPr marL="1828800" algn="l" rtl="0" fontAlgn="base">
        <a:spcBef>
          <a:spcPct val="0"/>
        </a:spcBef>
        <a:spcAft>
          <a:spcPct val="0"/>
        </a:spcAft>
        <a:defRPr sz="1200" b="1">
          <a:solidFill>
            <a:srgbClr val="003D7D"/>
          </a:solidFill>
          <a:latin typeface="Arial" charset="0"/>
        </a:defRPr>
      </a:lvl9pPr>
    </p:titleStyle>
    <p:bodyStyle>
      <a:lvl1pPr marL="231775" indent="-231775" algn="l" rtl="0" eaLnBrk="0" fontAlgn="base" hangingPunct="0">
        <a:spcBef>
          <a:spcPct val="0"/>
        </a:spcBef>
        <a:spcAft>
          <a:spcPct val="0"/>
        </a:spcAft>
        <a:buFont typeface="Arial" panose="020B0604020202020204" pitchFamily="34" charset="0"/>
        <a:buChar char="•"/>
        <a:defRPr sz="2600" b="0">
          <a:solidFill>
            <a:srgbClr val="000000"/>
          </a:solidFill>
          <a:latin typeface="+mj-lt"/>
          <a:ea typeface="+mn-ea"/>
          <a:cs typeface="+mn-cs"/>
        </a:defRPr>
      </a:lvl1pPr>
      <a:lvl2pPr marL="457200" indent="-227013" algn="l" rtl="0" eaLnBrk="0" fontAlgn="base" hangingPunct="0">
        <a:spcBef>
          <a:spcPct val="0"/>
        </a:spcBef>
        <a:spcAft>
          <a:spcPct val="0"/>
        </a:spcAft>
        <a:buFont typeface="Arial" panose="020B0604020202020204" pitchFamily="34" charset="0"/>
        <a:buChar char="–"/>
        <a:defRPr sz="2600" b="0">
          <a:solidFill>
            <a:srgbClr val="000000"/>
          </a:solidFill>
          <a:latin typeface="+mj-lt"/>
        </a:defRPr>
      </a:lvl2pPr>
      <a:lvl3pPr marL="798513" indent="-344488" algn="l" rtl="0" eaLnBrk="0" fontAlgn="base" hangingPunct="0">
        <a:spcBef>
          <a:spcPct val="0"/>
        </a:spcBef>
        <a:spcAft>
          <a:spcPct val="0"/>
        </a:spcAft>
        <a:buSzPct val="100000"/>
        <a:buFont typeface="Wingdings" panose="05000000000000000000" pitchFamily="2" charset="2"/>
        <a:buChar char="ü"/>
        <a:defRPr sz="2600" b="0">
          <a:solidFill>
            <a:srgbClr val="000000"/>
          </a:solidFill>
          <a:latin typeface="+mj-lt"/>
        </a:defRPr>
      </a:lvl3pPr>
      <a:lvl4pPr marL="1146175" indent="-342900" algn="l" rtl="0" eaLnBrk="0" fontAlgn="base" hangingPunct="0">
        <a:spcBef>
          <a:spcPct val="0"/>
        </a:spcBef>
        <a:spcAft>
          <a:spcPct val="0"/>
        </a:spcAft>
        <a:buFont typeface="Courier New" panose="02070309020205020404" pitchFamily="49" charset="0"/>
        <a:buChar char="o"/>
        <a:defRPr sz="2600" b="0">
          <a:solidFill>
            <a:srgbClr val="000000"/>
          </a:solidFill>
          <a:latin typeface="+mj-lt"/>
        </a:defRPr>
      </a:lvl4pPr>
      <a:lvl5pPr marL="1377950" indent="-230188" algn="l" rtl="0" eaLnBrk="0" fontAlgn="base" hangingPunct="0">
        <a:spcBef>
          <a:spcPct val="0"/>
        </a:spcBef>
        <a:spcAft>
          <a:spcPct val="0"/>
        </a:spcAft>
        <a:buFont typeface="Trebuchet MS" pitchFamily="34" charset="0"/>
        <a:buChar char="―"/>
        <a:defRPr sz="2000" b="0">
          <a:solidFill>
            <a:srgbClr val="000000"/>
          </a:solidFill>
          <a:latin typeface="+mj-lt"/>
        </a:defRPr>
      </a:lvl5pPr>
      <a:lvl6pPr marL="1835150" indent="-230188" algn="l" rtl="0" fontAlgn="base">
        <a:spcBef>
          <a:spcPct val="0"/>
        </a:spcBef>
        <a:spcAft>
          <a:spcPct val="0"/>
        </a:spcAft>
        <a:buChar char="•"/>
        <a:defRPr>
          <a:solidFill>
            <a:srgbClr val="003366"/>
          </a:solidFill>
          <a:latin typeface="+mn-lt"/>
        </a:defRPr>
      </a:lvl6pPr>
      <a:lvl7pPr marL="2292350" indent="-230188" algn="l" rtl="0" fontAlgn="base">
        <a:spcBef>
          <a:spcPct val="0"/>
        </a:spcBef>
        <a:spcAft>
          <a:spcPct val="0"/>
        </a:spcAft>
        <a:buChar char="•"/>
        <a:defRPr>
          <a:solidFill>
            <a:srgbClr val="003366"/>
          </a:solidFill>
          <a:latin typeface="+mn-lt"/>
        </a:defRPr>
      </a:lvl7pPr>
      <a:lvl8pPr marL="2749550" indent="-230188" algn="l" rtl="0" fontAlgn="base">
        <a:spcBef>
          <a:spcPct val="0"/>
        </a:spcBef>
        <a:spcAft>
          <a:spcPct val="0"/>
        </a:spcAft>
        <a:buChar char="•"/>
        <a:defRPr>
          <a:solidFill>
            <a:srgbClr val="003366"/>
          </a:solidFill>
          <a:latin typeface="+mn-lt"/>
        </a:defRPr>
      </a:lvl8pPr>
      <a:lvl9pPr marL="3206750" indent="-230188" algn="l" rtl="0" fontAlgn="base">
        <a:spcBef>
          <a:spcPct val="0"/>
        </a:spcBef>
        <a:spcAft>
          <a:spcPct val="0"/>
        </a:spcAft>
        <a:buChar char="•"/>
        <a:defRPr>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dvance.lexis.com/document/?pdmfid=1000516&amp;crid=b8db01e6-19a5-472e-aa2f-3f14cd5f69b5&amp;pddocfullpath=%2Fshared%2Fdocument%2Fstatutes-legislation%2Furn%3AcontentItem%3A5W3D-D970-R03J-J08J-00000-00&amp;pdtocnodeidentifier=ACCAAKAAEAAG&amp;ecomp=3ztvkkk&amp;prid=02bf3b0b-e4e9-42e9-8714-815388e1717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www.pexels.com/photo/beautiful-blue-eyes-close-up-dhyamis-kleber-609549/"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133991" y="1750909"/>
            <a:ext cx="3556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4000" b="1">
                <a:solidFill>
                  <a:srgbClr val="0056AC"/>
                </a:solidFill>
                <a:latin typeface="+mj-lt"/>
                <a:ea typeface="+mj-ea"/>
                <a:cs typeface="+mj-cs"/>
              </a:defRPr>
            </a:lvl1pPr>
            <a:lvl2pPr algn="ctr" rtl="0" eaLnBrk="0" fontAlgn="base" hangingPunct="0">
              <a:spcBef>
                <a:spcPct val="0"/>
              </a:spcBef>
              <a:spcAft>
                <a:spcPct val="0"/>
              </a:spcAft>
              <a:defRPr sz="4000" b="1">
                <a:solidFill>
                  <a:srgbClr val="0056AC"/>
                </a:solidFill>
                <a:latin typeface="Arial" charset="0"/>
              </a:defRPr>
            </a:lvl2pPr>
            <a:lvl3pPr algn="ctr" rtl="0" eaLnBrk="0" fontAlgn="base" hangingPunct="0">
              <a:spcBef>
                <a:spcPct val="0"/>
              </a:spcBef>
              <a:spcAft>
                <a:spcPct val="0"/>
              </a:spcAft>
              <a:defRPr sz="4000" b="1">
                <a:solidFill>
                  <a:srgbClr val="0056AC"/>
                </a:solidFill>
                <a:latin typeface="Arial" charset="0"/>
              </a:defRPr>
            </a:lvl3pPr>
            <a:lvl4pPr algn="ctr" rtl="0" eaLnBrk="0" fontAlgn="base" hangingPunct="0">
              <a:spcBef>
                <a:spcPct val="0"/>
              </a:spcBef>
              <a:spcAft>
                <a:spcPct val="0"/>
              </a:spcAft>
              <a:defRPr sz="4000" b="1">
                <a:solidFill>
                  <a:srgbClr val="0056AC"/>
                </a:solidFill>
                <a:latin typeface="Arial" charset="0"/>
              </a:defRPr>
            </a:lvl4pPr>
            <a:lvl5pPr algn="ctr" rtl="0" eaLnBrk="0" fontAlgn="base" hangingPunct="0">
              <a:spcBef>
                <a:spcPct val="0"/>
              </a:spcBef>
              <a:spcAft>
                <a:spcPct val="0"/>
              </a:spcAft>
              <a:defRPr sz="4000" b="1">
                <a:solidFill>
                  <a:srgbClr val="0056AC"/>
                </a:solidFill>
                <a:latin typeface="Arial" charset="0"/>
              </a:defRPr>
            </a:lvl5pPr>
            <a:lvl6pPr marL="457200" algn="l" rtl="0" fontAlgn="base">
              <a:spcBef>
                <a:spcPct val="0"/>
              </a:spcBef>
              <a:spcAft>
                <a:spcPct val="0"/>
              </a:spcAft>
              <a:defRPr sz="1200" b="1">
                <a:solidFill>
                  <a:srgbClr val="003D7D"/>
                </a:solidFill>
                <a:latin typeface="Arial" charset="0"/>
              </a:defRPr>
            </a:lvl6pPr>
            <a:lvl7pPr marL="914400" algn="l" rtl="0" fontAlgn="base">
              <a:spcBef>
                <a:spcPct val="0"/>
              </a:spcBef>
              <a:spcAft>
                <a:spcPct val="0"/>
              </a:spcAft>
              <a:defRPr sz="1200" b="1">
                <a:solidFill>
                  <a:srgbClr val="003D7D"/>
                </a:solidFill>
                <a:latin typeface="Arial" charset="0"/>
              </a:defRPr>
            </a:lvl7pPr>
            <a:lvl8pPr marL="1371600" algn="l" rtl="0" fontAlgn="base">
              <a:spcBef>
                <a:spcPct val="0"/>
              </a:spcBef>
              <a:spcAft>
                <a:spcPct val="0"/>
              </a:spcAft>
              <a:defRPr sz="1200" b="1">
                <a:solidFill>
                  <a:srgbClr val="003D7D"/>
                </a:solidFill>
                <a:latin typeface="Arial" charset="0"/>
              </a:defRPr>
            </a:lvl8pPr>
            <a:lvl9pPr marL="1828800" algn="l" rtl="0" fontAlgn="base">
              <a:spcBef>
                <a:spcPct val="0"/>
              </a:spcBef>
              <a:spcAft>
                <a:spcPct val="0"/>
              </a:spcAft>
              <a:defRPr sz="1200" b="1">
                <a:solidFill>
                  <a:srgbClr val="003D7D"/>
                </a:solidFill>
                <a:latin typeface="Arial" charset="0"/>
              </a:defRPr>
            </a:lvl9pPr>
          </a:lstStyle>
          <a:p>
            <a:r>
              <a:rPr lang="en-US" altLang="en-US" kern="0" dirty="0">
                <a:solidFill>
                  <a:schemeClr val="tx2"/>
                </a:solidFill>
              </a:rPr>
              <a:t>Session 3</a:t>
            </a:r>
          </a:p>
        </p:txBody>
      </p:sp>
      <p:sp>
        <p:nvSpPr>
          <p:cNvPr id="6" name="Subtitle 2"/>
          <p:cNvSpPr txBox="1">
            <a:spLocks/>
          </p:cNvSpPr>
          <p:nvPr/>
        </p:nvSpPr>
        <p:spPr bwMode="auto">
          <a:xfrm>
            <a:off x="422791" y="2833584"/>
            <a:ext cx="4978400" cy="1752600"/>
          </a:xfrm>
          <a:prstGeom prst="rect">
            <a:avLst/>
          </a:prstGeom>
          <a:noFill/>
          <a:ln w="9525">
            <a:noFill/>
            <a:miter lim="800000"/>
            <a:headEnd/>
            <a:tailEnd/>
          </a:ln>
        </p:spPr>
        <p:txBody>
          <a:bodyPr/>
          <a:lstStyle/>
          <a:p>
            <a:pPr algn="ctr">
              <a:defRPr/>
            </a:pPr>
            <a:r>
              <a:rPr lang="en-US" sz="3200" b="1" dirty="0">
                <a:solidFill>
                  <a:srgbClr val="000000"/>
                </a:solidFill>
                <a:latin typeface="+mj-lt"/>
                <a:cs typeface="+mn-cs"/>
              </a:rPr>
              <a:t>The Legal Environment</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7179" y="5435934"/>
            <a:ext cx="1109027" cy="106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2683" y="5660044"/>
            <a:ext cx="1136643" cy="75925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2809" y="5844671"/>
            <a:ext cx="1658382" cy="390000"/>
          </a:xfrm>
          <a:prstGeom prst="rect">
            <a:avLst/>
          </a:prstGeom>
        </p:spPr>
      </p:pic>
      <p:sp>
        <p:nvSpPr>
          <p:cNvPr id="2" name="TextBox 1">
            <a:extLst>
              <a:ext uri="{FF2B5EF4-FFF2-40B4-BE49-F238E27FC236}">
                <a16:creationId xmlns:a16="http://schemas.microsoft.com/office/drawing/2014/main" id="{93D75B07-D825-D66B-0064-3076C5DC3C2B}"/>
              </a:ext>
            </a:extLst>
          </p:cNvPr>
          <p:cNvSpPr txBox="1"/>
          <p:nvPr/>
        </p:nvSpPr>
        <p:spPr>
          <a:xfrm>
            <a:off x="7176206" y="6502843"/>
            <a:ext cx="1967794" cy="461665"/>
          </a:xfrm>
          <a:prstGeom prst="rect">
            <a:avLst/>
          </a:prstGeom>
          <a:noFill/>
        </p:spPr>
        <p:txBody>
          <a:bodyPr wrap="square" rtlCol="0">
            <a:spAutoFit/>
          </a:bodyPr>
          <a:lstStyle/>
          <a:p>
            <a:r>
              <a:rPr lang="en-US" dirty="0">
                <a:solidFill>
                  <a:schemeClr val="bg1"/>
                </a:solidFill>
              </a:rPr>
              <a:t>Revised 3/15/23</a:t>
            </a:r>
          </a:p>
          <a:p>
            <a:endParaRPr lang="en-US" dirty="0">
              <a:solidFill>
                <a:schemeClr val="bg1"/>
              </a:solidFill>
            </a:endParaRPr>
          </a:p>
        </p:txBody>
      </p:sp>
      <p:pic>
        <p:nvPicPr>
          <p:cNvPr id="3" name="Picture 2">
            <a:extLst>
              <a:ext uri="{FF2B5EF4-FFF2-40B4-BE49-F238E27FC236}">
                <a16:creationId xmlns:a16="http://schemas.microsoft.com/office/drawing/2014/main" id="{A2B93CB2-B137-835D-F49F-E874EFC1DBF1}"/>
              </a:ext>
            </a:extLst>
          </p:cNvPr>
          <p:cNvPicPr>
            <a:picLocks noChangeAspect="1"/>
          </p:cNvPicPr>
          <p:nvPr/>
        </p:nvPicPr>
        <p:blipFill>
          <a:blip r:embed="rId7"/>
          <a:stretch>
            <a:fillRect/>
          </a:stretch>
        </p:blipFill>
        <p:spPr>
          <a:xfrm>
            <a:off x="5401191" y="1649423"/>
            <a:ext cx="3072249" cy="3559153"/>
          </a:xfrm>
          <a:prstGeom prst="rect">
            <a:avLst/>
          </a:prstGeom>
        </p:spPr>
      </p:pic>
    </p:spTree>
    <p:custDataLst>
      <p:tags r:id="rId1"/>
    </p:custDataLst>
    <p:extLst>
      <p:ext uri="{BB962C8B-B14F-4D97-AF65-F5344CB8AC3E}">
        <p14:creationId xmlns:p14="http://schemas.microsoft.com/office/powerpoint/2010/main" val="330719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EBFA9A-D722-48FA-EB2E-33702747F690}"/>
              </a:ext>
            </a:extLst>
          </p:cNvPr>
          <p:cNvSpPr>
            <a:spLocks noGrp="1"/>
          </p:cNvSpPr>
          <p:nvPr>
            <p:ph sz="quarter" idx="1"/>
          </p:nvPr>
        </p:nvSpPr>
        <p:spPr>
          <a:xfrm>
            <a:off x="457200" y="1280160"/>
            <a:ext cx="8229600" cy="4297680"/>
          </a:xfrm>
        </p:spPr>
        <p:txBody>
          <a:bodyPr/>
          <a:lstStyle/>
          <a:p>
            <a:pPr marL="0" indent="0" algn="ctr">
              <a:buNone/>
            </a:pPr>
            <a:r>
              <a:rPr lang="en-US" u="sng" dirty="0">
                <a:solidFill>
                  <a:schemeClr val="tx1">
                    <a:lumMod val="50000"/>
                  </a:schemeClr>
                </a:solidFill>
                <a:latin typeface="Trebuchet MS" panose="020B0603020202020204" pitchFamily="34" charset="0"/>
              </a:rPr>
              <a:t>State v. Butler</a:t>
            </a:r>
            <a:r>
              <a:rPr lang="en-US" dirty="0">
                <a:solidFill>
                  <a:schemeClr val="tx1">
                    <a:lumMod val="50000"/>
                  </a:schemeClr>
                </a:solidFill>
                <a:latin typeface="Trebuchet MS" panose="020B0603020202020204" pitchFamily="34" charset="0"/>
              </a:rPr>
              <a:t>, 108 S.W.3d 845 (Tenn. 2003).</a:t>
            </a:r>
          </a:p>
          <a:p>
            <a:pPr marL="0" indent="0">
              <a:buNone/>
            </a:pPr>
            <a:r>
              <a:rPr lang="en-US" dirty="0">
                <a:solidFill>
                  <a:schemeClr val="tx1">
                    <a:lumMod val="50000"/>
                  </a:schemeClr>
                </a:solidFill>
                <a:latin typeface="Trebuchet MS" panose="020B0603020202020204" pitchFamily="34" charset="0"/>
              </a:rPr>
              <a:t>Defendant located by security guard (off duty officer) 50 feet from entrance to Walmart, 100 yards from his motorcycle after customer advised him that a man “was wondering around the parking lot [who] appeared to be intoxicated.”  </a:t>
            </a:r>
          </a:p>
          <a:p>
            <a:pPr marL="0" indent="0">
              <a:buNone/>
            </a:pPr>
            <a:endParaRPr lang="en-US" dirty="0">
              <a:solidFill>
                <a:schemeClr val="tx1">
                  <a:lumMod val="50000"/>
                </a:schemeClr>
              </a:solidFill>
              <a:latin typeface="Trebuchet MS" panose="020B0603020202020204" pitchFamily="34" charset="0"/>
            </a:endParaRPr>
          </a:p>
          <a:p>
            <a:pPr marL="0" indent="0">
              <a:buNone/>
            </a:pPr>
            <a:r>
              <a:rPr lang="en-US" dirty="0">
                <a:solidFill>
                  <a:schemeClr val="tx1">
                    <a:lumMod val="50000"/>
                  </a:schemeClr>
                </a:solidFill>
                <a:latin typeface="Trebuchet MS" panose="020B0603020202020204" pitchFamily="34" charset="0"/>
              </a:rPr>
              <a:t>Defendant carrying spark plug, spark plug wrench, and admitted to driving to the store.  </a:t>
            </a:r>
          </a:p>
          <a:p>
            <a:pPr marL="0" indent="0">
              <a:buNone/>
            </a:pPr>
            <a:endParaRPr lang="en-US" dirty="0">
              <a:solidFill>
                <a:schemeClr val="tx1">
                  <a:lumMod val="50000"/>
                </a:schemeClr>
              </a:solidFill>
              <a:latin typeface="Trebuchet MS" panose="020B0603020202020204" pitchFamily="34" charset="0"/>
            </a:endParaRPr>
          </a:p>
          <a:p>
            <a:pPr marL="0" indent="0">
              <a:buNone/>
            </a:pPr>
            <a:r>
              <a:rPr lang="en-US" dirty="0">
                <a:solidFill>
                  <a:schemeClr val="tx1">
                    <a:lumMod val="50000"/>
                  </a:schemeClr>
                </a:solidFill>
                <a:latin typeface="Trebuchet MS" panose="020B0603020202020204" pitchFamily="34" charset="0"/>
              </a:rPr>
              <a:t>Combination of </a:t>
            </a:r>
            <a:r>
              <a:rPr lang="en-US" u="sng" dirty="0">
                <a:solidFill>
                  <a:schemeClr val="tx1">
                    <a:lumMod val="50000"/>
                  </a:schemeClr>
                </a:solidFill>
                <a:latin typeface="Trebuchet MS" panose="020B0603020202020204" pitchFamily="34" charset="0"/>
              </a:rPr>
              <a:t>circumstantial evidence </a:t>
            </a:r>
            <a:r>
              <a:rPr lang="en-US" dirty="0">
                <a:solidFill>
                  <a:schemeClr val="tx1">
                    <a:lumMod val="50000"/>
                  </a:schemeClr>
                </a:solidFill>
                <a:latin typeface="Trebuchet MS" panose="020B0603020202020204" pitchFamily="34" charset="0"/>
              </a:rPr>
              <a:t>and </a:t>
            </a:r>
            <a:r>
              <a:rPr lang="en-US" u="sng" dirty="0">
                <a:solidFill>
                  <a:schemeClr val="tx1">
                    <a:lumMod val="50000"/>
                  </a:schemeClr>
                </a:solidFill>
                <a:latin typeface="Trebuchet MS" panose="020B0603020202020204" pitchFamily="34" charset="0"/>
              </a:rPr>
              <a:t>physical control sufficient</a:t>
            </a:r>
            <a:r>
              <a:rPr lang="en-US" dirty="0">
                <a:solidFill>
                  <a:schemeClr val="tx1">
                    <a:lumMod val="50000"/>
                  </a:schemeClr>
                </a:solidFill>
                <a:latin typeface="Trebuchet MS" panose="020B0603020202020204" pitchFamily="34" charset="0"/>
              </a:rPr>
              <a:t> to convict. </a:t>
            </a:r>
          </a:p>
        </p:txBody>
      </p:sp>
      <p:sp>
        <p:nvSpPr>
          <p:cNvPr id="3" name="Title 2">
            <a:extLst>
              <a:ext uri="{FF2B5EF4-FFF2-40B4-BE49-F238E27FC236}">
                <a16:creationId xmlns:a16="http://schemas.microsoft.com/office/drawing/2014/main" id="{BAFDE304-5CF3-8C98-154E-138C96EFD716}"/>
              </a:ext>
            </a:extLst>
          </p:cNvPr>
          <p:cNvSpPr>
            <a:spLocks noGrp="1"/>
          </p:cNvSpPr>
          <p:nvPr>
            <p:ph type="title"/>
          </p:nvPr>
        </p:nvSpPr>
        <p:spPr/>
        <p:txBody>
          <a:bodyPr/>
          <a:lstStyle/>
          <a:p>
            <a:r>
              <a:rPr lang="en-US" dirty="0"/>
              <a:t>Physical Control </a:t>
            </a:r>
          </a:p>
        </p:txBody>
      </p:sp>
      <p:sp>
        <p:nvSpPr>
          <p:cNvPr id="4" name="Slide Number Placeholder 3">
            <a:extLst>
              <a:ext uri="{FF2B5EF4-FFF2-40B4-BE49-F238E27FC236}">
                <a16:creationId xmlns:a16="http://schemas.microsoft.com/office/drawing/2014/main" id="{0BB3769F-6342-D21B-653A-2EB92E2BFFC3}"/>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10</a:t>
            </a:fld>
            <a:endParaRPr lang="en-US"/>
          </a:p>
        </p:txBody>
      </p:sp>
    </p:spTree>
    <p:extLst>
      <p:ext uri="{BB962C8B-B14F-4D97-AF65-F5344CB8AC3E}">
        <p14:creationId xmlns:p14="http://schemas.microsoft.com/office/powerpoint/2010/main" val="56413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FC0F7F-1C18-4394-DEB0-AF5ECFABC8AB}"/>
              </a:ext>
            </a:extLst>
          </p:cNvPr>
          <p:cNvSpPr>
            <a:spLocks noGrp="1"/>
          </p:cNvSpPr>
          <p:nvPr>
            <p:ph sz="quarter" idx="1"/>
          </p:nvPr>
        </p:nvSpPr>
        <p:spPr>
          <a:xfrm>
            <a:off x="457200" y="1767840"/>
            <a:ext cx="8229600" cy="4307840"/>
          </a:xfrm>
        </p:spPr>
        <p:txBody>
          <a:bodyPr/>
          <a:lstStyle/>
          <a:p>
            <a:pPr marL="0" indent="0">
              <a:buNone/>
            </a:pPr>
            <a:r>
              <a:rPr lang="en-US" sz="2800" dirty="0">
                <a:solidFill>
                  <a:schemeClr val="tx1">
                    <a:lumMod val="50000"/>
                  </a:schemeClr>
                </a:solidFill>
                <a:latin typeface="Trebuchet MS" panose="020B0603020202020204" pitchFamily="34" charset="0"/>
              </a:rPr>
              <a:t>T.C.A. § 55-8-101 contains the definitions applicable to Chapters 8 and 10 of Title 55.  </a:t>
            </a:r>
          </a:p>
          <a:p>
            <a:pPr marL="0" indent="0">
              <a:buNone/>
            </a:pPr>
            <a:endParaRPr lang="en-US" sz="2800" b="0" i="0" dirty="0">
              <a:solidFill>
                <a:schemeClr val="tx1">
                  <a:lumMod val="50000"/>
                </a:schemeClr>
              </a:solidFill>
              <a:effectLst/>
              <a:latin typeface="Trebuchet MS" panose="020B0603020202020204" pitchFamily="34" charset="0"/>
            </a:endParaRPr>
          </a:p>
          <a:p>
            <a:pPr marL="0" indent="0">
              <a:buNone/>
            </a:pPr>
            <a:r>
              <a:rPr lang="en-US" sz="2800" dirty="0">
                <a:solidFill>
                  <a:schemeClr val="tx1">
                    <a:lumMod val="50000"/>
                  </a:schemeClr>
                </a:solidFill>
                <a:latin typeface="Trebuchet MS" panose="020B0603020202020204" pitchFamily="34" charset="0"/>
              </a:rPr>
              <a:t>YOU MUST READ THROUGH ALL the definitions because an electric scooter, though not considered a motor vehicle in the broad definition, is specifically considered a motor vehicle for the purposes of driving under the influence.   </a:t>
            </a:r>
            <a:endParaRPr lang="en-US" sz="2800" b="0" i="0" dirty="0">
              <a:solidFill>
                <a:schemeClr val="tx1">
                  <a:lumMod val="50000"/>
                </a:schemeClr>
              </a:solidFill>
              <a:effectLst/>
              <a:latin typeface="Trebuchet MS" panose="020B0603020202020204" pitchFamily="34" charset="0"/>
            </a:endParaRPr>
          </a:p>
          <a:p>
            <a:pPr marL="0" indent="0">
              <a:buNone/>
            </a:pPr>
            <a:endParaRPr lang="en-US" dirty="0">
              <a:solidFill>
                <a:srgbClr val="212121"/>
              </a:solidFill>
              <a:latin typeface="verdana" panose="020B0604030504040204" pitchFamily="34" charset="0"/>
            </a:endParaRPr>
          </a:p>
        </p:txBody>
      </p:sp>
      <p:sp>
        <p:nvSpPr>
          <p:cNvPr id="3" name="Title 2">
            <a:extLst>
              <a:ext uri="{FF2B5EF4-FFF2-40B4-BE49-F238E27FC236}">
                <a16:creationId xmlns:a16="http://schemas.microsoft.com/office/drawing/2014/main" id="{2BD1BE10-E2F7-1244-2844-B0B3D08D7811}"/>
              </a:ext>
            </a:extLst>
          </p:cNvPr>
          <p:cNvSpPr>
            <a:spLocks noGrp="1"/>
          </p:cNvSpPr>
          <p:nvPr>
            <p:ph type="title"/>
          </p:nvPr>
        </p:nvSpPr>
        <p:spPr/>
        <p:txBody>
          <a:bodyPr/>
          <a:lstStyle/>
          <a:p>
            <a:r>
              <a:rPr lang="en-US" dirty="0"/>
              <a:t>Motor Driven Vehicle</a:t>
            </a:r>
          </a:p>
        </p:txBody>
      </p:sp>
      <p:sp>
        <p:nvSpPr>
          <p:cNvPr id="4" name="Slide Number Placeholder 3">
            <a:extLst>
              <a:ext uri="{FF2B5EF4-FFF2-40B4-BE49-F238E27FC236}">
                <a16:creationId xmlns:a16="http://schemas.microsoft.com/office/drawing/2014/main" id="{7F007264-2D6F-12F9-6903-485F5B3016CF}"/>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11</a:t>
            </a:fld>
            <a:endParaRPr lang="en-US"/>
          </a:p>
        </p:txBody>
      </p:sp>
    </p:spTree>
    <p:extLst>
      <p:ext uri="{BB962C8B-B14F-4D97-AF65-F5344CB8AC3E}">
        <p14:creationId xmlns:p14="http://schemas.microsoft.com/office/powerpoint/2010/main" val="906556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4D755D-ED34-B7B5-6573-40F731289403}"/>
              </a:ext>
            </a:extLst>
          </p:cNvPr>
          <p:cNvSpPr>
            <a:spLocks noGrp="1"/>
          </p:cNvSpPr>
          <p:nvPr>
            <p:ph sz="quarter" idx="1"/>
          </p:nvPr>
        </p:nvSpPr>
        <p:spPr/>
        <p:txBody>
          <a:bodyPr/>
          <a:lstStyle/>
          <a:p>
            <a:pPr marL="0" indent="0">
              <a:buNone/>
            </a:pPr>
            <a:r>
              <a:rPr lang="en-US" sz="2800" dirty="0">
                <a:solidFill>
                  <a:schemeClr val="tx1">
                    <a:lumMod val="50000"/>
                  </a:schemeClr>
                </a:solidFill>
                <a:latin typeface="Trebuchet MS" panose="020B0603020202020204" pitchFamily="34" charset="0"/>
              </a:rPr>
              <a:t>T.C.A. § 55-8-101 includes definitions of highway, roadway, and street, but the word “public” broadens the definition to include the shoulder for the purposes of a DUI conviction. </a:t>
            </a:r>
            <a:r>
              <a:rPr lang="en-US" sz="2800" u="sng" dirty="0">
                <a:solidFill>
                  <a:schemeClr val="tx1">
                    <a:lumMod val="50000"/>
                  </a:schemeClr>
                </a:solidFill>
                <a:latin typeface="Trebuchet MS" panose="020B0603020202020204" pitchFamily="34" charset="0"/>
              </a:rPr>
              <a:t>State v. Mains</a:t>
            </a:r>
            <a:r>
              <a:rPr lang="en-US" sz="2800" dirty="0">
                <a:solidFill>
                  <a:schemeClr val="tx1">
                    <a:lumMod val="50000"/>
                  </a:schemeClr>
                </a:solidFill>
                <a:latin typeface="Trebuchet MS" panose="020B0603020202020204" pitchFamily="34" charset="0"/>
              </a:rPr>
              <a:t>, 634 S.W.2d 280 (Tenn. Crim. App. 1982). </a:t>
            </a:r>
            <a:endParaRPr lang="en-US" sz="2800" u="sng" dirty="0">
              <a:solidFill>
                <a:schemeClr val="tx1">
                  <a:lumMod val="50000"/>
                </a:schemeClr>
              </a:solidFill>
              <a:latin typeface="Trebuchet MS" panose="020B0603020202020204" pitchFamily="34" charset="0"/>
            </a:endParaRPr>
          </a:p>
          <a:p>
            <a:pPr marL="0" indent="0">
              <a:buNone/>
            </a:pPr>
            <a:endParaRPr lang="en-US" i="1" dirty="0"/>
          </a:p>
        </p:txBody>
      </p:sp>
      <p:sp>
        <p:nvSpPr>
          <p:cNvPr id="3" name="Title 2">
            <a:extLst>
              <a:ext uri="{FF2B5EF4-FFF2-40B4-BE49-F238E27FC236}">
                <a16:creationId xmlns:a16="http://schemas.microsoft.com/office/drawing/2014/main" id="{52CCA48C-4C2C-8910-4C3D-4A6A03F0B996}"/>
              </a:ext>
            </a:extLst>
          </p:cNvPr>
          <p:cNvSpPr>
            <a:spLocks noGrp="1"/>
          </p:cNvSpPr>
          <p:nvPr>
            <p:ph type="title"/>
          </p:nvPr>
        </p:nvSpPr>
        <p:spPr/>
        <p:txBody>
          <a:bodyPr/>
          <a:lstStyle/>
          <a:p>
            <a:r>
              <a:rPr lang="en-US" dirty="0"/>
              <a:t>Location</a:t>
            </a:r>
          </a:p>
        </p:txBody>
      </p:sp>
      <p:sp>
        <p:nvSpPr>
          <p:cNvPr id="4" name="Slide Number Placeholder 3">
            <a:extLst>
              <a:ext uri="{FF2B5EF4-FFF2-40B4-BE49-F238E27FC236}">
                <a16:creationId xmlns:a16="http://schemas.microsoft.com/office/drawing/2014/main" id="{358E3748-6285-0AD9-7732-A417F621308A}"/>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12</a:t>
            </a:fld>
            <a:endParaRPr lang="en-US"/>
          </a:p>
        </p:txBody>
      </p:sp>
    </p:spTree>
    <p:extLst>
      <p:ext uri="{BB962C8B-B14F-4D97-AF65-F5344CB8AC3E}">
        <p14:creationId xmlns:p14="http://schemas.microsoft.com/office/powerpoint/2010/main" val="52417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EB6310-66E4-1C87-E438-7CDB469FD61D}"/>
              </a:ext>
            </a:extLst>
          </p:cNvPr>
          <p:cNvSpPr>
            <a:spLocks noGrp="1"/>
          </p:cNvSpPr>
          <p:nvPr>
            <p:ph sz="quarter" idx="1"/>
          </p:nvPr>
        </p:nvSpPr>
        <p:spPr>
          <a:xfrm>
            <a:off x="457200" y="1442720"/>
            <a:ext cx="8229600" cy="4297680"/>
          </a:xfrm>
        </p:spPr>
        <p:txBody>
          <a:bodyPr/>
          <a:lstStyle/>
          <a:p>
            <a:pPr marL="0" indent="0">
              <a:buNone/>
            </a:pPr>
            <a:r>
              <a:rPr lang="en-US" b="0" i="0" dirty="0">
                <a:solidFill>
                  <a:schemeClr val="tx1">
                    <a:lumMod val="50000"/>
                  </a:schemeClr>
                </a:solidFill>
                <a:effectLst/>
                <a:latin typeface="+mn-lt"/>
              </a:rPr>
              <a:t>From the language of the statute, it is obvious that "any of the public roads or highways of the state," "any streets or alleys," "the premises of any shopping center, trailer park, or apartment house complex," and "any other premises that is generally frequented by the public at large" are each </a:t>
            </a:r>
            <a:r>
              <a:rPr lang="en-US" b="0" i="0" u="sng" dirty="0">
                <a:solidFill>
                  <a:schemeClr val="tx1">
                    <a:lumMod val="50000"/>
                  </a:schemeClr>
                </a:solidFill>
                <a:effectLst/>
                <a:latin typeface="+mn-lt"/>
              </a:rPr>
              <a:t>separate and distinct locations</a:t>
            </a:r>
            <a:r>
              <a:rPr lang="en-US" b="0" i="0" dirty="0">
                <a:solidFill>
                  <a:schemeClr val="tx1">
                    <a:lumMod val="50000"/>
                  </a:schemeClr>
                </a:solidFill>
                <a:effectLst/>
                <a:latin typeface="+mn-lt"/>
              </a:rPr>
              <a:t> that are listed by the legislature as places where driving under the influence is prohibited.  </a:t>
            </a:r>
            <a:r>
              <a:rPr lang="en-US" b="0" i="0" u="sng" dirty="0">
                <a:solidFill>
                  <a:schemeClr val="tx1">
                    <a:lumMod val="50000"/>
                  </a:schemeClr>
                </a:solidFill>
                <a:effectLst/>
                <a:latin typeface="+mn-lt"/>
              </a:rPr>
              <a:t>State v. Van De </a:t>
            </a:r>
            <a:r>
              <a:rPr lang="en-US" b="0" i="0" u="sng" dirty="0" err="1">
                <a:solidFill>
                  <a:schemeClr val="tx1">
                    <a:lumMod val="50000"/>
                  </a:schemeClr>
                </a:solidFill>
                <a:effectLst/>
                <a:latin typeface="+mn-lt"/>
              </a:rPr>
              <a:t>Gejuchte</a:t>
            </a:r>
            <a:r>
              <a:rPr lang="en-US" b="0" i="0" dirty="0">
                <a:solidFill>
                  <a:schemeClr val="tx1">
                    <a:lumMod val="50000"/>
                  </a:schemeClr>
                </a:solidFill>
                <a:effectLst/>
                <a:latin typeface="+mn-lt"/>
              </a:rPr>
              <a:t>, 2018 Tenn. Crim. App. LEXIS 834 (Nov. 19, 2018).</a:t>
            </a:r>
            <a:endParaRPr lang="en-US" dirty="0">
              <a:solidFill>
                <a:schemeClr val="tx1">
                  <a:lumMod val="50000"/>
                </a:schemeClr>
              </a:solidFill>
              <a:latin typeface="+mn-lt"/>
            </a:endParaRPr>
          </a:p>
          <a:p>
            <a:pPr marL="0" indent="0">
              <a:buNone/>
            </a:pPr>
            <a:endParaRPr lang="en-US" dirty="0"/>
          </a:p>
        </p:txBody>
      </p:sp>
      <p:sp>
        <p:nvSpPr>
          <p:cNvPr id="3" name="Title 2">
            <a:extLst>
              <a:ext uri="{FF2B5EF4-FFF2-40B4-BE49-F238E27FC236}">
                <a16:creationId xmlns:a16="http://schemas.microsoft.com/office/drawing/2014/main" id="{B07F06F6-48DA-4BD9-886A-28921A1E0C50}"/>
              </a:ext>
            </a:extLst>
          </p:cNvPr>
          <p:cNvSpPr>
            <a:spLocks noGrp="1"/>
          </p:cNvSpPr>
          <p:nvPr>
            <p:ph type="title"/>
          </p:nvPr>
        </p:nvSpPr>
        <p:spPr/>
        <p:txBody>
          <a:bodyPr/>
          <a:lstStyle/>
          <a:p>
            <a:r>
              <a:rPr lang="en-US" dirty="0"/>
              <a:t>Location</a:t>
            </a:r>
          </a:p>
        </p:txBody>
      </p:sp>
      <p:sp>
        <p:nvSpPr>
          <p:cNvPr id="4" name="Slide Number Placeholder 3">
            <a:extLst>
              <a:ext uri="{FF2B5EF4-FFF2-40B4-BE49-F238E27FC236}">
                <a16:creationId xmlns:a16="http://schemas.microsoft.com/office/drawing/2014/main" id="{3F21D672-FA70-FA6E-5A51-8881BBCBCB95}"/>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13</a:t>
            </a:fld>
            <a:endParaRPr lang="en-US"/>
          </a:p>
        </p:txBody>
      </p:sp>
    </p:spTree>
    <p:extLst>
      <p:ext uri="{BB962C8B-B14F-4D97-AF65-F5344CB8AC3E}">
        <p14:creationId xmlns:p14="http://schemas.microsoft.com/office/powerpoint/2010/main" val="506519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p:txBody>
          <a:bodyPr/>
          <a:lstStyle/>
          <a:p>
            <a:r>
              <a:rPr lang="en-US" altLang="en-US" dirty="0"/>
              <a:t>Probable Cause for DUI Arrest</a:t>
            </a:r>
          </a:p>
        </p:txBody>
      </p:sp>
      <p:sp>
        <p:nvSpPr>
          <p:cNvPr id="8194" name="Content Placeholder 1"/>
          <p:cNvSpPr>
            <a:spLocks noGrp="1"/>
          </p:cNvSpPr>
          <p:nvPr>
            <p:ph idx="1"/>
          </p:nvPr>
        </p:nvSpPr>
        <p:spPr>
          <a:xfrm>
            <a:off x="457200" y="1463040"/>
            <a:ext cx="8229600" cy="4386726"/>
          </a:xfrm>
        </p:spPr>
        <p:txBody>
          <a:bodyPr/>
          <a:lstStyle/>
          <a:p>
            <a:pPr marL="0" indent="0" algn="ctr">
              <a:buNone/>
            </a:pPr>
            <a:r>
              <a:rPr lang="en-US" altLang="en-US" sz="2800" dirty="0">
                <a:solidFill>
                  <a:schemeClr val="tx1">
                    <a:lumMod val="50000"/>
                  </a:schemeClr>
                </a:solidFill>
                <a:latin typeface="+mn-lt"/>
              </a:rPr>
              <a:t>Opinion based on totality of circumstances there is probable cause to believe defendant committed crime of Driving Under the Influence</a:t>
            </a:r>
          </a:p>
          <a:p>
            <a:pPr marL="0" indent="0" algn="ctr">
              <a:buNone/>
            </a:pPr>
            <a:endParaRPr lang="en-US" altLang="en-US" sz="2800" dirty="0">
              <a:solidFill>
                <a:schemeClr val="tx1">
                  <a:lumMod val="50000"/>
                </a:schemeClr>
              </a:solidFill>
              <a:latin typeface="+mn-lt"/>
            </a:endParaRPr>
          </a:p>
          <a:p>
            <a:pPr algn="ctr"/>
            <a:r>
              <a:rPr lang="en-US" altLang="en-US" sz="2800" dirty="0">
                <a:solidFill>
                  <a:schemeClr val="tx1">
                    <a:lumMod val="50000"/>
                  </a:schemeClr>
                </a:solidFill>
                <a:latin typeface="+mn-lt"/>
              </a:rPr>
              <a:t>All elements of crime need to be present</a:t>
            </a:r>
          </a:p>
          <a:p>
            <a:pPr marL="0" indent="0">
              <a:buNone/>
            </a:pPr>
            <a:endParaRPr lang="en-US" altLang="en-US" sz="2800" dirty="0">
              <a:solidFill>
                <a:schemeClr val="tx1">
                  <a:lumMod val="50000"/>
                </a:schemeClr>
              </a:solidFill>
              <a:latin typeface="+mn-lt"/>
            </a:endParaRPr>
          </a:p>
          <a:p>
            <a:pPr marL="0" indent="0" algn="ctr">
              <a:buNone/>
            </a:pPr>
            <a:r>
              <a:rPr lang="en-US" altLang="en-US" sz="2800" dirty="0">
                <a:solidFill>
                  <a:schemeClr val="tx1">
                    <a:lumMod val="50000"/>
                  </a:schemeClr>
                </a:solidFill>
                <a:latin typeface="+mn-lt"/>
              </a:rPr>
              <a:t>Drive/Physical Control</a:t>
            </a:r>
          </a:p>
          <a:p>
            <a:pPr marL="0" indent="0" algn="ctr">
              <a:buNone/>
            </a:pPr>
            <a:r>
              <a:rPr lang="en-US" altLang="en-US" sz="2800" dirty="0">
                <a:solidFill>
                  <a:schemeClr val="tx1">
                    <a:lumMod val="50000"/>
                  </a:schemeClr>
                </a:solidFill>
                <a:latin typeface="+mn-lt"/>
              </a:rPr>
              <a:t>Motor Driven Vehicle</a:t>
            </a:r>
          </a:p>
          <a:p>
            <a:pPr marL="0" indent="0" algn="ctr">
              <a:buNone/>
            </a:pPr>
            <a:r>
              <a:rPr lang="en-US" altLang="en-US" sz="2800" dirty="0">
                <a:solidFill>
                  <a:schemeClr val="tx1">
                    <a:lumMod val="50000"/>
                  </a:schemeClr>
                </a:solidFill>
                <a:latin typeface="+mn-lt"/>
              </a:rPr>
              <a:t>Public Road . . . </a:t>
            </a:r>
          </a:p>
          <a:p>
            <a:pPr marL="0" indent="0" algn="ctr">
              <a:buNone/>
            </a:pPr>
            <a:r>
              <a:rPr lang="en-US" altLang="en-US" sz="2800" dirty="0">
                <a:solidFill>
                  <a:schemeClr val="tx1">
                    <a:lumMod val="50000"/>
                  </a:schemeClr>
                </a:solidFill>
                <a:latin typeface="+mn-lt"/>
              </a:rPr>
              <a:t>While Under the Influence</a:t>
            </a:r>
          </a:p>
          <a:p>
            <a:pPr marL="0" indent="0">
              <a:buNone/>
            </a:pPr>
            <a:endParaRPr lang="en-US" altLang="en-US" dirty="0"/>
          </a:p>
        </p:txBody>
      </p:sp>
      <p:sp>
        <p:nvSpPr>
          <p:cNvPr id="9" name="Slide Number Placeholder 8">
            <a:extLst>
              <a:ext uri="{FF2B5EF4-FFF2-40B4-BE49-F238E27FC236}">
                <a16:creationId xmlns:a16="http://schemas.microsoft.com/office/drawing/2014/main" id="{71C14EF4-6877-4F8C-9F2A-B3779E03C552}"/>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7897-8512-D3D8-D628-5E3DB48B8573}"/>
              </a:ext>
            </a:extLst>
          </p:cNvPr>
          <p:cNvSpPr>
            <a:spLocks noGrp="1"/>
          </p:cNvSpPr>
          <p:nvPr>
            <p:ph type="title"/>
          </p:nvPr>
        </p:nvSpPr>
        <p:spPr/>
        <p:txBody>
          <a:bodyPr/>
          <a:lstStyle/>
          <a:p>
            <a:r>
              <a:rPr lang="en-US" dirty="0"/>
              <a:t>Probable Cause Defined</a:t>
            </a:r>
          </a:p>
        </p:txBody>
      </p:sp>
      <p:sp>
        <p:nvSpPr>
          <p:cNvPr id="3" name="Content Placeholder 2">
            <a:extLst>
              <a:ext uri="{FF2B5EF4-FFF2-40B4-BE49-F238E27FC236}">
                <a16:creationId xmlns:a16="http://schemas.microsoft.com/office/drawing/2014/main" id="{44925D05-1E8B-FC1B-60F8-08A6FCF78C98}"/>
              </a:ext>
            </a:extLst>
          </p:cNvPr>
          <p:cNvSpPr>
            <a:spLocks noGrp="1"/>
          </p:cNvSpPr>
          <p:nvPr>
            <p:ph idx="1"/>
          </p:nvPr>
        </p:nvSpPr>
        <p:spPr/>
        <p:txBody>
          <a:bodyPr/>
          <a:lstStyle/>
          <a:p>
            <a:pPr marL="0" indent="0">
              <a:buNone/>
            </a:pPr>
            <a:r>
              <a:rPr lang="en-US" sz="2800" dirty="0">
                <a:solidFill>
                  <a:schemeClr val="tx1">
                    <a:lumMod val="50000"/>
                  </a:schemeClr>
                </a:solidFill>
                <a:latin typeface="+mn-lt"/>
              </a:rPr>
              <a:t>Probable cause exists when “at the time of the arrest, the facts and circumstances within the knowledge of the officers, and of which they have reasonably trustworthy information, are sufficient to warrant a prudent person in believing that the defendant had committed or was committing an offense.”  </a:t>
            </a:r>
            <a:r>
              <a:rPr lang="en-US" sz="2800" u="sng" dirty="0">
                <a:solidFill>
                  <a:schemeClr val="tx1">
                    <a:lumMod val="50000"/>
                  </a:schemeClr>
                </a:solidFill>
                <a:latin typeface="+mn-lt"/>
              </a:rPr>
              <a:t>State v. Echols</a:t>
            </a:r>
            <a:r>
              <a:rPr lang="en-US" sz="2800" dirty="0">
                <a:solidFill>
                  <a:schemeClr val="tx1">
                    <a:lumMod val="50000"/>
                  </a:schemeClr>
                </a:solidFill>
                <a:latin typeface="+mn-lt"/>
              </a:rPr>
              <a:t>, 382 S.W.3d 266 (Tenn. 2012).</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75AE71E-1746-6FAF-5956-3A614BB4A730}"/>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15</a:t>
            </a:fld>
            <a:endParaRPr lang="en-US"/>
          </a:p>
        </p:txBody>
      </p:sp>
    </p:spTree>
    <p:extLst>
      <p:ext uri="{BB962C8B-B14F-4D97-AF65-F5344CB8AC3E}">
        <p14:creationId xmlns:p14="http://schemas.microsoft.com/office/powerpoint/2010/main" val="311517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CA33-E29D-1C6C-5C1A-3507F687EDFF}"/>
              </a:ext>
            </a:extLst>
          </p:cNvPr>
          <p:cNvSpPr>
            <a:spLocks noGrp="1"/>
          </p:cNvSpPr>
          <p:nvPr>
            <p:ph type="title"/>
          </p:nvPr>
        </p:nvSpPr>
        <p:spPr>
          <a:xfrm>
            <a:off x="457200" y="679101"/>
            <a:ext cx="8229600" cy="778637"/>
          </a:xfrm>
        </p:spPr>
        <p:txBody>
          <a:bodyPr/>
          <a:lstStyle/>
          <a:p>
            <a:r>
              <a:rPr lang="en-US" dirty="0"/>
              <a:t>Probable Cause</a:t>
            </a:r>
          </a:p>
        </p:txBody>
      </p:sp>
      <p:sp>
        <p:nvSpPr>
          <p:cNvPr id="3" name="Content Placeholder 2">
            <a:extLst>
              <a:ext uri="{FF2B5EF4-FFF2-40B4-BE49-F238E27FC236}">
                <a16:creationId xmlns:a16="http://schemas.microsoft.com/office/drawing/2014/main" id="{128D47F2-D361-1848-6335-A73D6C35C1CD}"/>
              </a:ext>
            </a:extLst>
          </p:cNvPr>
          <p:cNvSpPr>
            <a:spLocks noGrp="1"/>
          </p:cNvSpPr>
          <p:nvPr>
            <p:ph idx="1"/>
          </p:nvPr>
        </p:nvSpPr>
        <p:spPr>
          <a:xfrm>
            <a:off x="407504" y="1814724"/>
            <a:ext cx="8328991" cy="4323595"/>
          </a:xfrm>
        </p:spPr>
        <p:txBody>
          <a:bodyPr/>
          <a:lstStyle/>
          <a:p>
            <a:r>
              <a:rPr lang="en-US" u="sng" dirty="0"/>
              <a:t>State v Bell</a:t>
            </a:r>
            <a:r>
              <a:rPr lang="en-US" dirty="0"/>
              <a:t>, 429 S.W.3d 524 (Tenn. 2014)</a:t>
            </a:r>
          </a:p>
          <a:p>
            <a:r>
              <a:rPr lang="en-US" sz="2400" b="0" u="none" strike="noStrike" dirty="0">
                <a:effectLst/>
                <a:latin typeface="+mn-lt"/>
              </a:rPr>
              <a:t>The supreme court held that the officer had probable cause to arrest the defendant for DUI without a warrant. Performance on field sobriety tests is only </a:t>
            </a:r>
            <a:r>
              <a:rPr lang="en-US" sz="2400" b="0" strike="noStrike" dirty="0">
                <a:effectLst/>
                <a:latin typeface="+mn-lt"/>
              </a:rPr>
              <a:t>one, of the many factors,</a:t>
            </a:r>
            <a:r>
              <a:rPr lang="en-US" sz="2400" b="0" u="none" strike="noStrike" dirty="0">
                <a:effectLst/>
                <a:latin typeface="+mn-lt"/>
              </a:rPr>
              <a:t> officers should consider when deciding whether to arrest a motorist for DUI or similar offenses without a warrant.</a:t>
            </a:r>
          </a:p>
          <a:p>
            <a:r>
              <a:rPr lang="en-US" sz="2400" dirty="0">
                <a:latin typeface="+mn-lt"/>
              </a:rPr>
              <a:t>Mr. Bell did well on the SFSTs, but he exhibited bad driving, smelled of alcohol and admitted to drinking alcohol.</a:t>
            </a:r>
          </a:p>
          <a:p>
            <a:r>
              <a:rPr lang="en-US" sz="2400" dirty="0">
                <a:latin typeface="+mn-lt"/>
              </a:rPr>
              <a:t>His BAC was .15%</a:t>
            </a:r>
            <a:endParaRPr lang="en-US" sz="2400" dirty="0"/>
          </a:p>
        </p:txBody>
      </p:sp>
      <p:sp>
        <p:nvSpPr>
          <p:cNvPr id="4" name="Slide Number Placeholder 3">
            <a:extLst>
              <a:ext uri="{FF2B5EF4-FFF2-40B4-BE49-F238E27FC236}">
                <a16:creationId xmlns:a16="http://schemas.microsoft.com/office/drawing/2014/main" id="{3976608D-24BF-85CB-218F-E0AE75A155BB}"/>
              </a:ext>
            </a:extLst>
          </p:cNvPr>
          <p:cNvSpPr>
            <a:spLocks noGrp="1"/>
          </p:cNvSpPr>
          <p:nvPr>
            <p:ph type="sldNum" sz="quarter" idx="10"/>
          </p:nvPr>
        </p:nvSpPr>
        <p:spPr/>
        <p:txBody>
          <a:bodyPr/>
          <a:lstStyle/>
          <a:p>
            <a:r>
              <a:rPr lang="en-US"/>
              <a:t>8-</a:t>
            </a:r>
            <a:fld id="{9F4F17EC-3751-4A57-9281-36AF2CD679EC}" type="slidenum">
              <a:rPr lang="en-US" smtClean="0"/>
              <a:pPr/>
              <a:t>16</a:t>
            </a:fld>
            <a:endParaRPr lang="en-US" dirty="0"/>
          </a:p>
        </p:txBody>
      </p:sp>
    </p:spTree>
    <p:extLst>
      <p:ext uri="{BB962C8B-B14F-4D97-AF65-F5344CB8AC3E}">
        <p14:creationId xmlns:p14="http://schemas.microsoft.com/office/powerpoint/2010/main" val="231662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9394-1280-75AA-D8FB-61A648252A58}"/>
              </a:ext>
            </a:extLst>
          </p:cNvPr>
          <p:cNvSpPr>
            <a:spLocks noGrp="1"/>
          </p:cNvSpPr>
          <p:nvPr>
            <p:ph type="title"/>
          </p:nvPr>
        </p:nvSpPr>
        <p:spPr/>
        <p:txBody>
          <a:bodyPr/>
          <a:lstStyle/>
          <a:p>
            <a:r>
              <a:rPr lang="en-US" dirty="0"/>
              <a:t>Probable Cause Found</a:t>
            </a:r>
          </a:p>
        </p:txBody>
      </p:sp>
      <p:sp>
        <p:nvSpPr>
          <p:cNvPr id="3" name="Content Placeholder 2">
            <a:extLst>
              <a:ext uri="{FF2B5EF4-FFF2-40B4-BE49-F238E27FC236}">
                <a16:creationId xmlns:a16="http://schemas.microsoft.com/office/drawing/2014/main" id="{7A77679D-4646-A6F4-C117-9E28D4E32CBD}"/>
              </a:ext>
            </a:extLst>
          </p:cNvPr>
          <p:cNvSpPr>
            <a:spLocks noGrp="1"/>
          </p:cNvSpPr>
          <p:nvPr>
            <p:ph idx="1"/>
          </p:nvPr>
        </p:nvSpPr>
        <p:spPr/>
        <p:txBody>
          <a:bodyPr/>
          <a:lstStyle/>
          <a:p>
            <a:pPr marL="0" indent="0" algn="ctr">
              <a:buNone/>
            </a:pPr>
            <a:r>
              <a:rPr lang="en-US" u="sng" dirty="0">
                <a:solidFill>
                  <a:schemeClr val="tx1">
                    <a:lumMod val="50000"/>
                  </a:schemeClr>
                </a:solidFill>
                <a:latin typeface="Trebuchet MS" panose="020B0603020202020204" pitchFamily="34" charset="0"/>
              </a:rPr>
              <a:t>State v. Reynolds</a:t>
            </a:r>
            <a:r>
              <a:rPr lang="en-US" dirty="0">
                <a:solidFill>
                  <a:schemeClr val="tx1">
                    <a:lumMod val="50000"/>
                  </a:schemeClr>
                </a:solidFill>
                <a:latin typeface="Trebuchet MS" panose="020B0603020202020204" pitchFamily="34" charset="0"/>
              </a:rPr>
              <a:t>, 504 S.W.3d 283 (Tenn. 2016).</a:t>
            </a:r>
          </a:p>
          <a:p>
            <a:pPr marL="0" indent="0">
              <a:buNone/>
            </a:pPr>
            <a:r>
              <a:rPr lang="en-US" dirty="0">
                <a:solidFill>
                  <a:schemeClr val="tx1">
                    <a:lumMod val="50000"/>
                  </a:schemeClr>
                </a:solidFill>
                <a:latin typeface="Trebuchet MS" panose="020B0603020202020204" pitchFamily="34" charset="0"/>
              </a:rPr>
              <a:t>T</a:t>
            </a:r>
            <a:r>
              <a:rPr lang="en-US" b="0" i="0" dirty="0">
                <a:solidFill>
                  <a:schemeClr val="tx1">
                    <a:lumMod val="50000"/>
                  </a:schemeClr>
                </a:solidFill>
                <a:effectLst/>
                <a:latin typeface="Trebuchet MS" panose="020B0603020202020204" pitchFamily="34" charset="0"/>
              </a:rPr>
              <a:t>he determination of probable cause involves an objective assessment of the facts and circumstances within the knowledge of the officers. The totality of the facts and circumstances—including the defendant's admission to drinking and driving, the odor of alcohol on and about her person, and her poor performance on the HGN test—were sufficient to warrant a prudent officer in believing that the defendant was driving under the influence of an intoxicant when the accident occurred.</a:t>
            </a:r>
            <a:endParaRPr lang="en-US" dirty="0">
              <a:solidFill>
                <a:schemeClr val="tx1">
                  <a:lumMod val="50000"/>
                </a:schemeClr>
              </a:solidFill>
              <a:latin typeface="Trebuchet MS" panose="020B0603020202020204" pitchFamily="34" charset="0"/>
            </a:endParaRPr>
          </a:p>
        </p:txBody>
      </p:sp>
      <p:sp>
        <p:nvSpPr>
          <p:cNvPr id="4" name="Slide Number Placeholder 3">
            <a:extLst>
              <a:ext uri="{FF2B5EF4-FFF2-40B4-BE49-F238E27FC236}">
                <a16:creationId xmlns:a16="http://schemas.microsoft.com/office/drawing/2014/main" id="{95A4B0C5-9639-3C3C-F4C9-76CE5712C263}"/>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17</a:t>
            </a:fld>
            <a:endParaRPr lang="en-US"/>
          </a:p>
        </p:txBody>
      </p:sp>
    </p:spTree>
    <p:extLst>
      <p:ext uri="{BB962C8B-B14F-4D97-AF65-F5344CB8AC3E}">
        <p14:creationId xmlns:p14="http://schemas.microsoft.com/office/powerpoint/2010/main" val="173441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p:txBody>
          <a:bodyPr/>
          <a:lstStyle/>
          <a:p>
            <a:pPr marL="0" indent="0" algn="ctr">
              <a:buNone/>
            </a:pPr>
            <a:r>
              <a:rPr lang="en-US" altLang="en-US" dirty="0"/>
              <a:t>Criminal offense – establish facts</a:t>
            </a:r>
          </a:p>
          <a:p>
            <a:pPr marL="0" indent="0" algn="ctr">
              <a:buNone/>
            </a:pPr>
            <a:r>
              <a:rPr lang="en-US" altLang="en-US" dirty="0"/>
              <a:t>“beyond a reasonable doubt” </a:t>
            </a:r>
          </a:p>
          <a:p>
            <a:endParaRPr lang="en-US" altLang="en-US" dirty="0"/>
          </a:p>
          <a:p>
            <a:endParaRPr lang="en-US" altLang="en-US" dirty="0"/>
          </a:p>
        </p:txBody>
      </p:sp>
      <p:sp>
        <p:nvSpPr>
          <p:cNvPr id="6" name="Title 2"/>
          <p:cNvSpPr>
            <a:spLocks noGrp="1"/>
          </p:cNvSpPr>
          <p:nvPr>
            <p:ph type="title"/>
          </p:nvPr>
        </p:nvSpPr>
        <p:spPr/>
        <p:txBody>
          <a:bodyPr/>
          <a:lstStyle/>
          <a:p>
            <a:r>
              <a:rPr lang="en-US" altLang="en-US" dirty="0"/>
              <a:t>Conviction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t="38472" r="30859" b="1"/>
          <a:stretch/>
        </p:blipFill>
        <p:spPr>
          <a:xfrm>
            <a:off x="2219339" y="2968387"/>
            <a:ext cx="4705321" cy="2790968"/>
          </a:xfrm>
          <a:prstGeom prst="rect">
            <a:avLst/>
          </a:prstGeom>
        </p:spPr>
      </p:pic>
      <p:sp>
        <p:nvSpPr>
          <p:cNvPr id="11" name="Slide Number Placeholder 10">
            <a:extLst>
              <a:ext uri="{FF2B5EF4-FFF2-40B4-BE49-F238E27FC236}">
                <a16:creationId xmlns:a16="http://schemas.microsoft.com/office/drawing/2014/main" id="{1BE68DEB-2355-47B9-A512-BFA6629B0FFC}"/>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18</a:t>
            </a:fld>
            <a:endParaRPr lang="en-US"/>
          </a:p>
        </p:txBody>
      </p:sp>
    </p:spTree>
    <p:extLst>
      <p:ext uri="{BB962C8B-B14F-4D97-AF65-F5344CB8AC3E}">
        <p14:creationId xmlns:p14="http://schemas.microsoft.com/office/powerpoint/2010/main" val="2732659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282A7-A949-E4FA-BEC5-F9BF318BEE53}"/>
              </a:ext>
            </a:extLst>
          </p:cNvPr>
          <p:cNvSpPr>
            <a:spLocks noGrp="1"/>
          </p:cNvSpPr>
          <p:nvPr>
            <p:ph sz="quarter" idx="1"/>
          </p:nvPr>
        </p:nvSpPr>
        <p:spPr>
          <a:xfrm>
            <a:off x="457200" y="1767840"/>
            <a:ext cx="8229600" cy="4175760"/>
          </a:xfrm>
        </p:spPr>
        <p:txBody>
          <a:bodyPr/>
          <a:lstStyle/>
          <a:p>
            <a:pPr marL="0" indent="0">
              <a:buNone/>
            </a:pPr>
            <a:r>
              <a:rPr lang="en-US" sz="2800" b="0" i="0" dirty="0">
                <a:solidFill>
                  <a:schemeClr val="tx1">
                    <a:lumMod val="50000"/>
                  </a:schemeClr>
                </a:solidFill>
                <a:effectLst/>
                <a:latin typeface="+mn-lt"/>
              </a:rPr>
              <a:t>The state has the burden of proving the guilt of the defendant beyond a reasonable doubt, and this burden never shifts but remains on the state throughout the trial of the case. The defendant is not required to prove [his] [her] innocence.”</a:t>
            </a:r>
            <a:br>
              <a:rPr lang="en-US" sz="2800" b="0" i="0" dirty="0">
                <a:solidFill>
                  <a:schemeClr val="tx1">
                    <a:lumMod val="50000"/>
                  </a:schemeClr>
                </a:solidFill>
                <a:effectLst/>
                <a:latin typeface="+mn-lt"/>
              </a:rPr>
            </a:br>
            <a:r>
              <a:rPr lang="en-US" sz="2800" dirty="0">
                <a:solidFill>
                  <a:schemeClr val="tx1">
                    <a:lumMod val="50000"/>
                  </a:schemeClr>
                </a:solidFill>
                <a:latin typeface="+mn-lt"/>
              </a:rPr>
              <a:t>T.P. I. Criminal § 2.02</a:t>
            </a:r>
            <a:br>
              <a:rPr lang="en-US" dirty="0"/>
            </a:br>
            <a:endParaRPr lang="en-US" dirty="0"/>
          </a:p>
        </p:txBody>
      </p:sp>
      <p:sp>
        <p:nvSpPr>
          <p:cNvPr id="3" name="Title 2">
            <a:extLst>
              <a:ext uri="{FF2B5EF4-FFF2-40B4-BE49-F238E27FC236}">
                <a16:creationId xmlns:a16="http://schemas.microsoft.com/office/drawing/2014/main" id="{A96E0011-1E40-6428-A953-E224F7AECA86}"/>
              </a:ext>
            </a:extLst>
          </p:cNvPr>
          <p:cNvSpPr>
            <a:spLocks noGrp="1"/>
          </p:cNvSpPr>
          <p:nvPr>
            <p:ph type="title"/>
          </p:nvPr>
        </p:nvSpPr>
        <p:spPr/>
        <p:txBody>
          <a:bodyPr/>
          <a:lstStyle/>
          <a:p>
            <a:r>
              <a:rPr lang="en-US" dirty="0"/>
              <a:t>Beyond a Reasonable Doubt</a:t>
            </a:r>
          </a:p>
        </p:txBody>
      </p:sp>
      <p:sp>
        <p:nvSpPr>
          <p:cNvPr id="4" name="Slide Number Placeholder 3">
            <a:extLst>
              <a:ext uri="{FF2B5EF4-FFF2-40B4-BE49-F238E27FC236}">
                <a16:creationId xmlns:a16="http://schemas.microsoft.com/office/drawing/2014/main" id="{289963C5-7C1B-E4FF-4F9B-BDA34BF0C0BF}"/>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19</a:t>
            </a:fld>
            <a:endParaRPr lang="en-US"/>
          </a:p>
        </p:txBody>
      </p:sp>
    </p:spTree>
    <p:extLst>
      <p:ext uri="{BB962C8B-B14F-4D97-AF65-F5344CB8AC3E}">
        <p14:creationId xmlns:p14="http://schemas.microsoft.com/office/powerpoint/2010/main" val="193028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1645920"/>
            <a:ext cx="5865223" cy="4297680"/>
          </a:xfrm>
        </p:spPr>
        <p:txBody>
          <a:bodyPr/>
          <a:lstStyle/>
          <a:p>
            <a:pPr marL="0" indent="0">
              <a:lnSpc>
                <a:spcPct val="150000"/>
              </a:lnSpc>
              <a:buNone/>
            </a:pPr>
            <a:r>
              <a:rPr lang="en-US" sz="2800" dirty="0">
                <a:latin typeface="+mn-lt"/>
              </a:rPr>
              <a:t>Be familiar with:</a:t>
            </a:r>
          </a:p>
          <a:p>
            <a:pPr>
              <a:spcAft>
                <a:spcPts val="1200"/>
              </a:spcAft>
            </a:pPr>
            <a:r>
              <a:rPr lang="en-US" sz="2800" dirty="0">
                <a:latin typeface="+mn-lt"/>
              </a:rPr>
              <a:t>Elements of DUI offenses </a:t>
            </a:r>
          </a:p>
          <a:p>
            <a:pPr>
              <a:spcAft>
                <a:spcPts val="1200"/>
              </a:spcAft>
            </a:pPr>
            <a:r>
              <a:rPr lang="en-US" sz="2800" dirty="0">
                <a:latin typeface="+mn-lt"/>
              </a:rPr>
              <a:t>Provisions of implied consent </a:t>
            </a:r>
          </a:p>
          <a:p>
            <a:pPr>
              <a:spcAft>
                <a:spcPts val="1200"/>
              </a:spcAft>
            </a:pPr>
            <a:r>
              <a:rPr lang="en-US" sz="2800" dirty="0">
                <a:latin typeface="+mn-lt"/>
              </a:rPr>
              <a:t>Relevance of chemical test evidence </a:t>
            </a:r>
          </a:p>
          <a:p>
            <a:pPr>
              <a:spcAft>
                <a:spcPts val="1200"/>
              </a:spcAft>
            </a:pPr>
            <a:r>
              <a:rPr lang="en-US" sz="2800" dirty="0">
                <a:latin typeface="+mn-lt"/>
              </a:rPr>
              <a:t>Precedents established through </a:t>
            </a:r>
            <a:br>
              <a:rPr lang="en-US" sz="2800" dirty="0">
                <a:latin typeface="+mn-lt"/>
              </a:rPr>
            </a:br>
            <a:r>
              <a:rPr lang="en-US" sz="2800" dirty="0">
                <a:latin typeface="+mn-lt"/>
              </a:rPr>
              <a:t>case law </a:t>
            </a:r>
          </a:p>
        </p:txBody>
      </p:sp>
      <p:sp>
        <p:nvSpPr>
          <p:cNvPr id="6" name="Title 3"/>
          <p:cNvSpPr>
            <a:spLocks noGrp="1"/>
          </p:cNvSpPr>
          <p:nvPr>
            <p:ph type="title"/>
          </p:nvPr>
        </p:nvSpPr>
        <p:spPr/>
        <p:txBody>
          <a:bodyPr/>
          <a:lstStyle/>
          <a:p>
            <a:r>
              <a:rPr lang="en-US" altLang="en-US" dirty="0"/>
              <a:t>Learning Objectives</a:t>
            </a:r>
          </a:p>
        </p:txBody>
      </p:sp>
      <p:pic>
        <p:nvPicPr>
          <p:cNvPr id="7" name="Graphic 6" descr="Bullseye">
            <a:extLst>
              <a:ext uri="{FF2B5EF4-FFF2-40B4-BE49-F238E27FC236}">
                <a16:creationId xmlns:a16="http://schemas.microsoft.com/office/drawing/2014/main" id="{0393716D-06FB-4696-A056-72B0561C42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81623" y="3434834"/>
            <a:ext cx="3062377" cy="3062377"/>
          </a:xfrm>
          <a:prstGeom prst="rect">
            <a:avLst/>
          </a:prstGeom>
        </p:spPr>
      </p:pic>
      <p:sp>
        <p:nvSpPr>
          <p:cNvPr id="11" name="Slide Number Placeholder 10">
            <a:extLst>
              <a:ext uri="{FF2B5EF4-FFF2-40B4-BE49-F238E27FC236}">
                <a16:creationId xmlns:a16="http://schemas.microsoft.com/office/drawing/2014/main" id="{082DC46C-8F23-4877-A85A-F8D7795F0330}"/>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2</a:t>
            </a:fld>
            <a:endParaRPr lang="en-US"/>
          </a:p>
        </p:txBody>
      </p:sp>
    </p:spTree>
    <p:custDataLst>
      <p:tags r:id="rId1"/>
    </p:custDataLst>
    <p:extLst>
      <p:ext uri="{BB962C8B-B14F-4D97-AF65-F5344CB8AC3E}">
        <p14:creationId xmlns:p14="http://schemas.microsoft.com/office/powerpoint/2010/main" val="286271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956F37-2817-C114-FBA4-E4AE57CF98C1}"/>
              </a:ext>
            </a:extLst>
          </p:cNvPr>
          <p:cNvSpPr>
            <a:spLocks noGrp="1"/>
          </p:cNvSpPr>
          <p:nvPr>
            <p:ph sz="quarter" idx="1"/>
          </p:nvPr>
        </p:nvSpPr>
        <p:spPr>
          <a:xfrm>
            <a:off x="508000" y="1747520"/>
            <a:ext cx="8178800" cy="4196080"/>
          </a:xfrm>
        </p:spPr>
        <p:txBody>
          <a:bodyPr/>
          <a:lstStyle/>
          <a:p>
            <a:pPr marL="0" indent="0">
              <a:buNone/>
            </a:pPr>
            <a:r>
              <a:rPr lang="en-US" sz="2800" b="0" i="0" dirty="0">
                <a:solidFill>
                  <a:schemeClr val="tx1">
                    <a:lumMod val="50000"/>
                  </a:schemeClr>
                </a:solidFill>
                <a:effectLst/>
                <a:latin typeface="Trebuchet MS" panose="020B0603020202020204" pitchFamily="34" charset="0"/>
              </a:rPr>
              <a:t>“Reasonable doubt is that doubt created by an investigation of all the proof in the case and an inability, after such investigation, to </a:t>
            </a:r>
            <a:r>
              <a:rPr lang="en-US" sz="2800" b="0" i="0" u="sng" dirty="0">
                <a:solidFill>
                  <a:schemeClr val="tx1">
                    <a:lumMod val="50000"/>
                  </a:schemeClr>
                </a:solidFill>
                <a:effectLst/>
                <a:latin typeface="Trebuchet MS" panose="020B0603020202020204" pitchFamily="34" charset="0"/>
              </a:rPr>
              <a:t>let the mind rest easily as to the certainty of guilt</a:t>
            </a:r>
            <a:r>
              <a:rPr lang="en-US" sz="2800" b="0" i="0" dirty="0">
                <a:solidFill>
                  <a:schemeClr val="tx1">
                    <a:lumMod val="50000"/>
                  </a:schemeClr>
                </a:solidFill>
                <a:effectLst/>
                <a:latin typeface="Trebuchet MS" panose="020B0603020202020204" pitchFamily="34" charset="0"/>
              </a:rPr>
              <a:t>. </a:t>
            </a:r>
            <a:r>
              <a:rPr lang="en-US" sz="2800" b="0" i="0" u="sng" dirty="0">
                <a:solidFill>
                  <a:schemeClr val="tx1">
                    <a:lumMod val="50000"/>
                  </a:schemeClr>
                </a:solidFill>
                <a:effectLst/>
                <a:latin typeface="Trebuchet MS" panose="020B0603020202020204" pitchFamily="34" charset="0"/>
              </a:rPr>
              <a:t>Absolute certainty of guilt is not demanded </a:t>
            </a:r>
            <a:r>
              <a:rPr lang="en-US" sz="2800" b="0" i="0" dirty="0">
                <a:solidFill>
                  <a:schemeClr val="tx1">
                    <a:lumMod val="50000"/>
                  </a:schemeClr>
                </a:solidFill>
                <a:effectLst/>
                <a:latin typeface="Trebuchet MS" panose="020B0603020202020204" pitchFamily="34" charset="0"/>
              </a:rPr>
              <a:t>by the law to convict of any criminal charge, </a:t>
            </a:r>
            <a:r>
              <a:rPr lang="en-US" sz="2800" b="0" i="0" u="sng" dirty="0">
                <a:solidFill>
                  <a:schemeClr val="tx1">
                    <a:lumMod val="50000"/>
                  </a:schemeClr>
                </a:solidFill>
                <a:effectLst/>
                <a:latin typeface="Trebuchet MS" panose="020B0603020202020204" pitchFamily="34" charset="0"/>
              </a:rPr>
              <a:t>but moral certainty is required,</a:t>
            </a:r>
            <a:r>
              <a:rPr lang="en-US" sz="2800" b="0" i="0" dirty="0">
                <a:solidFill>
                  <a:schemeClr val="tx1">
                    <a:lumMod val="50000"/>
                  </a:schemeClr>
                </a:solidFill>
                <a:effectLst/>
                <a:latin typeface="Trebuchet MS" panose="020B0603020202020204" pitchFamily="34" charset="0"/>
              </a:rPr>
              <a:t> and this certainty is required as to every element of proof necessary to constitute the offense.” T.P.I. Criminal § 2.03</a:t>
            </a:r>
            <a:endParaRPr lang="en-US" sz="2800" dirty="0">
              <a:solidFill>
                <a:schemeClr val="tx1">
                  <a:lumMod val="50000"/>
                </a:schemeClr>
              </a:solidFill>
              <a:latin typeface="Trebuchet MS" panose="020B0603020202020204" pitchFamily="34" charset="0"/>
            </a:endParaRPr>
          </a:p>
        </p:txBody>
      </p:sp>
      <p:sp>
        <p:nvSpPr>
          <p:cNvPr id="3" name="Title 2">
            <a:extLst>
              <a:ext uri="{FF2B5EF4-FFF2-40B4-BE49-F238E27FC236}">
                <a16:creationId xmlns:a16="http://schemas.microsoft.com/office/drawing/2014/main" id="{D252AE22-F086-4EE8-98EC-5F494D3F8D29}"/>
              </a:ext>
            </a:extLst>
          </p:cNvPr>
          <p:cNvSpPr>
            <a:spLocks noGrp="1"/>
          </p:cNvSpPr>
          <p:nvPr>
            <p:ph type="title"/>
          </p:nvPr>
        </p:nvSpPr>
        <p:spPr/>
        <p:txBody>
          <a:bodyPr/>
          <a:lstStyle/>
          <a:p>
            <a:r>
              <a:rPr lang="en-US" dirty="0"/>
              <a:t>Reasonable Doubt Defined</a:t>
            </a:r>
          </a:p>
        </p:txBody>
      </p:sp>
      <p:sp>
        <p:nvSpPr>
          <p:cNvPr id="4" name="Slide Number Placeholder 3">
            <a:extLst>
              <a:ext uri="{FF2B5EF4-FFF2-40B4-BE49-F238E27FC236}">
                <a16:creationId xmlns:a16="http://schemas.microsoft.com/office/drawing/2014/main" id="{96D38355-B417-FB8C-B3CC-AC3CFBA58635}"/>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20</a:t>
            </a:fld>
            <a:endParaRPr lang="en-US"/>
          </a:p>
        </p:txBody>
      </p:sp>
    </p:spTree>
    <p:extLst>
      <p:ext uri="{BB962C8B-B14F-4D97-AF65-F5344CB8AC3E}">
        <p14:creationId xmlns:p14="http://schemas.microsoft.com/office/powerpoint/2010/main" val="20552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7306B0-2167-8C6C-D83C-0D89889E8E08}"/>
              </a:ext>
            </a:extLst>
          </p:cNvPr>
          <p:cNvSpPr>
            <a:spLocks noGrp="1"/>
          </p:cNvSpPr>
          <p:nvPr>
            <p:ph sz="quarter" idx="1"/>
          </p:nvPr>
        </p:nvSpPr>
        <p:spPr/>
        <p:txBody>
          <a:bodyPr/>
          <a:lstStyle/>
          <a:p>
            <a:pPr marL="0" indent="0">
              <a:buNone/>
            </a:pPr>
            <a:r>
              <a:rPr lang="en-US" sz="2800" u="sng" dirty="0">
                <a:solidFill>
                  <a:schemeClr val="tx1">
                    <a:lumMod val="50000"/>
                  </a:schemeClr>
                </a:solidFill>
                <a:latin typeface="+mn-lt"/>
              </a:rPr>
              <a:t>All elements </a:t>
            </a:r>
            <a:r>
              <a:rPr lang="en-US" sz="2800" dirty="0">
                <a:solidFill>
                  <a:schemeClr val="tx1">
                    <a:lumMod val="50000"/>
                  </a:schemeClr>
                </a:solidFill>
                <a:latin typeface="+mn-lt"/>
              </a:rPr>
              <a:t>of the offense must be established and proven beyond a reasonable doubt.</a:t>
            </a:r>
          </a:p>
          <a:p>
            <a:pPr marL="0" indent="0">
              <a:buNone/>
            </a:pPr>
            <a:endParaRPr lang="en-US" sz="2800" dirty="0">
              <a:solidFill>
                <a:schemeClr val="tx1">
                  <a:lumMod val="50000"/>
                </a:schemeClr>
              </a:solidFill>
              <a:latin typeface="+mn-lt"/>
            </a:endParaRPr>
          </a:p>
          <a:p>
            <a:pPr marL="0" indent="0">
              <a:buNone/>
            </a:pPr>
            <a:r>
              <a:rPr lang="en-US" sz="2800" dirty="0">
                <a:solidFill>
                  <a:schemeClr val="tx1">
                    <a:lumMod val="50000"/>
                  </a:schemeClr>
                </a:solidFill>
                <a:latin typeface="+mn-lt"/>
              </a:rPr>
              <a:t>Therefore, it is important to collect and thoroughly document the evidence</a:t>
            </a:r>
            <a:r>
              <a:rPr lang="en-US" dirty="0">
                <a:solidFill>
                  <a:schemeClr val="tx1">
                    <a:lumMod val="50000"/>
                  </a:schemeClr>
                </a:solidFill>
              </a:rPr>
              <a:t>.</a:t>
            </a:r>
          </a:p>
          <a:p>
            <a:pPr marL="0" indent="0">
              <a:buNone/>
            </a:pPr>
            <a:endParaRPr lang="en-US" dirty="0">
              <a:solidFill>
                <a:schemeClr val="tx1">
                  <a:lumMod val="50000"/>
                </a:schemeClr>
              </a:solidFill>
            </a:endParaRPr>
          </a:p>
          <a:p>
            <a:pPr marL="0" indent="0">
              <a:buNone/>
            </a:pPr>
            <a:endParaRPr lang="en-US" dirty="0">
              <a:solidFill>
                <a:schemeClr val="tx1">
                  <a:lumMod val="50000"/>
                </a:schemeClr>
              </a:solidFill>
            </a:endParaRPr>
          </a:p>
        </p:txBody>
      </p:sp>
      <p:sp>
        <p:nvSpPr>
          <p:cNvPr id="3" name="Title 2">
            <a:extLst>
              <a:ext uri="{FF2B5EF4-FFF2-40B4-BE49-F238E27FC236}">
                <a16:creationId xmlns:a16="http://schemas.microsoft.com/office/drawing/2014/main" id="{D5CFD065-468F-06ED-B222-59DFEA298A01}"/>
              </a:ext>
            </a:extLst>
          </p:cNvPr>
          <p:cNvSpPr>
            <a:spLocks noGrp="1"/>
          </p:cNvSpPr>
          <p:nvPr>
            <p:ph type="title"/>
          </p:nvPr>
        </p:nvSpPr>
        <p:spPr/>
        <p:txBody>
          <a:bodyPr/>
          <a:lstStyle/>
          <a:p>
            <a:r>
              <a:rPr lang="en-US" dirty="0"/>
              <a:t>For Conviction</a:t>
            </a:r>
          </a:p>
        </p:txBody>
      </p:sp>
      <p:sp>
        <p:nvSpPr>
          <p:cNvPr id="4" name="Slide Number Placeholder 3">
            <a:extLst>
              <a:ext uri="{FF2B5EF4-FFF2-40B4-BE49-F238E27FC236}">
                <a16:creationId xmlns:a16="http://schemas.microsoft.com/office/drawing/2014/main" id="{3A0A2744-8C64-736B-D77D-8ADD7EE5D0C9}"/>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21</a:t>
            </a:fld>
            <a:endParaRPr lang="en-US"/>
          </a:p>
        </p:txBody>
      </p:sp>
    </p:spTree>
    <p:extLst>
      <p:ext uri="{BB962C8B-B14F-4D97-AF65-F5344CB8AC3E}">
        <p14:creationId xmlns:p14="http://schemas.microsoft.com/office/powerpoint/2010/main" val="2653939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sz="quarter" idx="1"/>
          </p:nvPr>
        </p:nvSpPr>
        <p:spPr>
          <a:xfrm>
            <a:off x="457200" y="1542198"/>
            <a:ext cx="8229600" cy="640080"/>
          </a:xfrm>
        </p:spPr>
        <p:txBody>
          <a:bodyPr/>
          <a:lstStyle/>
          <a:p>
            <a:pPr marL="0" indent="0" algn="ctr">
              <a:buNone/>
            </a:pPr>
            <a:r>
              <a:rPr lang="en-US" altLang="en-US" dirty="0">
                <a:solidFill>
                  <a:schemeClr val="tx1">
                    <a:lumMod val="50000"/>
                  </a:schemeClr>
                </a:solidFill>
              </a:rPr>
              <a:t>T.C.A. § 55-10-401 (Non-Commercial Vehicle)</a:t>
            </a:r>
          </a:p>
        </p:txBody>
      </p:sp>
      <p:sp>
        <p:nvSpPr>
          <p:cNvPr id="10243" name="Title 2"/>
          <p:cNvSpPr>
            <a:spLocks noGrp="1"/>
          </p:cNvSpPr>
          <p:nvPr>
            <p:ph type="title"/>
          </p:nvPr>
        </p:nvSpPr>
        <p:spPr/>
        <p:txBody>
          <a:bodyPr/>
          <a:lstStyle/>
          <a:p>
            <a:r>
              <a:rPr lang="en-US" altLang="en-US" dirty="0"/>
              <a:t>Per Se Statute</a:t>
            </a:r>
          </a:p>
        </p:txBody>
      </p:sp>
      <p:sp>
        <p:nvSpPr>
          <p:cNvPr id="16" name="Slide Number Placeholder 15">
            <a:extLst>
              <a:ext uri="{FF2B5EF4-FFF2-40B4-BE49-F238E27FC236}">
                <a16:creationId xmlns:a16="http://schemas.microsoft.com/office/drawing/2014/main" id="{F2EB28B7-762E-4D7B-B4E8-5B9F530987BE}"/>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22</a:t>
            </a:fld>
            <a:endParaRPr lang="en-US"/>
          </a:p>
        </p:txBody>
      </p:sp>
      <p:pic>
        <p:nvPicPr>
          <p:cNvPr id="3" name="Picture 2" descr="White muscle car with top down">
            <a:extLst>
              <a:ext uri="{FF2B5EF4-FFF2-40B4-BE49-F238E27FC236}">
                <a16:creationId xmlns:a16="http://schemas.microsoft.com/office/drawing/2014/main" id="{4E2D0BB8-D821-058A-BA18-5B6C484C51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7200" y="2698739"/>
            <a:ext cx="3628005" cy="2409645"/>
          </a:xfrm>
          <a:prstGeom prst="rect">
            <a:avLst/>
          </a:prstGeom>
        </p:spPr>
      </p:pic>
      <p:sp>
        <p:nvSpPr>
          <p:cNvPr id="5" name="TextBox 4">
            <a:extLst>
              <a:ext uri="{FF2B5EF4-FFF2-40B4-BE49-F238E27FC236}">
                <a16:creationId xmlns:a16="http://schemas.microsoft.com/office/drawing/2014/main" id="{40A5A6E6-A71C-A658-66EE-710D45452D42}"/>
              </a:ext>
            </a:extLst>
          </p:cNvPr>
          <p:cNvSpPr txBox="1"/>
          <p:nvPr/>
        </p:nvSpPr>
        <p:spPr>
          <a:xfrm>
            <a:off x="4289425" y="2182278"/>
            <a:ext cx="4397375" cy="1877437"/>
          </a:xfrm>
          <a:prstGeom prst="rect">
            <a:avLst/>
          </a:prstGeom>
          <a:noFill/>
        </p:spPr>
        <p:txBody>
          <a:bodyPr wrap="square" rtlCol="0">
            <a:spAutoFit/>
          </a:bodyPr>
          <a:lstStyle/>
          <a:p>
            <a:r>
              <a:rPr lang="en-US" sz="1600" i="0" dirty="0">
                <a:solidFill>
                  <a:schemeClr val="tx1">
                    <a:lumMod val="50000"/>
                  </a:schemeClr>
                </a:solidFill>
                <a:effectLst/>
                <a:latin typeface="+mn-lt"/>
              </a:rPr>
              <a:t>(1) DUI</a:t>
            </a:r>
          </a:p>
          <a:p>
            <a:r>
              <a:rPr lang="en-US" sz="1600" b="1" dirty="0">
                <a:solidFill>
                  <a:schemeClr val="tx1">
                    <a:lumMod val="50000"/>
                  </a:schemeClr>
                </a:solidFill>
                <a:latin typeface="+mn-lt"/>
              </a:rPr>
              <a:t>(2</a:t>
            </a:r>
            <a:r>
              <a:rPr lang="en-US" sz="1600" b="1" i="0" dirty="0">
                <a:solidFill>
                  <a:schemeClr val="tx1">
                    <a:lumMod val="50000"/>
                  </a:schemeClr>
                </a:solidFill>
                <a:effectLst/>
                <a:latin typeface="+mn-lt"/>
              </a:rPr>
              <a:t>)</a:t>
            </a:r>
            <a:r>
              <a:rPr lang="en-US" sz="1600" b="0" i="0" dirty="0">
                <a:solidFill>
                  <a:schemeClr val="tx1">
                    <a:lumMod val="50000"/>
                  </a:schemeClr>
                </a:solidFill>
                <a:effectLst/>
                <a:latin typeface="+mn-lt"/>
              </a:rPr>
              <a:t> The alcohol concentration in the person's blood or breath is eight-hundredths of one percent (0.08%) or more; (impairment is not required for Per Se)</a:t>
            </a:r>
            <a:br>
              <a:rPr lang="en-US" sz="1200" b="0" i="0" dirty="0">
                <a:solidFill>
                  <a:schemeClr val="tx1">
                    <a:lumMod val="50000"/>
                  </a:schemeClr>
                </a:solidFill>
                <a:effectLst/>
                <a:latin typeface="+mn-lt"/>
              </a:rPr>
            </a:br>
            <a:endParaRPr lang="en-US" sz="1200" b="0" i="0" dirty="0">
              <a:solidFill>
                <a:schemeClr val="tx1">
                  <a:lumMod val="50000"/>
                </a:schemeClr>
              </a:solidFill>
              <a:effectLst/>
              <a:latin typeface="+mn-lt"/>
            </a:endParaRPr>
          </a:p>
          <a:p>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sz="quarter" idx="1"/>
          </p:nvPr>
        </p:nvSpPr>
        <p:spPr>
          <a:xfrm>
            <a:off x="457200" y="1542198"/>
            <a:ext cx="8229600" cy="640080"/>
          </a:xfrm>
        </p:spPr>
        <p:txBody>
          <a:bodyPr/>
          <a:lstStyle/>
          <a:p>
            <a:pPr marL="0" indent="0" algn="ctr">
              <a:buNone/>
            </a:pPr>
            <a:r>
              <a:rPr lang="en-US" altLang="en-US" dirty="0">
                <a:solidFill>
                  <a:schemeClr val="tx1">
                    <a:lumMod val="50000"/>
                  </a:schemeClr>
                </a:solidFill>
              </a:rPr>
              <a:t>T.C.A. § 55-10-401 (Commercial Vehicle)</a:t>
            </a:r>
          </a:p>
        </p:txBody>
      </p:sp>
      <p:sp>
        <p:nvSpPr>
          <p:cNvPr id="10243" name="Title 2"/>
          <p:cNvSpPr>
            <a:spLocks noGrp="1"/>
          </p:cNvSpPr>
          <p:nvPr>
            <p:ph type="title"/>
          </p:nvPr>
        </p:nvSpPr>
        <p:spPr/>
        <p:txBody>
          <a:bodyPr/>
          <a:lstStyle/>
          <a:p>
            <a:r>
              <a:rPr lang="en-US" altLang="en-US" dirty="0"/>
              <a:t>Per Se Statute</a:t>
            </a:r>
          </a:p>
        </p:txBody>
      </p:sp>
      <p:sp>
        <p:nvSpPr>
          <p:cNvPr id="16" name="Slide Number Placeholder 15">
            <a:extLst>
              <a:ext uri="{FF2B5EF4-FFF2-40B4-BE49-F238E27FC236}">
                <a16:creationId xmlns:a16="http://schemas.microsoft.com/office/drawing/2014/main" id="{F2EB28B7-762E-4D7B-B4E8-5B9F530987BE}"/>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23</a:t>
            </a:fld>
            <a:endParaRPr lang="en-US"/>
          </a:p>
        </p:txBody>
      </p:sp>
      <p:pic>
        <p:nvPicPr>
          <p:cNvPr id="3" name="Picture 2" descr="Large truck on a highway">
            <a:extLst>
              <a:ext uri="{FF2B5EF4-FFF2-40B4-BE49-F238E27FC236}">
                <a16:creationId xmlns:a16="http://schemas.microsoft.com/office/drawing/2014/main" id="{4E2D0BB8-D821-058A-BA18-5B6C484C51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7200" y="2698951"/>
            <a:ext cx="3628005" cy="2409222"/>
          </a:xfrm>
          <a:prstGeom prst="rect">
            <a:avLst/>
          </a:prstGeom>
        </p:spPr>
      </p:pic>
      <p:sp>
        <p:nvSpPr>
          <p:cNvPr id="5" name="TextBox 4">
            <a:extLst>
              <a:ext uri="{FF2B5EF4-FFF2-40B4-BE49-F238E27FC236}">
                <a16:creationId xmlns:a16="http://schemas.microsoft.com/office/drawing/2014/main" id="{40A5A6E6-A71C-A658-66EE-710D45452D42}"/>
              </a:ext>
            </a:extLst>
          </p:cNvPr>
          <p:cNvSpPr txBox="1"/>
          <p:nvPr/>
        </p:nvSpPr>
        <p:spPr>
          <a:xfrm>
            <a:off x="4572000" y="2120409"/>
            <a:ext cx="4114800" cy="2185214"/>
          </a:xfrm>
          <a:prstGeom prst="rect">
            <a:avLst/>
          </a:prstGeom>
          <a:noFill/>
        </p:spPr>
        <p:txBody>
          <a:bodyPr wrap="square" rtlCol="0">
            <a:spAutoFit/>
          </a:bodyPr>
          <a:lstStyle/>
          <a:p>
            <a:r>
              <a:rPr lang="en-US" sz="1600" i="0" dirty="0">
                <a:solidFill>
                  <a:schemeClr val="tx1">
                    <a:lumMod val="50000"/>
                  </a:schemeClr>
                </a:solidFill>
                <a:effectLst/>
                <a:latin typeface="+mn-lt"/>
              </a:rPr>
              <a:t>(1) DUI</a:t>
            </a:r>
          </a:p>
          <a:p>
            <a:r>
              <a:rPr lang="en-US" sz="1600" b="1" dirty="0">
                <a:solidFill>
                  <a:schemeClr val="tx1">
                    <a:lumMod val="50000"/>
                  </a:schemeClr>
                </a:solidFill>
                <a:latin typeface="+mn-lt"/>
              </a:rPr>
              <a:t>(3</a:t>
            </a:r>
            <a:r>
              <a:rPr lang="en-US" sz="1600" b="1" i="0" dirty="0">
                <a:solidFill>
                  <a:schemeClr val="tx1">
                    <a:lumMod val="50000"/>
                  </a:schemeClr>
                </a:solidFill>
                <a:effectLst/>
                <a:latin typeface="+mn-lt"/>
              </a:rPr>
              <a:t>)</a:t>
            </a:r>
            <a:r>
              <a:rPr lang="en-US" sz="1600" b="0" i="0" dirty="0">
                <a:solidFill>
                  <a:schemeClr val="tx1">
                    <a:lumMod val="50000"/>
                  </a:schemeClr>
                </a:solidFill>
                <a:effectLst/>
                <a:latin typeface="+mn-lt"/>
              </a:rPr>
              <a:t>  With a blood alcohol concentration of four-hundredths of one percent (0.04%) or more and the vehicle is a commercial motor vehicle as defined in</a:t>
            </a:r>
            <a:br>
              <a:rPr lang="en-US" sz="1600" b="0" i="0" dirty="0">
                <a:solidFill>
                  <a:schemeClr val="tx1">
                    <a:lumMod val="50000"/>
                  </a:schemeClr>
                </a:solidFill>
                <a:effectLst/>
                <a:latin typeface="+mn-lt"/>
              </a:rPr>
            </a:br>
            <a:r>
              <a:rPr lang="en-US" sz="1600" b="0" i="0" dirty="0">
                <a:solidFill>
                  <a:schemeClr val="tx1">
                    <a:lumMod val="50000"/>
                  </a:schemeClr>
                </a:solidFill>
                <a:effectLst/>
                <a:latin typeface="+mn-lt"/>
              </a:rPr>
              <a:t> </a:t>
            </a:r>
            <a:r>
              <a:rPr lang="en-US" sz="1600" dirty="0">
                <a:solidFill>
                  <a:schemeClr val="tx1">
                    <a:lumMod val="50000"/>
                  </a:schemeClr>
                </a:solidFill>
                <a:latin typeface="+mn-lt"/>
              </a:rPr>
              <a:t>§ 55-50-502.</a:t>
            </a:r>
            <a:r>
              <a:rPr lang="en-US" sz="1600" b="0" i="0" dirty="0">
                <a:solidFill>
                  <a:schemeClr val="tx1">
                    <a:lumMod val="50000"/>
                  </a:schemeClr>
                </a:solidFill>
                <a:effectLst/>
                <a:latin typeface="+mn-lt"/>
              </a:rPr>
              <a:t> (impairment is not required for Per Se)</a:t>
            </a:r>
          </a:p>
          <a:p>
            <a:endParaRPr lang="en-US" dirty="0"/>
          </a:p>
          <a:p>
            <a:endParaRPr lang="en-US" dirty="0"/>
          </a:p>
        </p:txBody>
      </p:sp>
    </p:spTree>
    <p:extLst>
      <p:ext uri="{BB962C8B-B14F-4D97-AF65-F5344CB8AC3E}">
        <p14:creationId xmlns:p14="http://schemas.microsoft.com/office/powerpoint/2010/main" val="1676563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sz="quarter" idx="1"/>
          </p:nvPr>
        </p:nvSpPr>
        <p:spPr/>
        <p:txBody>
          <a:bodyPr/>
          <a:lstStyle/>
          <a:p>
            <a:pPr>
              <a:spcAft>
                <a:spcPts val="1800"/>
              </a:spcAft>
            </a:pPr>
            <a:r>
              <a:rPr lang="en-US" dirty="0">
                <a:latin typeface="+mn-lt"/>
              </a:rPr>
              <a:t>DUI – driving under influence</a:t>
            </a:r>
          </a:p>
          <a:p>
            <a:pPr lvl="1">
              <a:spcAft>
                <a:spcPts val="1800"/>
              </a:spcAft>
            </a:pPr>
            <a:r>
              <a:rPr lang="en-US" dirty="0">
                <a:latin typeface="+mn-lt"/>
              </a:rPr>
              <a:t>Chemical test is additional evidence </a:t>
            </a:r>
          </a:p>
          <a:p>
            <a:pPr>
              <a:spcAft>
                <a:spcPts val="1800"/>
              </a:spcAft>
            </a:pPr>
            <a:r>
              <a:rPr lang="en-US" dirty="0">
                <a:latin typeface="+mn-lt"/>
              </a:rPr>
              <a:t>DUI Per Se – driving while having more than a statutorily prohibited BAC </a:t>
            </a:r>
          </a:p>
          <a:p>
            <a:pPr lvl="1">
              <a:spcAft>
                <a:spcPts val="1800"/>
              </a:spcAft>
            </a:pPr>
            <a:r>
              <a:rPr lang="en-US" dirty="0">
                <a:latin typeface="+mn-lt"/>
              </a:rPr>
              <a:t>Chemical test is presumptive evidence</a:t>
            </a:r>
          </a:p>
        </p:txBody>
      </p:sp>
      <p:sp>
        <p:nvSpPr>
          <p:cNvPr id="11267" name="Title 2"/>
          <p:cNvSpPr>
            <a:spLocks noGrp="1"/>
          </p:cNvSpPr>
          <p:nvPr>
            <p:ph type="title"/>
          </p:nvPr>
        </p:nvSpPr>
        <p:spPr/>
        <p:txBody>
          <a:bodyPr/>
          <a:lstStyle/>
          <a:p>
            <a:r>
              <a:rPr lang="en-US" altLang="en-US" dirty="0"/>
              <a:t>DUI and DUI Per Se</a:t>
            </a:r>
          </a:p>
        </p:txBody>
      </p:sp>
      <p:sp>
        <p:nvSpPr>
          <p:cNvPr id="9" name="Slide Number Placeholder 8">
            <a:extLst>
              <a:ext uri="{FF2B5EF4-FFF2-40B4-BE49-F238E27FC236}">
                <a16:creationId xmlns:a16="http://schemas.microsoft.com/office/drawing/2014/main" id="{EB25143F-C863-49AB-B8CF-9F66A08BC624}"/>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24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63C4B4-BE0E-A4E1-9331-092B08A9925A}"/>
              </a:ext>
            </a:extLst>
          </p:cNvPr>
          <p:cNvSpPr>
            <a:spLocks noGrp="1"/>
          </p:cNvSpPr>
          <p:nvPr>
            <p:ph sz="quarter" idx="1"/>
          </p:nvPr>
        </p:nvSpPr>
        <p:spPr/>
        <p:txBody>
          <a:bodyPr/>
          <a:lstStyle/>
          <a:p>
            <a:r>
              <a:rPr lang="en-US" dirty="0">
                <a:solidFill>
                  <a:schemeClr val="tx1">
                    <a:lumMod val="50000"/>
                  </a:schemeClr>
                </a:solidFill>
                <a:latin typeface="+mn-lt"/>
              </a:rPr>
              <a:t>Aids in Prosecuting DUI Offenders</a:t>
            </a:r>
            <a:br>
              <a:rPr lang="en-US" dirty="0">
                <a:solidFill>
                  <a:schemeClr val="tx1">
                    <a:lumMod val="50000"/>
                  </a:schemeClr>
                </a:solidFill>
                <a:latin typeface="+mn-lt"/>
              </a:rPr>
            </a:br>
            <a:endParaRPr lang="en-US" dirty="0">
              <a:solidFill>
                <a:schemeClr val="tx1">
                  <a:lumMod val="50000"/>
                </a:schemeClr>
              </a:solidFill>
              <a:latin typeface="+mn-lt"/>
            </a:endParaRPr>
          </a:p>
          <a:p>
            <a:r>
              <a:rPr lang="en-US" dirty="0">
                <a:solidFill>
                  <a:schemeClr val="tx1">
                    <a:lumMod val="50000"/>
                  </a:schemeClr>
                </a:solidFill>
                <a:latin typeface="+mn-lt"/>
              </a:rPr>
              <a:t>Shows Jurors that Offender’s BAC was At or Above Statutory Limit.</a:t>
            </a:r>
            <a:br>
              <a:rPr lang="en-US" dirty="0">
                <a:solidFill>
                  <a:schemeClr val="tx1">
                    <a:lumMod val="50000"/>
                  </a:schemeClr>
                </a:solidFill>
                <a:latin typeface="+mn-lt"/>
              </a:rPr>
            </a:br>
            <a:endParaRPr lang="en-US" dirty="0">
              <a:solidFill>
                <a:schemeClr val="tx1">
                  <a:lumMod val="50000"/>
                </a:schemeClr>
              </a:solidFill>
              <a:latin typeface="+mn-lt"/>
            </a:endParaRPr>
          </a:p>
          <a:p>
            <a:r>
              <a:rPr lang="en-US" dirty="0">
                <a:solidFill>
                  <a:schemeClr val="tx1">
                    <a:lumMod val="50000"/>
                  </a:schemeClr>
                </a:solidFill>
                <a:latin typeface="+mn-lt"/>
              </a:rPr>
              <a:t>Raises an Inference of Guilt.</a:t>
            </a:r>
            <a:br>
              <a:rPr lang="en-US" dirty="0">
                <a:solidFill>
                  <a:schemeClr val="tx1">
                    <a:lumMod val="50000"/>
                  </a:schemeClr>
                </a:solidFill>
                <a:latin typeface="+mn-lt"/>
              </a:rPr>
            </a:br>
            <a:endParaRPr lang="en-US" dirty="0">
              <a:solidFill>
                <a:schemeClr val="tx1">
                  <a:lumMod val="50000"/>
                </a:schemeClr>
              </a:solidFill>
              <a:latin typeface="+mn-lt"/>
            </a:endParaRPr>
          </a:p>
          <a:p>
            <a:r>
              <a:rPr lang="en-US" dirty="0">
                <a:solidFill>
                  <a:schemeClr val="tx1">
                    <a:lumMod val="50000"/>
                  </a:schemeClr>
                </a:solidFill>
                <a:latin typeface="+mn-lt"/>
              </a:rPr>
              <a:t>Often Required to Secure a Conviction.</a:t>
            </a:r>
          </a:p>
        </p:txBody>
      </p:sp>
      <p:sp>
        <p:nvSpPr>
          <p:cNvPr id="3" name="Title 2">
            <a:extLst>
              <a:ext uri="{FF2B5EF4-FFF2-40B4-BE49-F238E27FC236}">
                <a16:creationId xmlns:a16="http://schemas.microsoft.com/office/drawing/2014/main" id="{A6AF38A4-DC94-7CF9-B489-6D18B2B0C9E3}"/>
              </a:ext>
            </a:extLst>
          </p:cNvPr>
          <p:cNvSpPr>
            <a:spLocks noGrp="1"/>
          </p:cNvSpPr>
          <p:nvPr>
            <p:ph type="title"/>
          </p:nvPr>
        </p:nvSpPr>
        <p:spPr/>
        <p:txBody>
          <a:bodyPr/>
          <a:lstStyle/>
          <a:p>
            <a:r>
              <a:rPr lang="en-US" dirty="0"/>
              <a:t>Per Se Purpose</a:t>
            </a:r>
          </a:p>
        </p:txBody>
      </p:sp>
      <p:sp>
        <p:nvSpPr>
          <p:cNvPr id="4" name="Slide Number Placeholder 3">
            <a:extLst>
              <a:ext uri="{FF2B5EF4-FFF2-40B4-BE49-F238E27FC236}">
                <a16:creationId xmlns:a16="http://schemas.microsoft.com/office/drawing/2014/main" id="{F950908A-B9AA-7374-6B49-F0BE93EAC386}"/>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25</a:t>
            </a:fld>
            <a:endParaRPr lang="en-US"/>
          </a:p>
        </p:txBody>
      </p:sp>
    </p:spTree>
    <p:extLst>
      <p:ext uri="{BB962C8B-B14F-4D97-AF65-F5344CB8AC3E}">
        <p14:creationId xmlns:p14="http://schemas.microsoft.com/office/powerpoint/2010/main" val="149718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sz="quarter" idx="1"/>
          </p:nvPr>
        </p:nvSpPr>
        <p:spPr/>
        <p:txBody>
          <a:bodyPr/>
          <a:lstStyle/>
          <a:p>
            <a:pPr>
              <a:spcAft>
                <a:spcPts val="1800"/>
              </a:spcAft>
            </a:pPr>
            <a:r>
              <a:rPr lang="en-US" altLang="en-US" dirty="0">
                <a:latin typeface="+mn-lt"/>
              </a:rPr>
              <a:t>Continue to rely on your detection training </a:t>
            </a:r>
            <a:br>
              <a:rPr lang="en-US" altLang="en-US" dirty="0">
                <a:latin typeface="+mn-lt"/>
              </a:rPr>
            </a:br>
            <a:r>
              <a:rPr lang="en-US" altLang="en-US" dirty="0">
                <a:latin typeface="+mn-lt"/>
              </a:rPr>
              <a:t>and experience.</a:t>
            </a:r>
          </a:p>
          <a:p>
            <a:pPr>
              <a:spcAft>
                <a:spcPts val="1800"/>
              </a:spcAft>
            </a:pPr>
            <a:r>
              <a:rPr lang="en-US" altLang="en-US" dirty="0">
                <a:latin typeface="+mn-lt"/>
              </a:rPr>
              <a:t>Assume chemical tests will not be available.</a:t>
            </a:r>
          </a:p>
          <a:p>
            <a:pPr>
              <a:spcAft>
                <a:spcPts val="1800"/>
              </a:spcAft>
            </a:pPr>
            <a:r>
              <a:rPr lang="en-US" altLang="en-US" dirty="0">
                <a:latin typeface="+mn-lt"/>
              </a:rPr>
              <a:t>Thorough documentation is critical.</a:t>
            </a:r>
          </a:p>
        </p:txBody>
      </p:sp>
      <p:sp>
        <p:nvSpPr>
          <p:cNvPr id="12291" name="Title 2"/>
          <p:cNvSpPr>
            <a:spLocks noGrp="1"/>
          </p:cNvSpPr>
          <p:nvPr>
            <p:ph type="title"/>
          </p:nvPr>
        </p:nvSpPr>
        <p:spPr/>
        <p:txBody>
          <a:bodyPr/>
          <a:lstStyle/>
          <a:p>
            <a:r>
              <a:rPr lang="en-US" altLang="en-US" dirty="0"/>
              <a:t>Per Se Summary </a:t>
            </a:r>
          </a:p>
        </p:txBody>
      </p:sp>
      <p:sp>
        <p:nvSpPr>
          <p:cNvPr id="9" name="Slide Number Placeholder 8">
            <a:extLst>
              <a:ext uri="{FF2B5EF4-FFF2-40B4-BE49-F238E27FC236}">
                <a16:creationId xmlns:a16="http://schemas.microsoft.com/office/drawing/2014/main" id="{8F6ACA63-A69D-47CF-A2F6-C89DC143462C}"/>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26</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sz="quarter" idx="1"/>
          </p:nvPr>
        </p:nvSpPr>
        <p:spPr>
          <a:xfrm>
            <a:off x="457200" y="1645920"/>
            <a:ext cx="8229600" cy="489955"/>
          </a:xfrm>
        </p:spPr>
        <p:txBody>
          <a:bodyPr/>
          <a:lstStyle/>
          <a:p>
            <a:pPr marL="0" indent="0" algn="ctr">
              <a:buNone/>
            </a:pPr>
            <a:r>
              <a:rPr lang="en-US" altLang="en-US" dirty="0"/>
              <a:t>T.C.A. § 55-10-406</a:t>
            </a:r>
          </a:p>
        </p:txBody>
      </p:sp>
      <p:sp>
        <p:nvSpPr>
          <p:cNvPr id="15363" name="Title 2"/>
          <p:cNvSpPr>
            <a:spLocks noGrp="1"/>
          </p:cNvSpPr>
          <p:nvPr>
            <p:ph type="title"/>
          </p:nvPr>
        </p:nvSpPr>
        <p:spPr/>
        <p:txBody>
          <a:bodyPr/>
          <a:lstStyle/>
          <a:p>
            <a:r>
              <a:rPr lang="en-US" altLang="en-US" dirty="0"/>
              <a:t>Implied Consent Law</a:t>
            </a:r>
          </a:p>
        </p:txBody>
      </p:sp>
      <p:pic>
        <p:nvPicPr>
          <p:cNvPr id="7" name="Picture 6" descr="The Nothing Report: October 200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101" y="2919228"/>
            <a:ext cx="4248236" cy="2641872"/>
          </a:xfrm>
          <a:prstGeom prst="rect">
            <a:avLst/>
          </a:prstGeom>
        </p:spPr>
      </p:pic>
      <p:sp>
        <p:nvSpPr>
          <p:cNvPr id="8" name="TextBox 7"/>
          <p:cNvSpPr txBox="1"/>
          <p:nvPr/>
        </p:nvSpPr>
        <p:spPr>
          <a:xfrm rot="1903762" flipH="1">
            <a:off x="3045139" y="3853926"/>
            <a:ext cx="3347694" cy="923330"/>
          </a:xfrm>
          <a:prstGeom prst="rect">
            <a:avLst/>
          </a:prstGeom>
          <a:noFill/>
        </p:spPr>
        <p:txBody>
          <a:bodyPr wrap="square" rtlCol="0">
            <a:spAutoFit/>
          </a:bodyPr>
          <a:lstStyle/>
          <a:p>
            <a:r>
              <a:rPr lang="en-US" sz="5400" dirty="0">
                <a:solidFill>
                  <a:srgbClr val="FF0000"/>
                </a:solidFill>
                <a:latin typeface="Stencil" panose="040409050D0802020404" pitchFamily="82" charset="0"/>
              </a:rPr>
              <a:t>REVOKED</a:t>
            </a:r>
          </a:p>
        </p:txBody>
      </p:sp>
      <p:sp>
        <p:nvSpPr>
          <p:cNvPr id="26" name="Slide Number Placeholder 25">
            <a:extLst>
              <a:ext uri="{FF2B5EF4-FFF2-40B4-BE49-F238E27FC236}">
                <a16:creationId xmlns:a16="http://schemas.microsoft.com/office/drawing/2014/main" id="{216E8443-35E0-45E9-9E54-54E7615DA141}"/>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nvPr>
        </p:nvSpPr>
        <p:spPr>
          <a:xfrm>
            <a:off x="457200" y="508000"/>
            <a:ext cx="8229600" cy="1137920"/>
          </a:xfrm>
        </p:spPr>
        <p:txBody>
          <a:bodyPr/>
          <a:lstStyle/>
          <a:p>
            <a:r>
              <a:rPr lang="en-US" altLang="en-US" dirty="0"/>
              <a:t>Elements Of Implied Consent</a:t>
            </a:r>
          </a:p>
        </p:txBody>
      </p:sp>
      <p:sp>
        <p:nvSpPr>
          <p:cNvPr id="15362" name="Content Placeholder 1"/>
          <p:cNvSpPr>
            <a:spLocks noGrp="1"/>
          </p:cNvSpPr>
          <p:nvPr>
            <p:ph idx="1"/>
          </p:nvPr>
        </p:nvSpPr>
        <p:spPr/>
        <p:txBody>
          <a:bodyPr/>
          <a:lstStyle/>
          <a:p>
            <a:pPr>
              <a:spcAft>
                <a:spcPts val="1800"/>
              </a:spcAft>
            </a:pPr>
            <a:r>
              <a:rPr lang="en-US" altLang="en-US" dirty="0">
                <a:solidFill>
                  <a:schemeClr val="tx1">
                    <a:lumMod val="50000"/>
                  </a:schemeClr>
                </a:solidFill>
                <a:latin typeface="+mn-lt"/>
              </a:rPr>
              <a:t>Operates or controls motor vehicle </a:t>
            </a:r>
          </a:p>
          <a:p>
            <a:pPr>
              <a:spcAft>
                <a:spcPts val="1800"/>
              </a:spcAft>
            </a:pPr>
            <a:r>
              <a:rPr lang="en-US" altLang="en-US" dirty="0">
                <a:solidFill>
                  <a:schemeClr val="tx1">
                    <a:lumMod val="50000"/>
                  </a:schemeClr>
                </a:solidFill>
                <a:latin typeface="+mn-lt"/>
              </a:rPr>
              <a:t>Operator deemed to have given consent to chemical testing</a:t>
            </a:r>
          </a:p>
          <a:p>
            <a:pPr>
              <a:spcAft>
                <a:spcPts val="1800"/>
              </a:spcAft>
            </a:pPr>
            <a:r>
              <a:rPr lang="en-US" altLang="en-US" dirty="0">
                <a:solidFill>
                  <a:schemeClr val="tx1">
                    <a:lumMod val="50000"/>
                  </a:schemeClr>
                </a:solidFill>
                <a:latin typeface="+mn-lt"/>
              </a:rPr>
              <a:t>Arrested for DUI</a:t>
            </a:r>
          </a:p>
          <a:p>
            <a:pPr>
              <a:spcAft>
                <a:spcPts val="1800"/>
              </a:spcAft>
            </a:pPr>
            <a:r>
              <a:rPr lang="en-US" altLang="en-US" dirty="0">
                <a:solidFill>
                  <a:schemeClr val="tx1">
                    <a:lumMod val="50000"/>
                  </a:schemeClr>
                </a:solidFill>
                <a:latin typeface="+mn-lt"/>
              </a:rPr>
              <a:t>Drivers who refuse are subject to license sanctions (loss of driving privileges and ignition interlock requirements).</a:t>
            </a:r>
          </a:p>
          <a:p>
            <a:pPr lvl="1"/>
            <a:endParaRPr lang="en-US" altLang="en-US" dirty="0"/>
          </a:p>
          <a:p>
            <a:pPr lvl="3"/>
            <a:endParaRPr lang="en-US" altLang="en-US" dirty="0"/>
          </a:p>
          <a:p>
            <a:pPr lvl="1"/>
            <a:endParaRPr lang="en-US" altLang="en-US" dirty="0"/>
          </a:p>
          <a:p>
            <a:endParaRPr lang="en-US" altLang="en-US" dirty="0"/>
          </a:p>
        </p:txBody>
      </p:sp>
      <p:sp>
        <p:nvSpPr>
          <p:cNvPr id="8" name="Slide Number Placeholder 7">
            <a:extLst>
              <a:ext uri="{FF2B5EF4-FFF2-40B4-BE49-F238E27FC236}">
                <a16:creationId xmlns:a16="http://schemas.microsoft.com/office/drawing/2014/main" id="{511EF344-80A9-4239-829A-F9904D3AD63A}"/>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28</a:t>
            </a:fld>
            <a:endParaRPr lang="en-US"/>
          </a:p>
        </p:txBody>
      </p:sp>
    </p:spTree>
    <p:extLst>
      <p:ext uri="{BB962C8B-B14F-4D97-AF65-F5344CB8AC3E}">
        <p14:creationId xmlns:p14="http://schemas.microsoft.com/office/powerpoint/2010/main" val="30448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5981-6820-DB10-F6C7-E6DEBE204E63}"/>
              </a:ext>
            </a:extLst>
          </p:cNvPr>
          <p:cNvSpPr>
            <a:spLocks noGrp="1"/>
          </p:cNvSpPr>
          <p:nvPr>
            <p:ph type="title"/>
          </p:nvPr>
        </p:nvSpPr>
        <p:spPr/>
        <p:txBody>
          <a:bodyPr/>
          <a:lstStyle/>
          <a:p>
            <a:r>
              <a:rPr lang="en-US" dirty="0"/>
              <a:t>Implied Consent</a:t>
            </a:r>
          </a:p>
        </p:txBody>
      </p:sp>
      <p:sp>
        <p:nvSpPr>
          <p:cNvPr id="3" name="Content Placeholder 2">
            <a:extLst>
              <a:ext uri="{FF2B5EF4-FFF2-40B4-BE49-F238E27FC236}">
                <a16:creationId xmlns:a16="http://schemas.microsoft.com/office/drawing/2014/main" id="{C517ADA7-784D-1C94-58A3-31FF1190002B}"/>
              </a:ext>
            </a:extLst>
          </p:cNvPr>
          <p:cNvSpPr>
            <a:spLocks noGrp="1"/>
          </p:cNvSpPr>
          <p:nvPr>
            <p:ph idx="1"/>
          </p:nvPr>
        </p:nvSpPr>
        <p:spPr>
          <a:xfrm>
            <a:off x="457200" y="1463040"/>
            <a:ext cx="8229600" cy="4386726"/>
          </a:xfrm>
        </p:spPr>
        <p:txBody>
          <a:bodyPr/>
          <a:lstStyle/>
          <a:p>
            <a:pPr marL="0" indent="0">
              <a:buNone/>
            </a:pPr>
            <a:r>
              <a:rPr lang="en-US" sz="2400" b="0" i="0" dirty="0">
                <a:solidFill>
                  <a:schemeClr val="tx1">
                    <a:lumMod val="50000"/>
                  </a:schemeClr>
                </a:solidFill>
                <a:effectLst/>
                <a:latin typeface="+mn-lt"/>
              </a:rPr>
              <a:t>(a) A law enforcement officer who has </a:t>
            </a:r>
            <a:r>
              <a:rPr lang="en-US" sz="2400" b="0" i="0" u="sng" dirty="0">
                <a:solidFill>
                  <a:schemeClr val="tx1">
                    <a:lumMod val="50000"/>
                  </a:schemeClr>
                </a:solidFill>
                <a:effectLst/>
                <a:latin typeface="+mn-lt"/>
              </a:rPr>
              <a:t>probable cause </a:t>
            </a:r>
            <a:r>
              <a:rPr lang="en-US" sz="2400" b="0" i="0" dirty="0">
                <a:solidFill>
                  <a:schemeClr val="tx1">
                    <a:lumMod val="50000"/>
                  </a:schemeClr>
                </a:solidFill>
                <a:effectLst/>
                <a:latin typeface="+mn-lt"/>
              </a:rPr>
              <a:t>to believe that the operator of a motor vehicle is driving while under the influence of any intoxicant, controlled substance, controlled substance analogue, drug, substance affecting the central nervous system, or combination thereof as prohibited by </a:t>
            </a:r>
            <a:r>
              <a:rPr lang="en-US" sz="2400"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§ 55-10-401</a:t>
            </a:r>
            <a:r>
              <a:rPr lang="en-US" sz="2400" b="0" i="0" dirty="0">
                <a:solidFill>
                  <a:schemeClr val="tx1">
                    <a:lumMod val="50000"/>
                  </a:schemeClr>
                </a:solidFill>
                <a:effectLst/>
                <a:latin typeface="+mn-lt"/>
              </a:rPr>
              <a:t>, or committing the offense of vehicular assault under </a:t>
            </a:r>
            <a:r>
              <a:rPr lang="en-US" sz="2400"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§ 39-13-106</a:t>
            </a:r>
            <a:r>
              <a:rPr lang="en-US" sz="2400" b="0" i="0" dirty="0">
                <a:solidFill>
                  <a:schemeClr val="tx1">
                    <a:lumMod val="50000"/>
                  </a:schemeClr>
                </a:solidFill>
                <a:effectLst/>
                <a:latin typeface="+mn-lt"/>
              </a:rPr>
              <a:t>, aggravated vehicular assault under </a:t>
            </a:r>
            <a:r>
              <a:rPr lang="en-US" sz="2400"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§ 39-13-115</a:t>
            </a:r>
            <a:r>
              <a:rPr lang="en-US" sz="2400" b="0" i="0" dirty="0">
                <a:solidFill>
                  <a:schemeClr val="tx1">
                    <a:lumMod val="50000"/>
                  </a:schemeClr>
                </a:solidFill>
                <a:effectLst/>
                <a:latin typeface="+mn-lt"/>
              </a:rPr>
              <a:t>, vehicular homicide under </a:t>
            </a:r>
            <a:r>
              <a:rPr lang="en-US" sz="2400"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§ 39-13-213(a)(2)</a:t>
            </a:r>
            <a:r>
              <a:rPr lang="en-US" sz="2400" b="0" i="0" dirty="0">
                <a:solidFill>
                  <a:schemeClr val="tx1">
                    <a:lumMod val="50000"/>
                  </a:schemeClr>
                </a:solidFill>
                <a:effectLst/>
                <a:latin typeface="+mn-lt"/>
              </a:rPr>
              <a:t>, or aggravated vehicular homicide under </a:t>
            </a:r>
            <a:r>
              <a:rPr lang="en-US" sz="2400" b="0" i="0" dirty="0">
                <a:solidFill>
                  <a:schemeClr val="tx1">
                    <a:lumMod val="50000"/>
                  </a:schemeClr>
                </a:solidFill>
                <a:effectLst/>
                <a:latin typeface="+mn-lt"/>
                <a:hlinkClick r:id="rId3">
                  <a:extLst>
                    <a:ext uri="{A12FA001-AC4F-418D-AE19-62706E023703}">
                      <ahyp:hlinkClr xmlns:ahyp="http://schemas.microsoft.com/office/drawing/2018/hyperlinkcolor" val="tx"/>
                    </a:ext>
                  </a:extLst>
                </a:hlinkClick>
              </a:rPr>
              <a:t>§ 39-13-218</a:t>
            </a:r>
            <a:r>
              <a:rPr lang="en-US" sz="2400" b="0" i="0" dirty="0">
                <a:solidFill>
                  <a:schemeClr val="tx1">
                    <a:lumMod val="50000"/>
                  </a:schemeClr>
                </a:solidFill>
                <a:effectLst/>
                <a:latin typeface="+mn-lt"/>
              </a:rPr>
              <a:t>, may request that the operator of the vehicle submit to test or tests for the purpose of determining the alcohol or drug content, or both, of that operator's blood.</a:t>
            </a:r>
            <a:endParaRPr lang="en-US" sz="2400" dirty="0">
              <a:solidFill>
                <a:schemeClr val="tx1">
                  <a:lumMod val="50000"/>
                </a:schemeClr>
              </a:solidFill>
              <a:latin typeface="+mn-lt"/>
            </a:endParaRPr>
          </a:p>
        </p:txBody>
      </p:sp>
      <p:sp>
        <p:nvSpPr>
          <p:cNvPr id="4" name="Slide Number Placeholder 3">
            <a:extLst>
              <a:ext uri="{FF2B5EF4-FFF2-40B4-BE49-F238E27FC236}">
                <a16:creationId xmlns:a16="http://schemas.microsoft.com/office/drawing/2014/main" id="{851EC312-7573-FAF8-4B58-433860BD8EAD}"/>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29</a:t>
            </a:fld>
            <a:endParaRPr lang="en-US"/>
          </a:p>
        </p:txBody>
      </p:sp>
    </p:spTree>
    <p:extLst>
      <p:ext uri="{BB962C8B-B14F-4D97-AF65-F5344CB8AC3E}">
        <p14:creationId xmlns:p14="http://schemas.microsoft.com/office/powerpoint/2010/main" val="356385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p:nvPr>
        </p:nvSpPr>
        <p:spPr/>
        <p:txBody>
          <a:bodyPr/>
          <a:lstStyle/>
          <a:p>
            <a:r>
              <a:rPr lang="en-US" altLang="en-US" dirty="0"/>
              <a:t>DUI Statute: T.C.A. § 55-10-401</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83535" y="1895238"/>
            <a:ext cx="5976929" cy="398498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926AACB-18F7-45F7-A22F-2CA1429AE852}"/>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7AC82-CE03-B89C-1A10-79A283AD7F0A}"/>
              </a:ext>
            </a:extLst>
          </p:cNvPr>
          <p:cNvSpPr>
            <a:spLocks noGrp="1"/>
          </p:cNvSpPr>
          <p:nvPr>
            <p:ph type="title"/>
          </p:nvPr>
        </p:nvSpPr>
        <p:spPr/>
        <p:txBody>
          <a:bodyPr/>
          <a:lstStyle/>
          <a:p>
            <a:r>
              <a:rPr lang="en-US" dirty="0"/>
              <a:t>Breath</a:t>
            </a:r>
          </a:p>
        </p:txBody>
      </p:sp>
      <p:sp>
        <p:nvSpPr>
          <p:cNvPr id="3" name="Content Placeholder 2">
            <a:extLst>
              <a:ext uri="{FF2B5EF4-FFF2-40B4-BE49-F238E27FC236}">
                <a16:creationId xmlns:a16="http://schemas.microsoft.com/office/drawing/2014/main" id="{C92963B0-25D4-73BB-D343-A91B28679D9A}"/>
              </a:ext>
            </a:extLst>
          </p:cNvPr>
          <p:cNvSpPr>
            <a:spLocks noGrp="1"/>
          </p:cNvSpPr>
          <p:nvPr>
            <p:ph idx="1"/>
          </p:nvPr>
        </p:nvSpPr>
        <p:spPr/>
        <p:txBody>
          <a:bodyPr/>
          <a:lstStyle/>
          <a:p>
            <a:pPr marL="0" indent="0" algn="ctr" fontAlgn="base">
              <a:buNone/>
            </a:pPr>
            <a:r>
              <a:rPr lang="en-US" dirty="0">
                <a:solidFill>
                  <a:schemeClr val="tx1">
                    <a:lumMod val="50000"/>
                  </a:schemeClr>
                </a:solidFill>
                <a:latin typeface="+mn-lt"/>
              </a:rPr>
              <a:t>Consent</a:t>
            </a:r>
          </a:p>
          <a:p>
            <a:pPr marL="0" indent="0" algn="ctr" fontAlgn="base">
              <a:buNone/>
            </a:pPr>
            <a:r>
              <a:rPr lang="en-US" dirty="0">
                <a:solidFill>
                  <a:schemeClr val="tx1">
                    <a:lumMod val="50000"/>
                  </a:schemeClr>
                </a:solidFill>
                <a:latin typeface="+mn-lt"/>
              </a:rPr>
              <a:t>Search Warrant</a:t>
            </a:r>
          </a:p>
          <a:p>
            <a:pPr marL="0" indent="0" algn="ctr" fontAlgn="base">
              <a:buNone/>
            </a:pPr>
            <a:r>
              <a:rPr lang="en-US" dirty="0">
                <a:solidFill>
                  <a:schemeClr val="tx1">
                    <a:lumMod val="50000"/>
                  </a:schemeClr>
                </a:solidFill>
                <a:latin typeface="+mn-lt"/>
              </a:rPr>
              <a:t>Incident to Arrest</a:t>
            </a:r>
          </a:p>
          <a:p>
            <a:pPr marL="0" indent="0" algn="ctr" fontAlgn="base">
              <a:buNone/>
            </a:pPr>
            <a:r>
              <a:rPr lang="en-US" dirty="0">
                <a:solidFill>
                  <a:schemeClr val="tx1">
                    <a:lumMod val="50000"/>
                  </a:schemeClr>
                </a:solidFill>
                <a:latin typeface="+mn-lt"/>
              </a:rPr>
              <a:t>Exigent Circumstances</a:t>
            </a:r>
          </a:p>
        </p:txBody>
      </p:sp>
      <p:sp>
        <p:nvSpPr>
          <p:cNvPr id="4" name="Slide Number Placeholder 3">
            <a:extLst>
              <a:ext uri="{FF2B5EF4-FFF2-40B4-BE49-F238E27FC236}">
                <a16:creationId xmlns:a16="http://schemas.microsoft.com/office/drawing/2014/main" id="{F61852A1-6FBE-F1AE-AF1D-DA53684CA194}"/>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30</a:t>
            </a:fld>
            <a:endParaRPr lang="en-US"/>
          </a:p>
        </p:txBody>
      </p:sp>
      <p:pic>
        <p:nvPicPr>
          <p:cNvPr id="6" name="Picture 5" descr="Chest x-ray">
            <a:extLst>
              <a:ext uri="{FF2B5EF4-FFF2-40B4-BE49-F238E27FC236}">
                <a16:creationId xmlns:a16="http://schemas.microsoft.com/office/drawing/2014/main" id="{434E0496-1D15-89E3-808E-23A71AA423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3816494"/>
            <a:ext cx="2133600" cy="2216152"/>
          </a:xfrm>
          <a:prstGeom prst="rect">
            <a:avLst/>
          </a:prstGeom>
        </p:spPr>
      </p:pic>
    </p:spTree>
    <p:extLst>
      <p:ext uri="{BB962C8B-B14F-4D97-AF65-F5344CB8AC3E}">
        <p14:creationId xmlns:p14="http://schemas.microsoft.com/office/powerpoint/2010/main" val="1516242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E9C9-79E3-1A63-5E75-96CB6F1CE4F3}"/>
              </a:ext>
            </a:extLst>
          </p:cNvPr>
          <p:cNvSpPr>
            <a:spLocks noGrp="1"/>
          </p:cNvSpPr>
          <p:nvPr>
            <p:ph type="title"/>
          </p:nvPr>
        </p:nvSpPr>
        <p:spPr>
          <a:xfrm>
            <a:off x="457200" y="619760"/>
            <a:ext cx="8229600" cy="640080"/>
          </a:xfrm>
        </p:spPr>
        <p:txBody>
          <a:bodyPr/>
          <a:lstStyle/>
          <a:p>
            <a:r>
              <a:rPr lang="en-US" dirty="0"/>
              <a:t>Blood</a:t>
            </a:r>
          </a:p>
        </p:txBody>
      </p:sp>
      <p:sp>
        <p:nvSpPr>
          <p:cNvPr id="3" name="Content Placeholder 2">
            <a:extLst>
              <a:ext uri="{FF2B5EF4-FFF2-40B4-BE49-F238E27FC236}">
                <a16:creationId xmlns:a16="http://schemas.microsoft.com/office/drawing/2014/main" id="{9D8B879E-5C28-3E11-F4BE-2496FECEE356}"/>
              </a:ext>
            </a:extLst>
          </p:cNvPr>
          <p:cNvSpPr>
            <a:spLocks noGrp="1"/>
          </p:cNvSpPr>
          <p:nvPr>
            <p:ph idx="1"/>
          </p:nvPr>
        </p:nvSpPr>
        <p:spPr>
          <a:xfrm>
            <a:off x="457200" y="1684209"/>
            <a:ext cx="8229600" cy="4386726"/>
          </a:xfrm>
        </p:spPr>
        <p:txBody>
          <a:bodyPr/>
          <a:lstStyle/>
          <a:p>
            <a:pPr marL="0" indent="0" algn="ctr" fontAlgn="base">
              <a:buNone/>
            </a:pPr>
            <a:r>
              <a:rPr lang="en-US" dirty="0">
                <a:solidFill>
                  <a:schemeClr val="tx1">
                    <a:lumMod val="50000"/>
                  </a:schemeClr>
                </a:solidFill>
                <a:latin typeface="+mn-lt"/>
              </a:rPr>
              <a:t>Consent</a:t>
            </a:r>
          </a:p>
          <a:p>
            <a:pPr marL="0" indent="0" algn="ctr" fontAlgn="base">
              <a:buNone/>
            </a:pPr>
            <a:r>
              <a:rPr lang="en-US" i="0" dirty="0">
                <a:solidFill>
                  <a:schemeClr val="tx1">
                    <a:lumMod val="50000"/>
                  </a:schemeClr>
                </a:solidFill>
                <a:effectLst/>
                <a:latin typeface="+mn-lt"/>
              </a:rPr>
              <a:t>Search Warrant</a:t>
            </a:r>
          </a:p>
          <a:p>
            <a:pPr marL="0" indent="0" algn="ctr" fontAlgn="base">
              <a:buNone/>
            </a:pPr>
            <a:r>
              <a:rPr lang="en-US" dirty="0">
                <a:solidFill>
                  <a:schemeClr val="tx1">
                    <a:lumMod val="50000"/>
                  </a:schemeClr>
                </a:solidFill>
                <a:latin typeface="+mn-lt"/>
              </a:rPr>
              <a:t>Exigent Circumstances</a:t>
            </a:r>
            <a:endParaRPr lang="en-US" i="0" dirty="0">
              <a:solidFill>
                <a:schemeClr val="tx1">
                  <a:lumMod val="50000"/>
                </a:schemeClr>
              </a:solidFill>
              <a:effectLst/>
              <a:latin typeface="+mn-lt"/>
            </a:endParaRPr>
          </a:p>
          <a:p>
            <a:pPr marL="0" indent="0">
              <a:buNone/>
            </a:pPr>
            <a:endParaRPr lang="en-US" dirty="0"/>
          </a:p>
        </p:txBody>
      </p:sp>
      <p:sp>
        <p:nvSpPr>
          <p:cNvPr id="4" name="Slide Number Placeholder 3">
            <a:extLst>
              <a:ext uri="{FF2B5EF4-FFF2-40B4-BE49-F238E27FC236}">
                <a16:creationId xmlns:a16="http://schemas.microsoft.com/office/drawing/2014/main" id="{0A8BF8BD-7C6E-EA8D-938B-9F727B555983}"/>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31</a:t>
            </a:fld>
            <a:endParaRPr lang="en-US"/>
          </a:p>
        </p:txBody>
      </p:sp>
      <p:pic>
        <p:nvPicPr>
          <p:cNvPr id="6" name="Picture 5" descr="Test tube with blood sample">
            <a:extLst>
              <a:ext uri="{FF2B5EF4-FFF2-40B4-BE49-F238E27FC236}">
                <a16:creationId xmlns:a16="http://schemas.microsoft.com/office/drawing/2014/main" id="{71888510-8015-0810-B95D-27B848053C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6720" y="3774775"/>
            <a:ext cx="3210560" cy="2296160"/>
          </a:xfrm>
          <a:prstGeom prst="rect">
            <a:avLst/>
          </a:prstGeom>
        </p:spPr>
      </p:pic>
    </p:spTree>
    <p:extLst>
      <p:ext uri="{BB962C8B-B14F-4D97-AF65-F5344CB8AC3E}">
        <p14:creationId xmlns:p14="http://schemas.microsoft.com/office/powerpoint/2010/main" val="402950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EF83-0D40-AEEC-4044-F51EBD426B75}"/>
              </a:ext>
            </a:extLst>
          </p:cNvPr>
          <p:cNvSpPr>
            <a:spLocks noGrp="1"/>
          </p:cNvSpPr>
          <p:nvPr>
            <p:ph type="title"/>
          </p:nvPr>
        </p:nvSpPr>
        <p:spPr/>
        <p:txBody>
          <a:bodyPr/>
          <a:lstStyle/>
          <a:p>
            <a:r>
              <a:rPr lang="en-US" dirty="0"/>
              <a:t>Blood or Breath-Decision</a:t>
            </a:r>
          </a:p>
        </p:txBody>
      </p:sp>
      <p:sp>
        <p:nvSpPr>
          <p:cNvPr id="3" name="Content Placeholder 2">
            <a:extLst>
              <a:ext uri="{FF2B5EF4-FFF2-40B4-BE49-F238E27FC236}">
                <a16:creationId xmlns:a16="http://schemas.microsoft.com/office/drawing/2014/main" id="{7A5335A1-3560-D284-B9F1-0EBD69814E64}"/>
              </a:ext>
            </a:extLst>
          </p:cNvPr>
          <p:cNvSpPr>
            <a:spLocks noGrp="1"/>
          </p:cNvSpPr>
          <p:nvPr>
            <p:ph idx="1"/>
          </p:nvPr>
        </p:nvSpPr>
        <p:spPr>
          <a:xfrm>
            <a:off x="457200" y="1463040"/>
            <a:ext cx="8229600" cy="4386726"/>
          </a:xfrm>
        </p:spPr>
        <p:txBody>
          <a:bodyPr/>
          <a:lstStyle/>
          <a:p>
            <a:pPr marL="0" indent="0" algn="l" fontAlgn="base">
              <a:buNone/>
            </a:pPr>
            <a:r>
              <a:rPr lang="en-US" sz="2000" b="0" i="0" dirty="0">
                <a:solidFill>
                  <a:schemeClr val="tx1">
                    <a:lumMod val="50000"/>
                  </a:schemeClr>
                </a:solidFill>
                <a:effectLst/>
                <a:latin typeface="+mn-lt"/>
              </a:rPr>
              <a:t>A law enforcement officer administering breath or blood tests shall decide whether to administer or cause to be administered breath tests, blood tests, or both tests, for determining the alcohol or drug content of the operator's blood.</a:t>
            </a:r>
          </a:p>
          <a:p>
            <a:pPr marL="0" indent="0" algn="l" fontAlgn="base">
              <a:buNone/>
            </a:pPr>
            <a:endParaRPr lang="en-US" sz="2000" dirty="0">
              <a:solidFill>
                <a:schemeClr val="tx1">
                  <a:lumMod val="50000"/>
                </a:schemeClr>
              </a:solidFill>
              <a:latin typeface="+mn-lt"/>
            </a:endParaRPr>
          </a:p>
          <a:p>
            <a:pPr marL="0" indent="0" algn="l" fontAlgn="base">
              <a:buNone/>
            </a:pPr>
            <a:endParaRPr lang="en-US" sz="2000" b="0" i="0" dirty="0">
              <a:solidFill>
                <a:schemeClr val="tx1">
                  <a:lumMod val="50000"/>
                </a:schemeClr>
              </a:solidFill>
              <a:effectLst/>
              <a:latin typeface="+mn-lt"/>
            </a:endParaRPr>
          </a:p>
          <a:p>
            <a:pPr marL="0" indent="0">
              <a:buNone/>
            </a:pPr>
            <a:endParaRPr lang="en-US" dirty="0"/>
          </a:p>
        </p:txBody>
      </p:sp>
      <p:sp>
        <p:nvSpPr>
          <p:cNvPr id="4" name="Slide Number Placeholder 3">
            <a:extLst>
              <a:ext uri="{FF2B5EF4-FFF2-40B4-BE49-F238E27FC236}">
                <a16:creationId xmlns:a16="http://schemas.microsoft.com/office/drawing/2014/main" id="{DC1213D0-158F-D781-342F-34C8241765B1}"/>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32</a:t>
            </a:fld>
            <a:endParaRPr lang="en-US"/>
          </a:p>
        </p:txBody>
      </p:sp>
      <p:pic>
        <p:nvPicPr>
          <p:cNvPr id="5" name="Picture 4" descr="Chest x-ray">
            <a:extLst>
              <a:ext uri="{FF2B5EF4-FFF2-40B4-BE49-F238E27FC236}">
                <a16:creationId xmlns:a16="http://schemas.microsoft.com/office/drawing/2014/main" id="{E81AA84A-D35D-59DD-C747-65BB42DCB9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440" y="3656403"/>
            <a:ext cx="2133600" cy="2216152"/>
          </a:xfrm>
          <a:prstGeom prst="rect">
            <a:avLst/>
          </a:prstGeom>
        </p:spPr>
      </p:pic>
      <p:pic>
        <p:nvPicPr>
          <p:cNvPr id="6" name="Picture 5" descr="Test tube with blood sample">
            <a:extLst>
              <a:ext uri="{FF2B5EF4-FFF2-40B4-BE49-F238E27FC236}">
                <a16:creationId xmlns:a16="http://schemas.microsoft.com/office/drawing/2014/main" id="{8C03C48D-D18E-74AF-9EAC-ACC91EA51B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616399"/>
            <a:ext cx="3210560" cy="2296160"/>
          </a:xfrm>
          <a:prstGeom prst="rect">
            <a:avLst/>
          </a:prstGeom>
        </p:spPr>
      </p:pic>
    </p:spTree>
    <p:extLst>
      <p:ext uri="{BB962C8B-B14F-4D97-AF65-F5344CB8AC3E}">
        <p14:creationId xmlns:p14="http://schemas.microsoft.com/office/powerpoint/2010/main" val="1894183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B087-0B13-4E89-E19E-4A351323B6CC}"/>
              </a:ext>
            </a:extLst>
          </p:cNvPr>
          <p:cNvSpPr>
            <a:spLocks noGrp="1"/>
          </p:cNvSpPr>
          <p:nvPr>
            <p:ph type="title"/>
          </p:nvPr>
        </p:nvSpPr>
        <p:spPr/>
        <p:txBody>
          <a:bodyPr/>
          <a:lstStyle/>
          <a:p>
            <a:r>
              <a:rPr lang="en-US" dirty="0"/>
              <a:t>(c)(2)(A)-Test Required</a:t>
            </a:r>
          </a:p>
        </p:txBody>
      </p:sp>
      <p:sp>
        <p:nvSpPr>
          <p:cNvPr id="3" name="Content Placeholder 2">
            <a:extLst>
              <a:ext uri="{FF2B5EF4-FFF2-40B4-BE49-F238E27FC236}">
                <a16:creationId xmlns:a16="http://schemas.microsoft.com/office/drawing/2014/main" id="{155543FC-0DB3-B03F-71AA-8D3C584C7E94}"/>
              </a:ext>
            </a:extLst>
          </p:cNvPr>
          <p:cNvSpPr>
            <a:spLocks noGrp="1"/>
          </p:cNvSpPr>
          <p:nvPr>
            <p:ph idx="1"/>
          </p:nvPr>
        </p:nvSpPr>
        <p:spPr>
          <a:xfrm>
            <a:off x="457200" y="1694369"/>
            <a:ext cx="8229600" cy="4386726"/>
          </a:xfrm>
        </p:spPr>
        <p:txBody>
          <a:bodyPr/>
          <a:lstStyle/>
          <a:p>
            <a:r>
              <a:rPr lang="en-US" b="0" i="0" dirty="0">
                <a:solidFill>
                  <a:schemeClr val="tx1">
                    <a:lumMod val="50000"/>
                  </a:schemeClr>
                </a:solidFill>
                <a:effectLst/>
                <a:latin typeface="verdana" panose="020B0604030504040204" pitchFamily="34" charset="0"/>
              </a:rPr>
              <a:t>Crash involvement with DUI or greater DUI related offense </a:t>
            </a:r>
            <a:r>
              <a:rPr lang="en-US">
                <a:solidFill>
                  <a:schemeClr val="tx1">
                    <a:lumMod val="50000"/>
                  </a:schemeClr>
                </a:solidFill>
                <a:latin typeface="verdana" panose="020B0604030504040204" pitchFamily="34" charset="0"/>
              </a:rPr>
              <a:t>involving injury or death</a:t>
            </a:r>
            <a:endParaRPr lang="en-US" b="0" i="0" dirty="0">
              <a:solidFill>
                <a:schemeClr val="tx1">
                  <a:lumMod val="50000"/>
                </a:schemeClr>
              </a:solidFill>
              <a:effectLst/>
              <a:latin typeface="verdana" panose="020B0604030504040204" pitchFamily="34" charset="0"/>
            </a:endParaRPr>
          </a:p>
          <a:p>
            <a:r>
              <a:rPr lang="en-US" dirty="0">
                <a:solidFill>
                  <a:schemeClr val="tx1">
                    <a:lumMod val="50000"/>
                  </a:schemeClr>
                </a:solidFill>
                <a:latin typeface="verdana" panose="020B0604030504040204" pitchFamily="34" charset="0"/>
              </a:rPr>
              <a:t>Committed DUI or greater related offense and minor in vehicle, or</a:t>
            </a:r>
          </a:p>
          <a:p>
            <a:r>
              <a:rPr lang="en-US" dirty="0">
                <a:solidFill>
                  <a:schemeClr val="tx1">
                    <a:lumMod val="50000"/>
                  </a:schemeClr>
                </a:solidFill>
                <a:latin typeface="verdana" panose="020B0604030504040204" pitchFamily="34" charset="0"/>
              </a:rPr>
              <a:t>Committed DUI or greater related offense with prior convictions for DUI or greater related offense in history</a:t>
            </a:r>
          </a:p>
          <a:p>
            <a:pPr marL="0" indent="0" algn="l" fontAlgn="base">
              <a:buNone/>
            </a:pPr>
            <a:endParaRPr lang="en-US" dirty="0">
              <a:solidFill>
                <a:schemeClr val="tx1">
                  <a:lumMod val="50000"/>
                </a:schemeClr>
              </a:solidFill>
              <a:latin typeface="verdana" panose="020B0604030504040204" pitchFamily="34" charset="0"/>
            </a:endParaRPr>
          </a:p>
          <a:p>
            <a:pPr marL="0" indent="0" algn="l" fontAlgn="base">
              <a:buNone/>
            </a:pPr>
            <a:endParaRPr lang="en-US" b="0" i="0" dirty="0">
              <a:solidFill>
                <a:schemeClr val="tx1">
                  <a:lumMod val="50000"/>
                </a:schemeClr>
              </a:solidFill>
              <a:effectLst/>
              <a:latin typeface="verdana" panose="020B0604030504040204" pitchFamily="34" charset="0"/>
            </a:endParaRPr>
          </a:p>
          <a:p>
            <a:pPr marL="0" indent="0" algn="l" fontAlgn="base">
              <a:buNone/>
            </a:pPr>
            <a:endParaRPr lang="en-US" b="0" i="0" dirty="0">
              <a:solidFill>
                <a:srgbClr val="212121"/>
              </a:solidFill>
              <a:effectLst/>
              <a:latin typeface="verdana" panose="020B0604030504040204" pitchFamily="34" charset="0"/>
            </a:endParaRPr>
          </a:p>
          <a:p>
            <a:pPr marL="0" indent="0">
              <a:buNone/>
            </a:pPr>
            <a:endParaRPr lang="en-US" dirty="0">
              <a:solidFill>
                <a:schemeClr val="tx1">
                  <a:lumMod val="50000"/>
                </a:schemeClr>
              </a:solidFill>
            </a:endParaRPr>
          </a:p>
        </p:txBody>
      </p:sp>
      <p:sp>
        <p:nvSpPr>
          <p:cNvPr id="4" name="Slide Number Placeholder 3">
            <a:extLst>
              <a:ext uri="{FF2B5EF4-FFF2-40B4-BE49-F238E27FC236}">
                <a16:creationId xmlns:a16="http://schemas.microsoft.com/office/drawing/2014/main" id="{EED6C201-1ECB-26F1-3AB7-31F793E37B66}"/>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33</a:t>
            </a:fld>
            <a:endParaRPr lang="en-US"/>
          </a:p>
        </p:txBody>
      </p:sp>
    </p:spTree>
    <p:extLst>
      <p:ext uri="{BB962C8B-B14F-4D97-AF65-F5344CB8AC3E}">
        <p14:creationId xmlns:p14="http://schemas.microsoft.com/office/powerpoint/2010/main" val="786887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EBD2-9B9E-2BE6-F396-90B495160C47}"/>
              </a:ext>
            </a:extLst>
          </p:cNvPr>
          <p:cNvSpPr>
            <a:spLocks noGrp="1"/>
          </p:cNvSpPr>
          <p:nvPr>
            <p:ph type="title"/>
          </p:nvPr>
        </p:nvSpPr>
        <p:spPr/>
        <p:txBody>
          <a:bodyPr/>
          <a:lstStyle/>
          <a:p>
            <a:r>
              <a:rPr lang="en-US" dirty="0"/>
              <a:t>Use in Evidence</a:t>
            </a:r>
          </a:p>
        </p:txBody>
      </p:sp>
      <p:sp>
        <p:nvSpPr>
          <p:cNvPr id="3" name="Content Placeholder 2">
            <a:extLst>
              <a:ext uri="{FF2B5EF4-FFF2-40B4-BE49-F238E27FC236}">
                <a16:creationId xmlns:a16="http://schemas.microsoft.com/office/drawing/2014/main" id="{3D9DD869-FA75-8E17-CF47-2DA1867CCA03}"/>
              </a:ext>
            </a:extLst>
          </p:cNvPr>
          <p:cNvSpPr>
            <a:spLocks noGrp="1"/>
          </p:cNvSpPr>
          <p:nvPr>
            <p:ph idx="1"/>
          </p:nvPr>
        </p:nvSpPr>
        <p:spPr/>
        <p:txBody>
          <a:bodyPr/>
          <a:lstStyle/>
          <a:p>
            <a:pPr marL="0" indent="0">
              <a:buNone/>
            </a:pPr>
            <a:r>
              <a:rPr lang="en-US" b="0" i="0" dirty="0">
                <a:solidFill>
                  <a:schemeClr val="tx1">
                    <a:lumMod val="50000"/>
                  </a:schemeClr>
                </a:solidFill>
                <a:effectLst/>
                <a:latin typeface="Trebuchet MS" panose="020B0603020202020204" pitchFamily="34" charset="0"/>
              </a:rPr>
              <a:t>The results of breath or blood tests required by subdivision (c)(2)(A) may be offered as evidence by either the state or the operator of the vehicle in any court, administrative hearing, or official proceeding relating to the collision or offense, subject to the Tennessee Rules of Evidence.</a:t>
            </a:r>
            <a:endParaRPr lang="en-US" dirty="0">
              <a:solidFill>
                <a:schemeClr val="tx1">
                  <a:lumMod val="50000"/>
                </a:schemeClr>
              </a:solidFill>
              <a:latin typeface="Trebuchet MS" panose="020B0603020202020204" pitchFamily="34" charset="0"/>
            </a:endParaRPr>
          </a:p>
        </p:txBody>
      </p:sp>
      <p:sp>
        <p:nvSpPr>
          <p:cNvPr id="4" name="Slide Number Placeholder 3">
            <a:extLst>
              <a:ext uri="{FF2B5EF4-FFF2-40B4-BE49-F238E27FC236}">
                <a16:creationId xmlns:a16="http://schemas.microsoft.com/office/drawing/2014/main" id="{715341EC-1FBC-F680-3BD4-68C55B35B616}"/>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34</a:t>
            </a:fld>
            <a:endParaRPr lang="en-US"/>
          </a:p>
        </p:txBody>
      </p:sp>
    </p:spTree>
    <p:extLst>
      <p:ext uri="{BB962C8B-B14F-4D97-AF65-F5344CB8AC3E}">
        <p14:creationId xmlns:p14="http://schemas.microsoft.com/office/powerpoint/2010/main" val="3914813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CC7A-C3F8-529B-3020-E0ECCE740F77}"/>
              </a:ext>
            </a:extLst>
          </p:cNvPr>
          <p:cNvSpPr>
            <a:spLocks noGrp="1"/>
          </p:cNvSpPr>
          <p:nvPr>
            <p:ph type="title"/>
          </p:nvPr>
        </p:nvSpPr>
        <p:spPr/>
        <p:txBody>
          <a:bodyPr/>
          <a:lstStyle/>
          <a:p>
            <a:r>
              <a:rPr lang="en-US" dirty="0"/>
              <a:t>Implied Consent</a:t>
            </a:r>
          </a:p>
        </p:txBody>
      </p:sp>
      <p:sp>
        <p:nvSpPr>
          <p:cNvPr id="3" name="Content Placeholder 2">
            <a:extLst>
              <a:ext uri="{FF2B5EF4-FFF2-40B4-BE49-F238E27FC236}">
                <a16:creationId xmlns:a16="http://schemas.microsoft.com/office/drawing/2014/main" id="{7CF8DF18-5AF7-A0B8-7C13-6E81C4886724}"/>
              </a:ext>
            </a:extLst>
          </p:cNvPr>
          <p:cNvSpPr>
            <a:spLocks noGrp="1"/>
          </p:cNvSpPr>
          <p:nvPr>
            <p:ph idx="1"/>
          </p:nvPr>
        </p:nvSpPr>
        <p:spPr>
          <a:xfrm>
            <a:off x="457200" y="1463040"/>
            <a:ext cx="8229600" cy="4386726"/>
          </a:xfrm>
        </p:spPr>
        <p:txBody>
          <a:bodyPr/>
          <a:lstStyle/>
          <a:p>
            <a:pPr marL="0" indent="0">
              <a:buNone/>
            </a:pPr>
            <a:r>
              <a:rPr lang="en-US" b="0" i="0" dirty="0">
                <a:solidFill>
                  <a:schemeClr val="tx1">
                    <a:lumMod val="50000"/>
                  </a:schemeClr>
                </a:solidFill>
                <a:effectLst/>
                <a:latin typeface="+mn-lt"/>
              </a:rPr>
              <a:t>(d)(1)The operator of a motor vehicle in this state is deemed to have given implied consent to breath tests, blood tests, or both tests, for the purpose of determining the alcohol or drug content of that operator's blood. However, no such tests may be administered pursuant to this section unless conducted at the direction of a law enforcement officer having probable cause to believe the operator was in violation of one (1) or more of the offenses set out in subsection (a) and the operator signs a standardized waiver developed by the department of safety and made available to law enforcement agencies.</a:t>
            </a:r>
            <a:endParaRPr lang="en-US" dirty="0">
              <a:solidFill>
                <a:schemeClr val="tx1">
                  <a:lumMod val="50000"/>
                </a:schemeClr>
              </a:solidFill>
              <a:latin typeface="+mn-lt"/>
            </a:endParaRPr>
          </a:p>
        </p:txBody>
      </p:sp>
      <p:sp>
        <p:nvSpPr>
          <p:cNvPr id="4" name="Slide Number Placeholder 3">
            <a:extLst>
              <a:ext uri="{FF2B5EF4-FFF2-40B4-BE49-F238E27FC236}">
                <a16:creationId xmlns:a16="http://schemas.microsoft.com/office/drawing/2014/main" id="{32D9BA93-BB83-57FB-605A-4718DC4BBD49}"/>
              </a:ext>
            </a:extLst>
          </p:cNvPr>
          <p:cNvSpPr>
            <a:spLocks noGrp="1"/>
          </p:cNvSpPr>
          <p:nvPr>
            <p:ph type="sldNum" sz="quarter" idx="10"/>
          </p:nvPr>
        </p:nvSpPr>
        <p:spPr/>
        <p:txBody>
          <a:bodyPr/>
          <a:lstStyle/>
          <a:p>
            <a:pPr>
              <a:defRPr/>
            </a:pPr>
            <a:r>
              <a:rPr lang="en-US" dirty="0"/>
              <a:t>3-</a:t>
            </a:r>
            <a:fld id="{42FCE7BE-8C82-47FE-9476-4FF8351D462D}" type="slidenum">
              <a:rPr lang="en-US" smtClean="0"/>
              <a:pPr>
                <a:defRPr/>
              </a:pPr>
              <a:t>35</a:t>
            </a:fld>
            <a:endParaRPr lang="en-US" dirty="0"/>
          </a:p>
        </p:txBody>
      </p:sp>
    </p:spTree>
    <p:extLst>
      <p:ext uri="{BB962C8B-B14F-4D97-AF65-F5344CB8AC3E}">
        <p14:creationId xmlns:p14="http://schemas.microsoft.com/office/powerpoint/2010/main" val="1706472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p:txBody>
          <a:bodyPr/>
          <a:lstStyle/>
          <a:p>
            <a:r>
              <a:rPr lang="en-US" altLang="en-US" dirty="0"/>
              <a:t>Inferences</a:t>
            </a:r>
          </a:p>
        </p:txBody>
      </p:sp>
      <p:sp>
        <p:nvSpPr>
          <p:cNvPr id="2" name="Content Placeholder 1"/>
          <p:cNvSpPr>
            <a:spLocks noGrp="1"/>
          </p:cNvSpPr>
          <p:nvPr>
            <p:ph idx="1"/>
          </p:nvPr>
        </p:nvSpPr>
        <p:spPr/>
        <p:txBody>
          <a:bodyPr/>
          <a:lstStyle/>
          <a:p>
            <a:pPr marL="0" indent="0" algn="ctr">
              <a:spcAft>
                <a:spcPts val="1800"/>
              </a:spcAft>
              <a:buNone/>
            </a:pPr>
            <a:r>
              <a:rPr lang="en-US" sz="2800" dirty="0">
                <a:solidFill>
                  <a:schemeClr val="tx1">
                    <a:lumMod val="50000"/>
                  </a:schemeClr>
                </a:solidFill>
                <a:latin typeface="+mn-lt"/>
              </a:rPr>
              <a:t>BAC of 0.08% or more</a:t>
            </a:r>
          </a:p>
          <a:p>
            <a:pPr marL="230187" lvl="1" indent="0">
              <a:spcAft>
                <a:spcPts val="1800"/>
              </a:spcAft>
              <a:buNone/>
            </a:pPr>
            <a:r>
              <a:rPr lang="en-US" sz="2800" dirty="0">
                <a:solidFill>
                  <a:schemeClr val="tx1">
                    <a:lumMod val="50000"/>
                  </a:schemeClr>
                </a:solidFill>
                <a:latin typeface="+mn-lt"/>
              </a:rPr>
              <a:t>Evidence from the test that there was, at the time alleged, eight-hundredths of one percent (.08%) or more by weight of alcohol in the defendant's blood, creates an inference that the defendant was under the influence of such intoxicant, and that the defendant's ability to drive was impaired. Excerpt from T.P.I. Criminal </a:t>
            </a:r>
            <a:br>
              <a:rPr lang="en-US" sz="2800" dirty="0">
                <a:solidFill>
                  <a:schemeClr val="tx1">
                    <a:lumMod val="50000"/>
                  </a:schemeClr>
                </a:solidFill>
                <a:latin typeface="+mn-lt"/>
              </a:rPr>
            </a:br>
            <a:r>
              <a:rPr lang="en-US" sz="2800" dirty="0">
                <a:solidFill>
                  <a:schemeClr val="tx1">
                    <a:lumMod val="50000"/>
                  </a:schemeClr>
                </a:solidFill>
                <a:latin typeface="+mn-lt"/>
              </a:rPr>
              <a:t>§ 38.05</a:t>
            </a:r>
          </a:p>
          <a:p>
            <a:pPr marL="0" indent="0">
              <a:buNone/>
            </a:pPr>
            <a:endParaRPr lang="en-US" dirty="0"/>
          </a:p>
        </p:txBody>
      </p:sp>
      <p:sp>
        <p:nvSpPr>
          <p:cNvPr id="12" name="Slide Number Placeholder 11">
            <a:extLst>
              <a:ext uri="{FF2B5EF4-FFF2-40B4-BE49-F238E27FC236}">
                <a16:creationId xmlns:a16="http://schemas.microsoft.com/office/drawing/2014/main" id="{D8492251-D812-4B03-915C-2D1E08C075CB}"/>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2103-9BC9-40B0-91BB-1E73B2652ABC}"/>
              </a:ext>
            </a:extLst>
          </p:cNvPr>
          <p:cNvSpPr>
            <a:spLocks noGrp="1"/>
          </p:cNvSpPr>
          <p:nvPr>
            <p:ph type="title"/>
          </p:nvPr>
        </p:nvSpPr>
        <p:spPr>
          <a:xfrm>
            <a:off x="457200" y="510394"/>
            <a:ext cx="8229600" cy="640080"/>
          </a:xfrm>
        </p:spPr>
        <p:txBody>
          <a:bodyPr/>
          <a:lstStyle/>
          <a:p>
            <a:r>
              <a:rPr lang="en-US" dirty="0"/>
              <a:t>Refusal of Test as Evidence</a:t>
            </a:r>
          </a:p>
        </p:txBody>
      </p:sp>
      <p:sp>
        <p:nvSpPr>
          <p:cNvPr id="3" name="Content Placeholder 2">
            <a:extLst>
              <a:ext uri="{FF2B5EF4-FFF2-40B4-BE49-F238E27FC236}">
                <a16:creationId xmlns:a16="http://schemas.microsoft.com/office/drawing/2014/main" id="{6F032573-C8E1-B4C7-CDA1-383BBAA45C84}"/>
              </a:ext>
            </a:extLst>
          </p:cNvPr>
          <p:cNvSpPr>
            <a:spLocks noGrp="1"/>
          </p:cNvSpPr>
          <p:nvPr>
            <p:ph idx="1"/>
          </p:nvPr>
        </p:nvSpPr>
        <p:spPr>
          <a:xfrm>
            <a:off x="457200" y="1235636"/>
            <a:ext cx="8229600" cy="5111969"/>
          </a:xfrm>
        </p:spPr>
        <p:txBody>
          <a:bodyPr/>
          <a:lstStyle/>
          <a:p>
            <a:pPr marL="0" indent="0">
              <a:buNone/>
            </a:pPr>
            <a:r>
              <a:rPr lang="en-US" sz="2400" b="0" i="0" dirty="0">
                <a:solidFill>
                  <a:schemeClr val="tx1">
                    <a:lumMod val="50000"/>
                  </a:schemeClr>
                </a:solidFill>
                <a:effectLst/>
                <a:latin typeface="+mn-lt"/>
              </a:rPr>
              <a:t>If you find from the proof </a:t>
            </a:r>
            <a:r>
              <a:rPr lang="en-US" sz="2400" b="0" i="0" u="sng" dirty="0">
                <a:solidFill>
                  <a:schemeClr val="tx1">
                    <a:lumMod val="50000"/>
                  </a:schemeClr>
                </a:solidFill>
                <a:effectLst/>
                <a:latin typeface="+mn-lt"/>
              </a:rPr>
              <a:t>that the defendant was offered and refused to submit to a test </a:t>
            </a:r>
            <a:r>
              <a:rPr lang="en-US" sz="2400" b="0" i="0" dirty="0">
                <a:solidFill>
                  <a:schemeClr val="tx1">
                    <a:lumMod val="50000"/>
                  </a:schemeClr>
                </a:solidFill>
                <a:effectLst/>
                <a:latin typeface="+mn-lt"/>
              </a:rPr>
              <a:t>for the purpose of determining the alcohol or drug content of [his] [her] blood and that </a:t>
            </a:r>
            <a:r>
              <a:rPr lang="en-US" sz="2400" b="0" i="0" u="sng" dirty="0">
                <a:solidFill>
                  <a:schemeClr val="tx1">
                    <a:lumMod val="50000"/>
                  </a:schemeClr>
                </a:solidFill>
                <a:effectLst/>
                <a:latin typeface="+mn-lt"/>
              </a:rPr>
              <a:t>the law enforcement officer advised the defendant that refusal to submit to such a test will result in suspension of [his] [her] operator's license</a:t>
            </a:r>
            <a:r>
              <a:rPr lang="en-US" sz="2400" b="0" i="0" dirty="0">
                <a:solidFill>
                  <a:schemeClr val="tx1">
                    <a:lumMod val="50000"/>
                  </a:schemeClr>
                </a:solidFill>
                <a:effectLst/>
                <a:latin typeface="+mn-lt"/>
              </a:rPr>
              <a:t>, then such refusal is not sufficient standing alone and by itself to establish the guilt of the defendant, </a:t>
            </a:r>
            <a:r>
              <a:rPr lang="en-US" sz="2400" b="0" i="0" u="sng" dirty="0">
                <a:solidFill>
                  <a:schemeClr val="tx1">
                    <a:lumMod val="50000"/>
                  </a:schemeClr>
                </a:solidFill>
                <a:effectLst/>
                <a:latin typeface="+mn-lt"/>
              </a:rPr>
              <a:t>but it is a fact which, if proved, may be considered by you in the light of all other proved facts in deciding whether the defendant is guilty </a:t>
            </a:r>
            <a:r>
              <a:rPr lang="en-US" sz="2400" b="0" i="0" dirty="0">
                <a:solidFill>
                  <a:schemeClr val="tx1">
                    <a:lumMod val="50000"/>
                  </a:schemeClr>
                </a:solidFill>
                <a:effectLst/>
                <a:latin typeface="+mn-lt"/>
              </a:rPr>
              <a:t>or not guilty. The weight to which such a circumstance is entitled and whether or not such conduct shows a consciousness of guilt are matters for your determination. T.P.I. Criminal § 38.04</a:t>
            </a:r>
            <a:endParaRPr lang="en-US" sz="2400" dirty="0">
              <a:solidFill>
                <a:schemeClr val="tx1">
                  <a:lumMod val="50000"/>
                </a:schemeClr>
              </a:solidFill>
              <a:latin typeface="+mn-lt"/>
            </a:endParaRPr>
          </a:p>
        </p:txBody>
      </p:sp>
      <p:sp>
        <p:nvSpPr>
          <p:cNvPr id="4" name="Slide Number Placeholder 3">
            <a:extLst>
              <a:ext uri="{FF2B5EF4-FFF2-40B4-BE49-F238E27FC236}">
                <a16:creationId xmlns:a16="http://schemas.microsoft.com/office/drawing/2014/main" id="{9FD765C0-5EDB-B242-1F97-60D7712F78F3}"/>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37</a:t>
            </a:fld>
            <a:endParaRPr lang="en-US"/>
          </a:p>
        </p:txBody>
      </p:sp>
    </p:spTree>
    <p:extLst>
      <p:ext uri="{BB962C8B-B14F-4D97-AF65-F5344CB8AC3E}">
        <p14:creationId xmlns:p14="http://schemas.microsoft.com/office/powerpoint/2010/main" val="2973865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a:spcAft>
                <a:spcPts val="1800"/>
              </a:spcAft>
            </a:pPr>
            <a:r>
              <a:rPr lang="en-US" dirty="0">
                <a:latin typeface="+mn-lt"/>
              </a:rPr>
              <a:t>Driver arrested for DUI</a:t>
            </a:r>
          </a:p>
          <a:p>
            <a:pPr>
              <a:spcAft>
                <a:spcPts val="1800"/>
              </a:spcAft>
            </a:pPr>
            <a:r>
              <a:rPr lang="en-US" dirty="0">
                <a:latin typeface="+mn-lt"/>
              </a:rPr>
              <a:t>BAC of 0.13</a:t>
            </a:r>
          </a:p>
          <a:p>
            <a:pPr>
              <a:spcAft>
                <a:spcPts val="1800"/>
              </a:spcAft>
            </a:pPr>
            <a:r>
              <a:rPr lang="en-US" dirty="0">
                <a:latin typeface="+mn-lt"/>
              </a:rPr>
              <a:t>Chemical test evidence introduced at trial</a:t>
            </a:r>
          </a:p>
          <a:p>
            <a:pPr lvl="1">
              <a:spcAft>
                <a:spcPts val="1800"/>
              </a:spcAft>
            </a:pPr>
            <a:r>
              <a:rPr lang="en-US" dirty="0">
                <a:latin typeface="+mn-lt"/>
              </a:rPr>
              <a:t>Arresting officer’s testimony was confusing and unclear</a:t>
            </a:r>
          </a:p>
          <a:p>
            <a:pPr lvl="1">
              <a:spcAft>
                <a:spcPts val="1800"/>
              </a:spcAft>
            </a:pPr>
            <a:r>
              <a:rPr lang="en-US" dirty="0">
                <a:latin typeface="+mn-lt"/>
              </a:rPr>
              <a:t>State unable to prove all elements beyond a reasonable doubt</a:t>
            </a:r>
          </a:p>
          <a:p>
            <a:endParaRPr lang="en-US" dirty="0"/>
          </a:p>
        </p:txBody>
      </p:sp>
      <p:sp>
        <p:nvSpPr>
          <p:cNvPr id="15363" name="Title 2"/>
          <p:cNvSpPr>
            <a:spLocks noGrp="1"/>
          </p:cNvSpPr>
          <p:nvPr>
            <p:ph type="title"/>
          </p:nvPr>
        </p:nvSpPr>
        <p:spPr/>
        <p:txBody>
          <a:bodyPr/>
          <a:lstStyle/>
          <a:p>
            <a:r>
              <a:rPr lang="en-US" altLang="en-US" dirty="0"/>
              <a:t>Example Number 1</a:t>
            </a:r>
          </a:p>
        </p:txBody>
      </p:sp>
      <p:sp>
        <p:nvSpPr>
          <p:cNvPr id="9" name="Slide Number Placeholder 8">
            <a:extLst>
              <a:ext uri="{FF2B5EF4-FFF2-40B4-BE49-F238E27FC236}">
                <a16:creationId xmlns:a16="http://schemas.microsoft.com/office/drawing/2014/main" id="{E4915100-3E54-44A8-99C7-8BD0B95348FA}"/>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38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sz="quarter" idx="1"/>
          </p:nvPr>
        </p:nvSpPr>
        <p:spPr/>
        <p:txBody>
          <a:bodyPr/>
          <a:lstStyle/>
          <a:p>
            <a:pPr>
              <a:spcAft>
                <a:spcPts val="1800"/>
              </a:spcAft>
            </a:pPr>
            <a:r>
              <a:rPr lang="en-US" altLang="en-US" dirty="0">
                <a:latin typeface="+mn-lt"/>
              </a:rPr>
              <a:t>Driver arrested for DUI</a:t>
            </a:r>
          </a:p>
          <a:p>
            <a:pPr>
              <a:spcAft>
                <a:spcPts val="1800"/>
              </a:spcAft>
            </a:pPr>
            <a:r>
              <a:rPr lang="en-US" altLang="en-US" dirty="0">
                <a:latin typeface="+mn-lt"/>
              </a:rPr>
              <a:t>BAC of 0.05</a:t>
            </a:r>
          </a:p>
          <a:p>
            <a:pPr>
              <a:spcAft>
                <a:spcPts val="1800"/>
              </a:spcAft>
            </a:pPr>
            <a:r>
              <a:rPr lang="en-US" altLang="en-US" dirty="0">
                <a:latin typeface="+mn-lt"/>
              </a:rPr>
              <a:t>Chemical test evidence introduced at trial</a:t>
            </a:r>
          </a:p>
          <a:p>
            <a:pPr lvl="1">
              <a:spcAft>
                <a:spcPts val="1800"/>
              </a:spcAft>
            </a:pPr>
            <a:r>
              <a:rPr lang="en-US" altLang="en-US" dirty="0">
                <a:latin typeface="+mn-lt"/>
              </a:rPr>
              <a:t>Arresting officer’s testimony is clear and descriptive</a:t>
            </a:r>
          </a:p>
          <a:p>
            <a:pPr lvl="1">
              <a:spcAft>
                <a:spcPts val="1800"/>
              </a:spcAft>
            </a:pPr>
            <a:r>
              <a:rPr lang="en-US" altLang="en-US" dirty="0">
                <a:latin typeface="+mn-lt"/>
              </a:rPr>
              <a:t>Court finds defendant guilty of DUI</a:t>
            </a:r>
          </a:p>
          <a:p>
            <a:endParaRPr lang="en-US" altLang="en-US" dirty="0"/>
          </a:p>
        </p:txBody>
      </p:sp>
      <p:sp>
        <p:nvSpPr>
          <p:cNvPr id="16387" name="Title 2"/>
          <p:cNvSpPr>
            <a:spLocks noGrp="1"/>
          </p:cNvSpPr>
          <p:nvPr>
            <p:ph type="title"/>
          </p:nvPr>
        </p:nvSpPr>
        <p:spPr/>
        <p:txBody>
          <a:bodyPr/>
          <a:lstStyle/>
          <a:p>
            <a:r>
              <a:rPr lang="en-US" altLang="en-US" dirty="0"/>
              <a:t>Example Number 2</a:t>
            </a:r>
          </a:p>
        </p:txBody>
      </p:sp>
      <p:sp>
        <p:nvSpPr>
          <p:cNvPr id="8" name="Slide Number Placeholder 7">
            <a:extLst>
              <a:ext uri="{FF2B5EF4-FFF2-40B4-BE49-F238E27FC236}">
                <a16:creationId xmlns:a16="http://schemas.microsoft.com/office/drawing/2014/main" id="{CFE37FB2-751B-4309-A2C6-A085B71580B1}"/>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39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7D9285-46A8-6C1B-CFDD-56DA806B1740}"/>
              </a:ext>
            </a:extLst>
          </p:cNvPr>
          <p:cNvSpPr>
            <a:spLocks noGrp="1"/>
          </p:cNvSpPr>
          <p:nvPr>
            <p:ph sz="quarter" idx="1"/>
          </p:nvPr>
        </p:nvSpPr>
        <p:spPr>
          <a:xfrm>
            <a:off x="457200" y="1856850"/>
            <a:ext cx="8229600" cy="3743850"/>
          </a:xfrm>
        </p:spPr>
        <p:txBody>
          <a:bodyPr/>
          <a:lstStyle/>
          <a:p>
            <a:pPr marL="0" indent="0" algn="l" fontAlgn="base">
              <a:buNone/>
            </a:pPr>
            <a:r>
              <a:rPr lang="en-US" sz="2800" i="0" dirty="0">
                <a:solidFill>
                  <a:schemeClr val="tx1">
                    <a:lumMod val="50000"/>
                  </a:schemeClr>
                </a:solidFill>
                <a:effectLst/>
                <a:latin typeface="+mn-lt"/>
              </a:rPr>
              <a:t>It is unlawful for any person to </a:t>
            </a:r>
            <a:r>
              <a:rPr lang="en-US" sz="2800" i="0" u="sng" dirty="0">
                <a:solidFill>
                  <a:schemeClr val="tx1">
                    <a:lumMod val="50000"/>
                  </a:schemeClr>
                </a:solidFill>
                <a:effectLst/>
                <a:latin typeface="+mn-lt"/>
              </a:rPr>
              <a:t>drive</a:t>
            </a:r>
            <a:r>
              <a:rPr lang="en-US" sz="2800" i="0" dirty="0">
                <a:solidFill>
                  <a:schemeClr val="tx1">
                    <a:lumMod val="50000"/>
                  </a:schemeClr>
                </a:solidFill>
                <a:effectLst/>
                <a:latin typeface="+mn-lt"/>
              </a:rPr>
              <a:t> or to be in </a:t>
            </a:r>
            <a:r>
              <a:rPr lang="en-US" sz="2800" i="0" u="sng" dirty="0">
                <a:solidFill>
                  <a:schemeClr val="tx1">
                    <a:lumMod val="50000"/>
                  </a:schemeClr>
                </a:solidFill>
                <a:effectLst/>
                <a:latin typeface="+mn-lt"/>
              </a:rPr>
              <a:t>physical control </a:t>
            </a:r>
            <a:r>
              <a:rPr lang="en-US" sz="2800" i="0" dirty="0">
                <a:solidFill>
                  <a:schemeClr val="tx1">
                    <a:lumMod val="50000"/>
                  </a:schemeClr>
                </a:solidFill>
                <a:effectLst/>
                <a:latin typeface="+mn-lt"/>
              </a:rPr>
              <a:t>of any automobile </a:t>
            </a:r>
            <a:r>
              <a:rPr lang="en-US" sz="2800" b="1" i="0" dirty="0">
                <a:solidFill>
                  <a:schemeClr val="tx1">
                    <a:lumMod val="50000"/>
                  </a:schemeClr>
                </a:solidFill>
                <a:effectLst/>
                <a:latin typeface="+mn-lt"/>
              </a:rPr>
              <a:t>or</a:t>
            </a:r>
            <a:r>
              <a:rPr lang="en-US" sz="2800" i="0" dirty="0">
                <a:solidFill>
                  <a:schemeClr val="tx1">
                    <a:lumMod val="50000"/>
                  </a:schemeClr>
                </a:solidFill>
                <a:effectLst/>
                <a:latin typeface="+mn-lt"/>
              </a:rPr>
              <a:t> other </a:t>
            </a:r>
            <a:r>
              <a:rPr lang="en-US" sz="2800" i="0" u="sng" dirty="0">
                <a:solidFill>
                  <a:schemeClr val="tx1">
                    <a:lumMod val="50000"/>
                  </a:schemeClr>
                </a:solidFill>
                <a:effectLst/>
                <a:latin typeface="+mn-lt"/>
              </a:rPr>
              <a:t>motor driven vehicle</a:t>
            </a:r>
            <a:r>
              <a:rPr lang="en-US" sz="2800" i="0" dirty="0">
                <a:solidFill>
                  <a:schemeClr val="tx1">
                    <a:lumMod val="50000"/>
                  </a:schemeClr>
                </a:solidFill>
                <a:effectLst/>
                <a:latin typeface="+mn-lt"/>
              </a:rPr>
              <a:t> on any of the </a:t>
            </a:r>
            <a:r>
              <a:rPr lang="en-US" sz="2800" i="0" u="sng" dirty="0">
                <a:solidFill>
                  <a:schemeClr val="tx1">
                    <a:lumMod val="50000"/>
                  </a:schemeClr>
                </a:solidFill>
                <a:effectLst/>
                <a:latin typeface="+mn-lt"/>
              </a:rPr>
              <a:t>public roads </a:t>
            </a:r>
            <a:r>
              <a:rPr lang="en-US" sz="2800" i="0" dirty="0">
                <a:solidFill>
                  <a:schemeClr val="tx1">
                    <a:lumMod val="50000"/>
                  </a:schemeClr>
                </a:solidFill>
                <a:effectLst/>
                <a:latin typeface="+mn-lt"/>
              </a:rPr>
              <a:t>and highways of the state, </a:t>
            </a:r>
            <a:r>
              <a:rPr lang="en-US" sz="2800" b="1" i="0" dirty="0">
                <a:solidFill>
                  <a:schemeClr val="tx1">
                    <a:lumMod val="50000"/>
                  </a:schemeClr>
                </a:solidFill>
                <a:effectLst/>
                <a:latin typeface="+mn-lt"/>
              </a:rPr>
              <a:t>or</a:t>
            </a:r>
            <a:r>
              <a:rPr lang="en-US" sz="2800" i="0" dirty="0">
                <a:solidFill>
                  <a:schemeClr val="tx1">
                    <a:lumMod val="50000"/>
                  </a:schemeClr>
                </a:solidFill>
                <a:effectLst/>
                <a:latin typeface="+mn-lt"/>
              </a:rPr>
              <a:t> on any streets </a:t>
            </a:r>
            <a:r>
              <a:rPr lang="en-US" sz="2800" b="1" i="0" dirty="0">
                <a:solidFill>
                  <a:schemeClr val="tx1">
                    <a:lumMod val="50000"/>
                  </a:schemeClr>
                </a:solidFill>
                <a:effectLst/>
                <a:latin typeface="+mn-lt"/>
              </a:rPr>
              <a:t>or</a:t>
            </a:r>
            <a:r>
              <a:rPr lang="en-US" sz="2800" i="0" dirty="0">
                <a:solidFill>
                  <a:schemeClr val="tx1">
                    <a:lumMod val="50000"/>
                  </a:schemeClr>
                </a:solidFill>
                <a:effectLst/>
                <a:latin typeface="+mn-lt"/>
              </a:rPr>
              <a:t> alleys, </a:t>
            </a:r>
            <a:r>
              <a:rPr lang="en-US" sz="2800" b="1" i="0" dirty="0">
                <a:solidFill>
                  <a:schemeClr val="tx1">
                    <a:lumMod val="50000"/>
                  </a:schemeClr>
                </a:solidFill>
                <a:effectLst/>
                <a:latin typeface="+mn-lt"/>
              </a:rPr>
              <a:t>or</a:t>
            </a:r>
            <a:r>
              <a:rPr lang="en-US" sz="2800" i="0" dirty="0">
                <a:solidFill>
                  <a:schemeClr val="tx1">
                    <a:lumMod val="50000"/>
                  </a:schemeClr>
                </a:solidFill>
                <a:effectLst/>
                <a:latin typeface="+mn-lt"/>
              </a:rPr>
              <a:t> while on the premises of any shopping center, trailer park, </a:t>
            </a:r>
            <a:r>
              <a:rPr lang="en-US" sz="2800" b="1" i="0" dirty="0">
                <a:solidFill>
                  <a:schemeClr val="tx1">
                    <a:lumMod val="50000"/>
                  </a:schemeClr>
                </a:solidFill>
                <a:effectLst/>
                <a:latin typeface="+mn-lt"/>
              </a:rPr>
              <a:t>or</a:t>
            </a:r>
            <a:r>
              <a:rPr lang="en-US" sz="2800" i="0" dirty="0">
                <a:solidFill>
                  <a:schemeClr val="tx1">
                    <a:lumMod val="50000"/>
                  </a:schemeClr>
                </a:solidFill>
                <a:effectLst/>
                <a:latin typeface="+mn-lt"/>
              </a:rPr>
              <a:t> apartment house complex, </a:t>
            </a:r>
            <a:r>
              <a:rPr lang="en-US" sz="2800" b="1" i="0" u="sng" dirty="0">
                <a:solidFill>
                  <a:schemeClr val="tx1">
                    <a:lumMod val="50000"/>
                  </a:schemeClr>
                </a:solidFill>
                <a:effectLst/>
                <a:latin typeface="+mn-lt"/>
              </a:rPr>
              <a:t>or</a:t>
            </a:r>
            <a:r>
              <a:rPr lang="en-US" sz="2800" i="0" dirty="0">
                <a:solidFill>
                  <a:schemeClr val="tx1">
                    <a:lumMod val="50000"/>
                  </a:schemeClr>
                </a:solidFill>
                <a:effectLst/>
                <a:latin typeface="+mn-lt"/>
              </a:rPr>
              <a:t> any other </a:t>
            </a:r>
            <a:r>
              <a:rPr lang="en-US" sz="2800" i="0" u="sng" dirty="0">
                <a:solidFill>
                  <a:schemeClr val="tx1">
                    <a:lumMod val="50000"/>
                  </a:schemeClr>
                </a:solidFill>
                <a:effectLst/>
                <a:latin typeface="+mn-lt"/>
              </a:rPr>
              <a:t>premises that is generally frequented by the public</a:t>
            </a:r>
            <a:r>
              <a:rPr lang="en-US" sz="2800" i="0" dirty="0">
                <a:solidFill>
                  <a:schemeClr val="tx1">
                    <a:lumMod val="50000"/>
                  </a:schemeClr>
                </a:solidFill>
                <a:effectLst/>
                <a:latin typeface="+mn-lt"/>
              </a:rPr>
              <a:t> at large, while:</a:t>
            </a:r>
          </a:p>
          <a:p>
            <a:pPr marL="0" indent="0" algn="l" fontAlgn="base">
              <a:buNone/>
            </a:pPr>
            <a:endParaRPr lang="en-US" sz="1800" b="0" i="0" dirty="0">
              <a:solidFill>
                <a:schemeClr val="tx1">
                  <a:lumMod val="50000"/>
                </a:schemeClr>
              </a:solidFill>
              <a:effectLst/>
              <a:latin typeface="+mn-lt"/>
            </a:endParaRPr>
          </a:p>
          <a:p>
            <a:pPr marL="0" indent="0" algn="l" fontAlgn="base">
              <a:buNone/>
            </a:pPr>
            <a:endParaRPr lang="en-US" dirty="0"/>
          </a:p>
        </p:txBody>
      </p:sp>
      <p:sp>
        <p:nvSpPr>
          <p:cNvPr id="3" name="Title 2">
            <a:extLst>
              <a:ext uri="{FF2B5EF4-FFF2-40B4-BE49-F238E27FC236}">
                <a16:creationId xmlns:a16="http://schemas.microsoft.com/office/drawing/2014/main" id="{D1A64D6F-F83F-42F6-3904-787E088F91F2}"/>
              </a:ext>
            </a:extLst>
          </p:cNvPr>
          <p:cNvSpPr>
            <a:spLocks noGrp="1"/>
          </p:cNvSpPr>
          <p:nvPr>
            <p:ph type="title"/>
          </p:nvPr>
        </p:nvSpPr>
        <p:spPr/>
        <p:txBody>
          <a:bodyPr/>
          <a:lstStyle/>
          <a:p>
            <a:r>
              <a:rPr lang="en-US" dirty="0"/>
              <a:t>T.C.A. § 55-10-401</a:t>
            </a:r>
          </a:p>
        </p:txBody>
      </p:sp>
      <p:sp>
        <p:nvSpPr>
          <p:cNvPr id="4" name="Slide Number Placeholder 3">
            <a:extLst>
              <a:ext uri="{FF2B5EF4-FFF2-40B4-BE49-F238E27FC236}">
                <a16:creationId xmlns:a16="http://schemas.microsoft.com/office/drawing/2014/main" id="{564698BB-0129-CCDC-421E-D6898DB223CD}"/>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4</a:t>
            </a:fld>
            <a:endParaRPr lang="en-US"/>
          </a:p>
        </p:txBody>
      </p:sp>
    </p:spTree>
    <p:extLst>
      <p:ext uri="{BB962C8B-B14F-4D97-AF65-F5344CB8AC3E}">
        <p14:creationId xmlns:p14="http://schemas.microsoft.com/office/powerpoint/2010/main" val="3050502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3"/>
            <a:r>
              <a:rPr lang="en-US" dirty="0">
                <a:solidFill>
                  <a:schemeClr val="tx2"/>
                </a:solidFill>
              </a:rPr>
              <a:t>Preliminary Breath Testing (PBT)</a:t>
            </a:r>
          </a:p>
        </p:txBody>
      </p:sp>
      <p:sp>
        <p:nvSpPr>
          <p:cNvPr id="9" name="Content Placeholder 8">
            <a:extLst>
              <a:ext uri="{FF2B5EF4-FFF2-40B4-BE49-F238E27FC236}">
                <a16:creationId xmlns:a16="http://schemas.microsoft.com/office/drawing/2014/main" id="{EBDD8FF7-8ED3-4FFE-B1D0-828089DDFFF5}"/>
              </a:ext>
            </a:extLst>
          </p:cNvPr>
          <p:cNvSpPr>
            <a:spLocks noGrp="1"/>
          </p:cNvSpPr>
          <p:nvPr>
            <p:ph idx="1"/>
          </p:nvPr>
        </p:nvSpPr>
        <p:spPr/>
        <p:txBody>
          <a:bodyPr/>
          <a:lstStyle/>
          <a:p>
            <a:pPr marL="0" indent="0" algn="ctr">
              <a:buNone/>
            </a:pPr>
            <a:r>
              <a:rPr lang="en-US" sz="2800" dirty="0">
                <a:solidFill>
                  <a:schemeClr val="tx1">
                    <a:lumMod val="50000"/>
                  </a:schemeClr>
                </a:solidFill>
                <a:latin typeface="+mn-lt"/>
              </a:rPr>
              <a:t>Not admissible at trial to prove impairment in Tennessee.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5958"/>
            <a:ext cx="3650386" cy="3346187"/>
          </a:xfrm>
          <a:prstGeom prst="rect">
            <a:avLst/>
          </a:prstGeom>
        </p:spPr>
      </p:pic>
      <p:sp>
        <p:nvSpPr>
          <p:cNvPr id="14" name="Slide Number Placeholder 13">
            <a:extLst>
              <a:ext uri="{FF2B5EF4-FFF2-40B4-BE49-F238E27FC236}">
                <a16:creationId xmlns:a16="http://schemas.microsoft.com/office/drawing/2014/main" id="{EC109B78-C90E-4718-A4BD-C69C9AD7A2A4}"/>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40</a:t>
            </a:fld>
            <a:endParaRPr lang="en-US"/>
          </a:p>
        </p:txBody>
      </p:sp>
      <p:sp>
        <p:nvSpPr>
          <p:cNvPr id="4" name="TextBox 3">
            <a:extLst>
              <a:ext uri="{FF2B5EF4-FFF2-40B4-BE49-F238E27FC236}">
                <a16:creationId xmlns:a16="http://schemas.microsoft.com/office/drawing/2014/main" id="{B6C294EF-8A1A-8103-3EF1-600421547E68}"/>
              </a:ext>
            </a:extLst>
          </p:cNvPr>
          <p:cNvSpPr txBox="1"/>
          <p:nvPr/>
        </p:nvSpPr>
        <p:spPr>
          <a:xfrm>
            <a:off x="3650386" y="2845689"/>
            <a:ext cx="4198775" cy="2677656"/>
          </a:xfrm>
          <a:prstGeom prst="rect">
            <a:avLst/>
          </a:prstGeom>
          <a:noFill/>
        </p:spPr>
        <p:txBody>
          <a:bodyPr wrap="square" rtlCol="0">
            <a:spAutoFit/>
          </a:bodyPr>
          <a:lstStyle/>
          <a:p>
            <a:r>
              <a:rPr lang="en-US" sz="2800" dirty="0"/>
              <a:t>Can be used for:</a:t>
            </a:r>
          </a:p>
          <a:p>
            <a:r>
              <a:rPr lang="en-US" sz="2800" dirty="0"/>
              <a:t>Underage Consumption</a:t>
            </a:r>
          </a:p>
          <a:p>
            <a:r>
              <a:rPr lang="en-US" sz="2800" dirty="0"/>
              <a:t>Courtroom Sobriety</a:t>
            </a:r>
          </a:p>
          <a:p>
            <a:r>
              <a:rPr lang="en-US" sz="2800" dirty="0"/>
              <a:t>DRE-Alcohol Rule Out</a:t>
            </a:r>
          </a:p>
          <a:p>
            <a:r>
              <a:rPr lang="en-US" sz="2800" dirty="0"/>
              <a:t>Basis for Probable Cause</a:t>
            </a:r>
          </a:p>
          <a:p>
            <a:endParaRPr lang="en-U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pPr>
              <a:spcAft>
                <a:spcPts val="1800"/>
              </a:spcAft>
            </a:pPr>
            <a:r>
              <a:rPr lang="en-US" dirty="0">
                <a:latin typeface="+mn-lt"/>
              </a:rPr>
              <a:t>Landmark court decisions relevant to admissibility of SFSTs </a:t>
            </a:r>
          </a:p>
          <a:p>
            <a:pPr>
              <a:spcAft>
                <a:spcPts val="1800"/>
              </a:spcAft>
            </a:pPr>
            <a:r>
              <a:rPr lang="en-US" dirty="0">
                <a:latin typeface="+mn-lt"/>
              </a:rPr>
              <a:t>Challenges may be based on: </a:t>
            </a:r>
          </a:p>
          <a:p>
            <a:pPr lvl="1">
              <a:spcAft>
                <a:spcPts val="1800"/>
              </a:spcAft>
            </a:pPr>
            <a:r>
              <a:rPr lang="en-US" dirty="0">
                <a:latin typeface="+mn-lt"/>
              </a:rPr>
              <a:t>Scientific validity and reliability</a:t>
            </a:r>
          </a:p>
          <a:p>
            <a:pPr lvl="1">
              <a:spcAft>
                <a:spcPts val="1800"/>
              </a:spcAft>
            </a:pPr>
            <a:r>
              <a:rPr lang="en-US" dirty="0">
                <a:latin typeface="+mn-lt"/>
              </a:rPr>
              <a:t>Relationship of HGN to specific BAC level</a:t>
            </a:r>
          </a:p>
          <a:p>
            <a:pPr lvl="1">
              <a:spcAft>
                <a:spcPts val="1800"/>
              </a:spcAft>
            </a:pPr>
            <a:r>
              <a:rPr lang="en-US" dirty="0">
                <a:latin typeface="+mn-lt"/>
              </a:rPr>
              <a:t>Officer training, experience, and application</a:t>
            </a:r>
          </a:p>
        </p:txBody>
      </p:sp>
      <p:sp>
        <p:nvSpPr>
          <p:cNvPr id="18435" name="Title 2"/>
          <p:cNvSpPr>
            <a:spLocks noGrp="1"/>
          </p:cNvSpPr>
          <p:nvPr>
            <p:ph type="title"/>
          </p:nvPr>
        </p:nvSpPr>
        <p:spPr/>
        <p:txBody>
          <a:bodyPr/>
          <a:lstStyle/>
          <a:p>
            <a:r>
              <a:rPr lang="en-US" altLang="en-US" dirty="0"/>
              <a:t>Case Law Reviews</a:t>
            </a:r>
          </a:p>
        </p:txBody>
      </p:sp>
      <p:sp>
        <p:nvSpPr>
          <p:cNvPr id="9" name="Slide Number Placeholder 8">
            <a:extLst>
              <a:ext uri="{FF2B5EF4-FFF2-40B4-BE49-F238E27FC236}">
                <a16:creationId xmlns:a16="http://schemas.microsoft.com/office/drawing/2014/main" id="{F7E14B2A-9DEB-4FCE-B445-3749CBC0F9D6}"/>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title"/>
          </p:nvPr>
        </p:nvSpPr>
        <p:spPr/>
        <p:txBody>
          <a:bodyPr/>
          <a:lstStyle/>
          <a:p>
            <a:r>
              <a:rPr lang="en-US" altLang="en-US" dirty="0"/>
              <a:t>SFST Case Law</a:t>
            </a:r>
          </a:p>
        </p:txBody>
      </p:sp>
      <p:sp>
        <p:nvSpPr>
          <p:cNvPr id="8" name="Slide Number Placeholder 7">
            <a:extLst>
              <a:ext uri="{FF2B5EF4-FFF2-40B4-BE49-F238E27FC236}">
                <a16:creationId xmlns:a16="http://schemas.microsoft.com/office/drawing/2014/main" id="{10410841-6E4A-4F05-9EE6-5361A2A989B6}"/>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42</a:t>
            </a:fld>
            <a:endParaRPr lang="en-US"/>
          </a:p>
        </p:txBody>
      </p:sp>
      <p:pic>
        <p:nvPicPr>
          <p:cNvPr id="2056" name="Picture 8" descr="Field Sobriety Tests (FSTs) | Understanding Your Rights">
            <a:extLst>
              <a:ext uri="{FF2B5EF4-FFF2-40B4-BE49-F238E27FC236}">
                <a16:creationId xmlns:a16="http://schemas.microsoft.com/office/drawing/2014/main" id="{54DDD854-F56B-6212-2206-1EFC132FD7DC}"/>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714500" y="1597342"/>
            <a:ext cx="5715000" cy="4029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DA4ED1-61DB-458A-9A58-D70853C4D1E4}"/>
              </a:ext>
            </a:extLst>
          </p:cNvPr>
          <p:cNvSpPr>
            <a:spLocks noGrp="1"/>
          </p:cNvSpPr>
          <p:nvPr>
            <p:ph sz="quarter" idx="1"/>
          </p:nvPr>
        </p:nvSpPr>
        <p:spPr>
          <a:xfrm>
            <a:off x="457200" y="1645920"/>
            <a:ext cx="8229600" cy="4368800"/>
          </a:xfrm>
        </p:spPr>
        <p:txBody>
          <a:bodyPr/>
          <a:lstStyle/>
          <a:p>
            <a:pPr marL="0" indent="0">
              <a:buNone/>
            </a:pPr>
            <a:r>
              <a:rPr lang="en-US" sz="2800" u="sng" dirty="0">
                <a:solidFill>
                  <a:schemeClr val="tx1">
                    <a:lumMod val="50000"/>
                  </a:schemeClr>
                </a:solidFill>
                <a:latin typeface="+mn-lt"/>
              </a:rPr>
              <a:t>State v. Hodges</a:t>
            </a:r>
            <a:r>
              <a:rPr lang="en-US" sz="2800" dirty="0">
                <a:solidFill>
                  <a:schemeClr val="tx1">
                    <a:lumMod val="50000"/>
                  </a:schemeClr>
                </a:solidFill>
                <a:latin typeface="+mn-lt"/>
              </a:rPr>
              <a:t>, No. M2008-00776-CCA-R3-CD, 2009 Tenn. Crim. App. LEXIS 772 (Tenn. Crim. App., Sept. 17, 2009), </a:t>
            </a:r>
            <a:r>
              <a:rPr lang="en-US" sz="2800" i="1" dirty="0" err="1">
                <a:solidFill>
                  <a:schemeClr val="tx1">
                    <a:lumMod val="50000"/>
                  </a:schemeClr>
                </a:solidFill>
                <a:latin typeface="+mn-lt"/>
              </a:rPr>
              <a:t>app’l</a:t>
            </a:r>
            <a:r>
              <a:rPr lang="en-US" sz="2800" i="1" dirty="0">
                <a:solidFill>
                  <a:schemeClr val="tx1">
                    <a:lumMod val="50000"/>
                  </a:schemeClr>
                </a:solidFill>
                <a:latin typeface="+mn-lt"/>
              </a:rPr>
              <a:t> denied, </a:t>
            </a:r>
            <a:r>
              <a:rPr lang="en-US" sz="2800" dirty="0">
                <a:solidFill>
                  <a:schemeClr val="tx1">
                    <a:lumMod val="50000"/>
                  </a:schemeClr>
                </a:solidFill>
                <a:latin typeface="+mn-lt"/>
              </a:rPr>
              <a:t>2010 Tenn. LEXIS</a:t>
            </a:r>
            <a:r>
              <a:rPr lang="en-US" sz="2800" i="1" dirty="0">
                <a:solidFill>
                  <a:schemeClr val="tx1">
                    <a:lumMod val="50000"/>
                  </a:schemeClr>
                </a:solidFill>
                <a:latin typeface="+mn-lt"/>
              </a:rPr>
              <a:t> </a:t>
            </a:r>
            <a:r>
              <a:rPr lang="en-US" sz="2800" dirty="0">
                <a:solidFill>
                  <a:schemeClr val="tx1">
                    <a:lumMod val="50000"/>
                  </a:schemeClr>
                </a:solidFill>
                <a:latin typeface="+mn-lt"/>
              </a:rPr>
              <a:t>(Tenn., Mar. 22, 2010).</a:t>
            </a:r>
          </a:p>
          <a:p>
            <a:pPr marL="0" indent="0" algn="ctr">
              <a:buNone/>
            </a:pPr>
            <a:endParaRPr lang="en-US" sz="2800" u="sng" dirty="0">
              <a:solidFill>
                <a:schemeClr val="tx1">
                  <a:lumMod val="50000"/>
                </a:schemeClr>
              </a:solidFill>
              <a:latin typeface="+mn-lt"/>
            </a:endParaRPr>
          </a:p>
          <a:p>
            <a:pPr marL="0" indent="0">
              <a:buNone/>
            </a:pPr>
            <a:r>
              <a:rPr lang="en-US" sz="2800" dirty="0">
                <a:solidFill>
                  <a:schemeClr val="tx1">
                    <a:lumMod val="50000"/>
                  </a:schemeClr>
                </a:solidFill>
                <a:latin typeface="+mn-lt"/>
              </a:rPr>
              <a:t>B</a:t>
            </a:r>
            <a:r>
              <a:rPr lang="en-US" sz="2800" b="0" i="0" dirty="0">
                <a:solidFill>
                  <a:schemeClr val="tx1">
                    <a:lumMod val="50000"/>
                  </a:schemeClr>
                </a:solidFill>
                <a:effectLst/>
                <a:latin typeface="+mn-lt"/>
              </a:rPr>
              <a:t>ecause a driver's </a:t>
            </a:r>
            <a:r>
              <a:rPr lang="en-US" sz="2800" b="0" i="0" u="sng" dirty="0">
                <a:solidFill>
                  <a:schemeClr val="tx1">
                    <a:lumMod val="50000"/>
                  </a:schemeClr>
                </a:solidFill>
                <a:effectLst/>
                <a:latin typeface="+mn-lt"/>
              </a:rPr>
              <a:t>objective</a:t>
            </a:r>
            <a:r>
              <a:rPr lang="en-US" sz="2800" b="0" i="0" dirty="0">
                <a:solidFill>
                  <a:schemeClr val="tx1">
                    <a:lumMod val="50000"/>
                  </a:schemeClr>
                </a:solidFill>
                <a:effectLst/>
                <a:latin typeface="+mn-lt"/>
              </a:rPr>
              <a:t> </a:t>
            </a:r>
            <a:r>
              <a:rPr lang="en-US" sz="2800" b="0" i="0" u="sng" dirty="0">
                <a:solidFill>
                  <a:schemeClr val="tx1">
                    <a:lumMod val="50000"/>
                  </a:schemeClr>
                </a:solidFill>
                <a:effectLst/>
                <a:latin typeface="+mn-lt"/>
              </a:rPr>
              <a:t>manifestations</a:t>
            </a:r>
            <a:r>
              <a:rPr lang="en-US" sz="2800" b="0" i="0" dirty="0">
                <a:solidFill>
                  <a:schemeClr val="tx1">
                    <a:lumMod val="50000"/>
                  </a:schemeClr>
                </a:solidFill>
                <a:effectLst/>
                <a:latin typeface="+mn-lt"/>
              </a:rPr>
              <a:t> of intoxication are always relevant in a driving under the influence prosecution, . . .  field sobriety tests are admissible. </a:t>
            </a:r>
          </a:p>
          <a:p>
            <a:pPr marL="0" indent="0">
              <a:buNone/>
            </a:pPr>
            <a:endParaRPr lang="en-US" dirty="0">
              <a:solidFill>
                <a:srgbClr val="212121"/>
              </a:solidFill>
              <a:latin typeface="verdana" panose="020B0604030504040204" pitchFamily="34" charset="0"/>
            </a:endParaRPr>
          </a:p>
          <a:p>
            <a:pPr marL="0" indent="0">
              <a:buNone/>
            </a:pPr>
            <a:endParaRPr lang="en-US" dirty="0"/>
          </a:p>
        </p:txBody>
      </p:sp>
      <p:sp>
        <p:nvSpPr>
          <p:cNvPr id="3" name="Title 2">
            <a:extLst>
              <a:ext uri="{FF2B5EF4-FFF2-40B4-BE49-F238E27FC236}">
                <a16:creationId xmlns:a16="http://schemas.microsoft.com/office/drawing/2014/main" id="{001B6E6B-76C4-638F-ED72-E022776EDF46}"/>
              </a:ext>
            </a:extLst>
          </p:cNvPr>
          <p:cNvSpPr>
            <a:spLocks noGrp="1"/>
          </p:cNvSpPr>
          <p:nvPr>
            <p:ph type="title"/>
          </p:nvPr>
        </p:nvSpPr>
        <p:spPr>
          <a:xfrm>
            <a:off x="457200" y="619760"/>
            <a:ext cx="8229600" cy="640080"/>
          </a:xfrm>
        </p:spPr>
        <p:txBody>
          <a:bodyPr/>
          <a:lstStyle/>
          <a:p>
            <a:r>
              <a:rPr lang="en-US" dirty="0"/>
              <a:t>SFSTs are Relevant</a:t>
            </a:r>
          </a:p>
        </p:txBody>
      </p:sp>
      <p:sp>
        <p:nvSpPr>
          <p:cNvPr id="4" name="Slide Number Placeholder 3">
            <a:extLst>
              <a:ext uri="{FF2B5EF4-FFF2-40B4-BE49-F238E27FC236}">
                <a16:creationId xmlns:a16="http://schemas.microsoft.com/office/drawing/2014/main" id="{F516E385-AA1C-A78F-941F-A9D1715239D4}"/>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43</a:t>
            </a:fld>
            <a:endParaRPr lang="en-US"/>
          </a:p>
        </p:txBody>
      </p:sp>
    </p:spTree>
    <p:extLst>
      <p:ext uri="{BB962C8B-B14F-4D97-AF65-F5344CB8AC3E}">
        <p14:creationId xmlns:p14="http://schemas.microsoft.com/office/powerpoint/2010/main" val="3012344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sz="quarter" idx="1"/>
          </p:nvPr>
        </p:nvSpPr>
        <p:spPr/>
        <p:txBody>
          <a:bodyPr/>
          <a:lstStyle/>
          <a:p>
            <a:pPr marL="0" indent="0">
              <a:buNone/>
            </a:pPr>
            <a:endParaRPr lang="en-US" altLang="en-US" dirty="0"/>
          </a:p>
        </p:txBody>
      </p:sp>
      <p:sp>
        <p:nvSpPr>
          <p:cNvPr id="20483" name="Title 2"/>
          <p:cNvSpPr>
            <a:spLocks noGrp="1"/>
          </p:cNvSpPr>
          <p:nvPr>
            <p:ph type="title"/>
          </p:nvPr>
        </p:nvSpPr>
        <p:spPr/>
        <p:txBody>
          <a:bodyPr/>
          <a:lstStyle/>
          <a:p>
            <a:r>
              <a:rPr lang="en-US" altLang="en-US" dirty="0"/>
              <a:t>Horizontal Gaze Nystagmus</a:t>
            </a:r>
            <a:br>
              <a:rPr lang="en-US" altLang="en-US" dirty="0"/>
            </a:br>
            <a:r>
              <a:rPr lang="en-US" altLang="en-US" dirty="0"/>
              <a:t>Case Law</a:t>
            </a:r>
          </a:p>
        </p:txBody>
      </p:sp>
      <p:pic>
        <p:nvPicPr>
          <p:cNvPr id="6" name="Picture 5">
            <a:extLst>
              <a:ext uri="{FF2B5EF4-FFF2-40B4-BE49-F238E27FC236}">
                <a16:creationId xmlns:a16="http://schemas.microsoft.com/office/drawing/2014/main" id="{5A429FF6-796E-4AFE-B56A-135F19231E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1498183" y="2281664"/>
            <a:ext cx="6147634" cy="3212138"/>
          </a:xfrm>
          <a:prstGeom prst="rect">
            <a:avLst/>
          </a:prstGeom>
        </p:spPr>
      </p:pic>
      <p:sp>
        <p:nvSpPr>
          <p:cNvPr id="9" name="Slide Number Placeholder 8">
            <a:extLst>
              <a:ext uri="{FF2B5EF4-FFF2-40B4-BE49-F238E27FC236}">
                <a16:creationId xmlns:a16="http://schemas.microsoft.com/office/drawing/2014/main" id="{A3EF2344-E17B-4E9C-8A6A-EF930EA95365}"/>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B23BB6-A757-EBFE-B1FC-9C1F9C383EA7}"/>
              </a:ext>
            </a:extLst>
          </p:cNvPr>
          <p:cNvSpPr>
            <a:spLocks noGrp="1"/>
          </p:cNvSpPr>
          <p:nvPr>
            <p:ph sz="quarter" idx="1"/>
          </p:nvPr>
        </p:nvSpPr>
        <p:spPr/>
        <p:txBody>
          <a:bodyPr/>
          <a:lstStyle/>
          <a:p>
            <a:pPr marL="0" indent="0" algn="ctr">
              <a:buNone/>
            </a:pPr>
            <a:r>
              <a:rPr lang="en-US" u="sng" dirty="0">
                <a:solidFill>
                  <a:schemeClr val="tx1">
                    <a:lumMod val="50000"/>
                  </a:schemeClr>
                </a:solidFill>
                <a:latin typeface="+mn-lt"/>
              </a:rPr>
              <a:t>State v. Murphy</a:t>
            </a:r>
            <a:r>
              <a:rPr lang="en-US" dirty="0">
                <a:solidFill>
                  <a:schemeClr val="tx1">
                    <a:lumMod val="50000"/>
                  </a:schemeClr>
                </a:solidFill>
                <a:latin typeface="+mn-lt"/>
              </a:rPr>
              <a:t>, 953 S.W.2d 200 (Tenn. 1997).</a:t>
            </a:r>
          </a:p>
          <a:p>
            <a:pPr marL="0" indent="0">
              <a:buNone/>
            </a:pPr>
            <a:r>
              <a:rPr lang="en-US" dirty="0">
                <a:solidFill>
                  <a:schemeClr val="tx1">
                    <a:lumMod val="50000"/>
                  </a:schemeClr>
                </a:solidFill>
                <a:latin typeface="+mn-lt"/>
              </a:rPr>
              <a:t>The average juror would not know, as a matter of course, that a correlation exists between alcohol consumption and nystagmus.  Consequently, testimony concerning the HGN field sobriety test constitutes “scientific, technical, or other specialized knowledge.”  AS such, it must be offered through an expert witness and must meet the requirements of Tenn. R. Evid. 702 and 703 as explained in </a:t>
            </a:r>
            <a:r>
              <a:rPr lang="en-US" u="sng" dirty="0">
                <a:solidFill>
                  <a:schemeClr val="tx1">
                    <a:lumMod val="50000"/>
                  </a:schemeClr>
                </a:solidFill>
                <a:latin typeface="+mn-lt"/>
              </a:rPr>
              <a:t>McDaniel v. CSX Transportation</a:t>
            </a:r>
            <a:r>
              <a:rPr lang="en-US" dirty="0">
                <a:solidFill>
                  <a:schemeClr val="tx1">
                    <a:lumMod val="50000"/>
                  </a:schemeClr>
                </a:solidFill>
                <a:latin typeface="+mn-lt"/>
              </a:rPr>
              <a:t>, 955 S.W.2d 257, (Tenn. 1997).</a:t>
            </a:r>
          </a:p>
          <a:p>
            <a:pPr marL="0" indent="0">
              <a:buNone/>
            </a:pPr>
            <a:endParaRPr lang="en-US" dirty="0"/>
          </a:p>
        </p:txBody>
      </p:sp>
      <p:sp>
        <p:nvSpPr>
          <p:cNvPr id="3" name="Title 2">
            <a:extLst>
              <a:ext uri="{FF2B5EF4-FFF2-40B4-BE49-F238E27FC236}">
                <a16:creationId xmlns:a16="http://schemas.microsoft.com/office/drawing/2014/main" id="{FC9EC533-B7AF-A8F3-A326-3F9A432314EF}"/>
              </a:ext>
            </a:extLst>
          </p:cNvPr>
          <p:cNvSpPr>
            <a:spLocks noGrp="1"/>
          </p:cNvSpPr>
          <p:nvPr>
            <p:ph type="title"/>
          </p:nvPr>
        </p:nvSpPr>
        <p:spPr/>
        <p:txBody>
          <a:bodyPr/>
          <a:lstStyle/>
          <a:p>
            <a:r>
              <a:rPr lang="en-US" dirty="0"/>
              <a:t>HGN</a:t>
            </a:r>
          </a:p>
        </p:txBody>
      </p:sp>
      <p:sp>
        <p:nvSpPr>
          <p:cNvPr id="4" name="Slide Number Placeholder 3">
            <a:extLst>
              <a:ext uri="{FF2B5EF4-FFF2-40B4-BE49-F238E27FC236}">
                <a16:creationId xmlns:a16="http://schemas.microsoft.com/office/drawing/2014/main" id="{690559CB-9803-75BB-5321-5BAF0020D760}"/>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45</a:t>
            </a:fld>
            <a:endParaRPr lang="en-US"/>
          </a:p>
        </p:txBody>
      </p:sp>
    </p:spTree>
    <p:extLst>
      <p:ext uri="{BB962C8B-B14F-4D97-AF65-F5344CB8AC3E}">
        <p14:creationId xmlns:p14="http://schemas.microsoft.com/office/powerpoint/2010/main" val="3641083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C72681-4270-AC3E-6A52-4BA06B624A70}"/>
              </a:ext>
            </a:extLst>
          </p:cNvPr>
          <p:cNvSpPr>
            <a:spLocks noGrp="1"/>
          </p:cNvSpPr>
          <p:nvPr>
            <p:ph sz="quarter" idx="1"/>
          </p:nvPr>
        </p:nvSpPr>
        <p:spPr/>
        <p:txBody>
          <a:bodyPr/>
          <a:lstStyle/>
          <a:p>
            <a:pPr marL="0" indent="0" algn="ctr">
              <a:buNone/>
            </a:pPr>
            <a:r>
              <a:rPr lang="en-US" u="sng" dirty="0">
                <a:latin typeface="+mn-lt"/>
              </a:rPr>
              <a:t>State v. Murphy</a:t>
            </a:r>
          </a:p>
          <a:p>
            <a:pPr marL="0" indent="0" algn="ctr">
              <a:buNone/>
            </a:pPr>
            <a:endParaRPr lang="en-US" b="0" dirty="0">
              <a:latin typeface="+mn-lt"/>
            </a:endParaRPr>
          </a:p>
          <a:p>
            <a:pPr marL="0" indent="0"/>
            <a:r>
              <a:rPr lang="en-US" b="0" dirty="0">
                <a:latin typeface="+mn-lt"/>
              </a:rPr>
              <a:t>Witness </a:t>
            </a:r>
            <a:r>
              <a:rPr lang="en-US" b="0" u="sng" dirty="0">
                <a:latin typeface="+mn-lt"/>
              </a:rPr>
              <a:t>must</a:t>
            </a:r>
            <a:r>
              <a:rPr lang="en-US" b="0" dirty="0">
                <a:latin typeface="+mn-lt"/>
              </a:rPr>
              <a:t> explain underlying scientific basis of test for testimony to be meaningful to jury.</a:t>
            </a:r>
          </a:p>
          <a:p>
            <a:pPr marL="0" indent="0">
              <a:buNone/>
            </a:pPr>
            <a:endParaRPr lang="en-US" b="0" dirty="0">
              <a:latin typeface="+mn-lt"/>
            </a:endParaRPr>
          </a:p>
          <a:p>
            <a:pPr marL="0" indent="0"/>
            <a:r>
              <a:rPr lang="en-US" b="0" dirty="0">
                <a:latin typeface="+mn-lt"/>
              </a:rPr>
              <a:t>Witness </a:t>
            </a:r>
            <a:r>
              <a:rPr lang="en-US" b="0" u="sng" dirty="0">
                <a:latin typeface="+mn-lt"/>
              </a:rPr>
              <a:t>must</a:t>
            </a:r>
            <a:r>
              <a:rPr lang="en-US" b="0" dirty="0">
                <a:latin typeface="+mn-lt"/>
              </a:rPr>
              <a:t> be qualified as an expert based upon their knowledge, skill, experience, training and education.</a:t>
            </a:r>
          </a:p>
          <a:p>
            <a:pPr marL="0" indent="0"/>
            <a:endParaRPr lang="en-US" b="0" dirty="0">
              <a:latin typeface="+mn-lt"/>
            </a:endParaRPr>
          </a:p>
          <a:p>
            <a:pPr marL="0" indent="0"/>
            <a:r>
              <a:rPr lang="en-US" b="0" dirty="0">
                <a:latin typeface="+mn-lt"/>
              </a:rPr>
              <a:t>HGN </a:t>
            </a:r>
            <a:r>
              <a:rPr lang="en-US" b="0" u="sng" dirty="0">
                <a:latin typeface="+mn-lt"/>
              </a:rPr>
              <a:t>must</a:t>
            </a:r>
            <a:r>
              <a:rPr lang="en-US" b="0" dirty="0">
                <a:latin typeface="+mn-lt"/>
              </a:rPr>
              <a:t> be performed properly with correct timings and distances.</a:t>
            </a:r>
            <a:endParaRPr lang="en-US" dirty="0">
              <a:latin typeface="+mn-lt"/>
            </a:endParaRPr>
          </a:p>
          <a:p>
            <a:pPr marL="0" indent="0">
              <a:buNone/>
            </a:pPr>
            <a:endParaRPr lang="en-US" dirty="0"/>
          </a:p>
        </p:txBody>
      </p:sp>
      <p:sp>
        <p:nvSpPr>
          <p:cNvPr id="3" name="Title 2">
            <a:extLst>
              <a:ext uri="{FF2B5EF4-FFF2-40B4-BE49-F238E27FC236}">
                <a16:creationId xmlns:a16="http://schemas.microsoft.com/office/drawing/2014/main" id="{1A6AE80A-41E7-1543-9530-631B0DE0EB6B}"/>
              </a:ext>
            </a:extLst>
          </p:cNvPr>
          <p:cNvSpPr>
            <a:spLocks noGrp="1"/>
          </p:cNvSpPr>
          <p:nvPr>
            <p:ph type="title"/>
          </p:nvPr>
        </p:nvSpPr>
        <p:spPr>
          <a:xfrm>
            <a:off x="457200" y="619760"/>
            <a:ext cx="8229600" cy="640080"/>
          </a:xfrm>
        </p:spPr>
        <p:txBody>
          <a:bodyPr/>
          <a:lstStyle/>
          <a:p>
            <a:r>
              <a:rPr lang="en-US" dirty="0"/>
              <a:t>HGN</a:t>
            </a:r>
          </a:p>
        </p:txBody>
      </p:sp>
      <p:sp>
        <p:nvSpPr>
          <p:cNvPr id="4" name="Slide Number Placeholder 3">
            <a:extLst>
              <a:ext uri="{FF2B5EF4-FFF2-40B4-BE49-F238E27FC236}">
                <a16:creationId xmlns:a16="http://schemas.microsoft.com/office/drawing/2014/main" id="{141BE71D-9854-1E3C-FDDE-A935794724F6}"/>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46</a:t>
            </a:fld>
            <a:endParaRPr lang="en-US"/>
          </a:p>
        </p:txBody>
      </p:sp>
    </p:spTree>
    <p:extLst>
      <p:ext uri="{BB962C8B-B14F-4D97-AF65-F5344CB8AC3E}">
        <p14:creationId xmlns:p14="http://schemas.microsoft.com/office/powerpoint/2010/main" val="1512720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873148-2FD5-25AD-9517-99C51ABD013C}"/>
              </a:ext>
            </a:extLst>
          </p:cNvPr>
          <p:cNvSpPr>
            <a:spLocks noGrp="1"/>
          </p:cNvSpPr>
          <p:nvPr>
            <p:ph sz="quarter" idx="1"/>
          </p:nvPr>
        </p:nvSpPr>
        <p:spPr/>
        <p:txBody>
          <a:bodyPr/>
          <a:lstStyle/>
          <a:p>
            <a:pPr marL="0" indent="0" algn="ctr">
              <a:buNone/>
            </a:pPr>
            <a:r>
              <a:rPr lang="en-US" u="sng" dirty="0"/>
              <a:t>State v. Murphy</a:t>
            </a:r>
          </a:p>
          <a:p>
            <a:pPr marL="0" indent="0" algn="ctr">
              <a:buNone/>
            </a:pPr>
            <a:endParaRPr lang="en-US" dirty="0"/>
          </a:p>
          <a:p>
            <a:pPr marL="0" indent="0">
              <a:buNone/>
            </a:pPr>
            <a:r>
              <a:rPr lang="en-US" b="0" dirty="0"/>
              <a:t>In determining the reliability of scientific evidence, the court will consider:</a:t>
            </a:r>
          </a:p>
          <a:p>
            <a:pPr marL="514350" indent="-514350">
              <a:buAutoNum type="arabicParenR"/>
            </a:pPr>
            <a:r>
              <a:rPr lang="en-US" b="0" dirty="0"/>
              <a:t>Has the scientific evidence ever been tested and with what methodology;</a:t>
            </a:r>
          </a:p>
          <a:p>
            <a:pPr marL="514350" indent="-514350">
              <a:buAutoNum type="arabicParenR"/>
            </a:pPr>
            <a:r>
              <a:rPr lang="en-US" b="0" dirty="0"/>
              <a:t>Has it been subjected to peer review;</a:t>
            </a:r>
          </a:p>
          <a:p>
            <a:pPr marL="514350" indent="-514350">
              <a:buAutoNum type="arabicParenR"/>
            </a:pPr>
            <a:r>
              <a:rPr lang="en-US" b="0" dirty="0"/>
              <a:t>Is the potential rate of error known;</a:t>
            </a:r>
          </a:p>
          <a:p>
            <a:pPr marL="514350" indent="-514350">
              <a:buAutoNum type="arabicParenR"/>
            </a:pPr>
            <a:r>
              <a:rPr lang="en-US" b="0" dirty="0"/>
              <a:t>Is it generally accepted in the scientific community; and</a:t>
            </a:r>
          </a:p>
          <a:p>
            <a:pPr marL="514350" indent="-514350">
              <a:buAutoNum type="arabicParenR"/>
            </a:pPr>
            <a:r>
              <a:rPr lang="en-US" b="0" dirty="0"/>
              <a:t>Has the research been independent of litigation</a:t>
            </a:r>
          </a:p>
          <a:p>
            <a:pPr marL="0" indent="0" algn="ctr">
              <a:buNone/>
            </a:pPr>
            <a:endParaRPr lang="en-US" u="sng" dirty="0"/>
          </a:p>
        </p:txBody>
      </p:sp>
      <p:sp>
        <p:nvSpPr>
          <p:cNvPr id="3" name="Title 2">
            <a:extLst>
              <a:ext uri="{FF2B5EF4-FFF2-40B4-BE49-F238E27FC236}">
                <a16:creationId xmlns:a16="http://schemas.microsoft.com/office/drawing/2014/main" id="{DBE9125D-651F-4BCA-1C66-44ABDA0AAFC9}"/>
              </a:ext>
            </a:extLst>
          </p:cNvPr>
          <p:cNvSpPr>
            <a:spLocks noGrp="1"/>
          </p:cNvSpPr>
          <p:nvPr>
            <p:ph type="title"/>
          </p:nvPr>
        </p:nvSpPr>
        <p:spPr/>
        <p:txBody>
          <a:bodyPr/>
          <a:lstStyle/>
          <a:p>
            <a:r>
              <a:rPr lang="en-US" dirty="0"/>
              <a:t>HGN</a:t>
            </a:r>
          </a:p>
        </p:txBody>
      </p:sp>
      <p:sp>
        <p:nvSpPr>
          <p:cNvPr id="4" name="Slide Number Placeholder 3">
            <a:extLst>
              <a:ext uri="{FF2B5EF4-FFF2-40B4-BE49-F238E27FC236}">
                <a16:creationId xmlns:a16="http://schemas.microsoft.com/office/drawing/2014/main" id="{0BE40F4C-F48A-B5BE-125A-52828BFDE274}"/>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47</a:t>
            </a:fld>
            <a:endParaRPr lang="en-US"/>
          </a:p>
        </p:txBody>
      </p:sp>
    </p:spTree>
    <p:extLst>
      <p:ext uri="{BB962C8B-B14F-4D97-AF65-F5344CB8AC3E}">
        <p14:creationId xmlns:p14="http://schemas.microsoft.com/office/powerpoint/2010/main" val="2480053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sz="quarter" idx="1"/>
          </p:nvPr>
        </p:nvSpPr>
        <p:spPr>
          <a:xfrm>
            <a:off x="457200" y="1466105"/>
            <a:ext cx="8229600" cy="4297680"/>
          </a:xfrm>
        </p:spPr>
        <p:txBody>
          <a:bodyPr/>
          <a:lstStyle/>
          <a:p>
            <a:pPr marL="0" indent="0" algn="ctr">
              <a:buNone/>
            </a:pPr>
            <a:r>
              <a:rPr lang="en-US" altLang="en-US" sz="2800" dirty="0"/>
              <a:t>Interpretations using the Fourth Amendment</a:t>
            </a:r>
          </a:p>
          <a:p>
            <a:pPr marL="0" indent="0" algn="ctr">
              <a:buNone/>
            </a:pPr>
            <a:r>
              <a:rPr lang="en-US" altLang="en-US" sz="2800" dirty="0"/>
              <a:t> and Article I, Section 7</a:t>
            </a:r>
          </a:p>
          <a:p>
            <a:pPr marL="0" indent="0" algn="ctr">
              <a:buNone/>
            </a:pPr>
            <a:endParaRPr lang="en-US" altLang="en-US" sz="2800" dirty="0"/>
          </a:p>
        </p:txBody>
      </p:sp>
      <p:sp>
        <p:nvSpPr>
          <p:cNvPr id="21507" name="Title 2"/>
          <p:cNvSpPr>
            <a:spLocks noGrp="1"/>
          </p:cNvSpPr>
          <p:nvPr>
            <p:ph type="title"/>
          </p:nvPr>
        </p:nvSpPr>
        <p:spPr/>
        <p:txBody>
          <a:bodyPr/>
          <a:lstStyle/>
          <a:p>
            <a:r>
              <a:rPr lang="en-US" altLang="en-US" dirty="0"/>
              <a:t>Search and Seizure Case Law</a:t>
            </a:r>
          </a:p>
        </p:txBody>
      </p:sp>
      <p:pic>
        <p:nvPicPr>
          <p:cNvPr id="6" name="Picture 5" descr="Police car on the street">
            <a:extLst>
              <a:ext uri="{FF2B5EF4-FFF2-40B4-BE49-F238E27FC236}">
                <a16:creationId xmlns:a16="http://schemas.microsoft.com/office/drawing/2014/main" id="{4DDF8248-052D-43D0-BA0E-A139DCFE5A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69891" y="2614400"/>
            <a:ext cx="5004217" cy="3335330"/>
          </a:xfrm>
          <a:prstGeom prst="rect">
            <a:avLst/>
          </a:prstGeom>
        </p:spPr>
      </p:pic>
      <p:sp>
        <p:nvSpPr>
          <p:cNvPr id="9" name="Slide Number Placeholder 8">
            <a:extLst>
              <a:ext uri="{FF2B5EF4-FFF2-40B4-BE49-F238E27FC236}">
                <a16:creationId xmlns:a16="http://schemas.microsoft.com/office/drawing/2014/main" id="{9A48DE24-C8BC-45C6-A11B-E514FBD39160}"/>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9D1AD-2D86-C732-C24A-EA29C084CD82}"/>
              </a:ext>
            </a:extLst>
          </p:cNvPr>
          <p:cNvSpPr>
            <a:spLocks noGrp="1"/>
          </p:cNvSpPr>
          <p:nvPr>
            <p:ph sz="quarter" idx="1"/>
          </p:nvPr>
        </p:nvSpPr>
        <p:spPr/>
        <p:txBody>
          <a:bodyPr/>
          <a:lstStyle/>
          <a:p>
            <a:pPr marL="0" indent="0" algn="ctr">
              <a:buNone/>
            </a:pPr>
            <a:r>
              <a:rPr lang="en-US" u="sng" dirty="0">
                <a:solidFill>
                  <a:srgbClr val="212121"/>
                </a:solidFill>
                <a:latin typeface="Trebuchet MS" panose="020B0603020202020204" pitchFamily="34" charset="0"/>
              </a:rPr>
              <a:t>State v. Williams</a:t>
            </a:r>
            <a:r>
              <a:rPr lang="en-US" dirty="0">
                <a:solidFill>
                  <a:srgbClr val="212121"/>
                </a:solidFill>
                <a:latin typeface="Trebuchet MS" panose="020B0603020202020204" pitchFamily="34" charset="0"/>
              </a:rPr>
              <a:t>, 185 S.W.3d 311 (Tenn. 2006).</a:t>
            </a:r>
          </a:p>
          <a:p>
            <a:pPr marL="0" indent="0" algn="ctr">
              <a:buNone/>
            </a:pPr>
            <a:endParaRPr lang="en-US" b="0" i="0" u="sng" dirty="0">
              <a:solidFill>
                <a:srgbClr val="212121"/>
              </a:solidFill>
              <a:effectLst/>
              <a:latin typeface="Trebuchet MS" panose="020B0603020202020204" pitchFamily="34" charset="0"/>
            </a:endParaRPr>
          </a:p>
          <a:p>
            <a:pPr marL="0" indent="0">
              <a:buNone/>
            </a:pPr>
            <a:r>
              <a:rPr lang="en-US" b="0" i="0" dirty="0">
                <a:solidFill>
                  <a:srgbClr val="212121"/>
                </a:solidFill>
                <a:effectLst/>
                <a:latin typeface="Trebuchet MS" panose="020B0603020202020204" pitchFamily="34" charset="0"/>
              </a:rPr>
              <a:t>In determining whether an officer's conduct amounted to a seizure under the Fourth Amendment and Article I, Section 7, </a:t>
            </a:r>
            <a:r>
              <a:rPr lang="en-US" dirty="0">
                <a:solidFill>
                  <a:srgbClr val="212121"/>
                </a:solidFill>
                <a:latin typeface="Trebuchet MS" panose="020B0603020202020204" pitchFamily="34" charset="0"/>
              </a:rPr>
              <a:t>the court will consider </a:t>
            </a:r>
            <a:r>
              <a:rPr lang="en-US" b="0" i="0" dirty="0">
                <a:solidFill>
                  <a:srgbClr val="212121"/>
                </a:solidFill>
                <a:effectLst/>
                <a:latin typeface="Trebuchet MS" panose="020B0603020202020204" pitchFamily="34" charset="0"/>
              </a:rPr>
              <a:t>"</a:t>
            </a:r>
            <a:r>
              <a:rPr lang="en-US" b="0" i="0" u="sng" dirty="0">
                <a:solidFill>
                  <a:srgbClr val="212121"/>
                </a:solidFill>
                <a:effectLst/>
                <a:latin typeface="Trebuchet MS" panose="020B0603020202020204" pitchFamily="34" charset="0"/>
              </a:rPr>
              <a:t>all the circumstances</a:t>
            </a:r>
            <a:r>
              <a:rPr lang="en-US" b="0" i="0" dirty="0">
                <a:solidFill>
                  <a:srgbClr val="212121"/>
                </a:solidFill>
                <a:effectLst/>
                <a:latin typeface="Trebuchet MS" panose="020B0603020202020204" pitchFamily="34" charset="0"/>
              </a:rPr>
              <a:t> surrounding the encounter to determine whether police conduct would have communicated to a reasonable person that the person was not free to decline the officer's request or otherwise terminate the encounter." </a:t>
            </a:r>
            <a:endParaRPr lang="en-US" dirty="0">
              <a:latin typeface="Trebuchet MS" panose="020B0603020202020204" pitchFamily="34" charset="0"/>
            </a:endParaRPr>
          </a:p>
        </p:txBody>
      </p:sp>
      <p:sp>
        <p:nvSpPr>
          <p:cNvPr id="3" name="Title 2">
            <a:extLst>
              <a:ext uri="{FF2B5EF4-FFF2-40B4-BE49-F238E27FC236}">
                <a16:creationId xmlns:a16="http://schemas.microsoft.com/office/drawing/2014/main" id="{76A5E008-54CD-8009-F5B2-8A55E3F7B14C}"/>
              </a:ext>
            </a:extLst>
          </p:cNvPr>
          <p:cNvSpPr>
            <a:spLocks noGrp="1"/>
          </p:cNvSpPr>
          <p:nvPr>
            <p:ph type="title"/>
          </p:nvPr>
        </p:nvSpPr>
        <p:spPr/>
        <p:txBody>
          <a:bodyPr/>
          <a:lstStyle/>
          <a:p>
            <a:r>
              <a:rPr lang="en-US" dirty="0"/>
              <a:t>Is the Person Seized?</a:t>
            </a:r>
          </a:p>
        </p:txBody>
      </p:sp>
      <p:sp>
        <p:nvSpPr>
          <p:cNvPr id="4" name="Slide Number Placeholder 3">
            <a:extLst>
              <a:ext uri="{FF2B5EF4-FFF2-40B4-BE49-F238E27FC236}">
                <a16:creationId xmlns:a16="http://schemas.microsoft.com/office/drawing/2014/main" id="{417DFBF7-33CD-3D69-7004-E9F674AD6671}"/>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49</a:t>
            </a:fld>
            <a:endParaRPr lang="en-US"/>
          </a:p>
        </p:txBody>
      </p:sp>
    </p:spTree>
    <p:extLst>
      <p:ext uri="{BB962C8B-B14F-4D97-AF65-F5344CB8AC3E}">
        <p14:creationId xmlns:p14="http://schemas.microsoft.com/office/powerpoint/2010/main" val="274320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6F226-0BFF-DA28-ED11-A5AD37C631DD}"/>
              </a:ext>
            </a:extLst>
          </p:cNvPr>
          <p:cNvSpPr>
            <a:spLocks noGrp="1"/>
          </p:cNvSpPr>
          <p:nvPr>
            <p:ph sz="quarter" idx="1"/>
          </p:nvPr>
        </p:nvSpPr>
        <p:spPr/>
        <p:txBody>
          <a:bodyPr/>
          <a:lstStyle/>
          <a:p>
            <a:pPr marL="0" indent="0" algn="l" fontAlgn="base">
              <a:buNone/>
            </a:pPr>
            <a:r>
              <a:rPr lang="en-US" sz="2800" b="1" i="0" dirty="0">
                <a:solidFill>
                  <a:schemeClr val="tx1">
                    <a:lumMod val="50000"/>
                  </a:schemeClr>
                </a:solidFill>
                <a:effectLst/>
                <a:latin typeface="+mn-lt"/>
              </a:rPr>
              <a:t>(1)</a:t>
            </a:r>
            <a:r>
              <a:rPr lang="en-US" sz="2800" b="0" i="0" dirty="0">
                <a:solidFill>
                  <a:schemeClr val="tx1">
                    <a:lumMod val="50000"/>
                  </a:schemeClr>
                </a:solidFill>
                <a:effectLst/>
                <a:latin typeface="+mn-lt"/>
              </a:rPr>
              <a:t> </a:t>
            </a:r>
            <a:r>
              <a:rPr lang="en-US" sz="2800" b="0" i="0" u="sng" dirty="0">
                <a:solidFill>
                  <a:schemeClr val="tx1">
                    <a:lumMod val="50000"/>
                  </a:schemeClr>
                </a:solidFill>
                <a:effectLst/>
                <a:latin typeface="+mn-lt"/>
              </a:rPr>
              <a:t>Under the influence of any intoxicant</a:t>
            </a:r>
            <a:r>
              <a:rPr lang="en-US" sz="2800" b="0" i="0" dirty="0">
                <a:solidFill>
                  <a:schemeClr val="tx1">
                    <a:lumMod val="50000"/>
                  </a:schemeClr>
                </a:solidFill>
                <a:effectLst/>
                <a:latin typeface="+mn-lt"/>
              </a:rPr>
              <a:t>, marijuana, controlled substance, controlled substance analogue, </a:t>
            </a:r>
            <a:r>
              <a:rPr lang="en-US" sz="2800" b="0" i="0" u="sng" dirty="0">
                <a:solidFill>
                  <a:schemeClr val="tx1">
                    <a:lumMod val="50000"/>
                  </a:schemeClr>
                </a:solidFill>
                <a:effectLst/>
                <a:latin typeface="+mn-lt"/>
              </a:rPr>
              <a:t>drug, substance affecting the central nervous system</a:t>
            </a:r>
            <a:r>
              <a:rPr lang="en-US" sz="2800" b="0" i="0" dirty="0">
                <a:solidFill>
                  <a:schemeClr val="tx1">
                    <a:lumMod val="50000"/>
                  </a:schemeClr>
                </a:solidFill>
                <a:effectLst/>
                <a:latin typeface="+mn-lt"/>
              </a:rPr>
              <a:t>, or combination thereof that impairs the driver's ability to safely operate a motor vehicle by depriving the driver of the </a:t>
            </a:r>
            <a:r>
              <a:rPr lang="en-US" sz="2800" b="0" i="0" u="sng" dirty="0">
                <a:solidFill>
                  <a:schemeClr val="tx1">
                    <a:lumMod val="50000"/>
                  </a:schemeClr>
                </a:solidFill>
                <a:effectLst/>
                <a:latin typeface="+mn-lt"/>
              </a:rPr>
              <a:t>clearness of mind </a:t>
            </a:r>
            <a:r>
              <a:rPr lang="en-US" sz="2800" b="0" i="0" dirty="0">
                <a:solidFill>
                  <a:schemeClr val="tx1">
                    <a:lumMod val="50000"/>
                  </a:schemeClr>
                </a:solidFill>
                <a:effectLst/>
                <a:latin typeface="+mn-lt"/>
              </a:rPr>
              <a:t>and </a:t>
            </a:r>
            <a:r>
              <a:rPr lang="en-US" sz="2800" b="0" i="0" u="sng" dirty="0">
                <a:solidFill>
                  <a:schemeClr val="tx1">
                    <a:lumMod val="50000"/>
                  </a:schemeClr>
                </a:solidFill>
                <a:effectLst/>
                <a:latin typeface="+mn-lt"/>
              </a:rPr>
              <a:t>control of oneself </a:t>
            </a:r>
            <a:r>
              <a:rPr lang="en-US" sz="2800" b="0" i="0" dirty="0">
                <a:solidFill>
                  <a:schemeClr val="tx1">
                    <a:lumMod val="50000"/>
                  </a:schemeClr>
                </a:solidFill>
                <a:effectLst/>
                <a:latin typeface="+mn-lt"/>
              </a:rPr>
              <a:t>that the driver would otherwise possess;</a:t>
            </a:r>
          </a:p>
          <a:p>
            <a:pPr marL="0" indent="0" algn="l" fontAlgn="base">
              <a:buNone/>
            </a:pPr>
            <a:endParaRPr lang="en-US" b="0" i="0" dirty="0">
              <a:solidFill>
                <a:schemeClr val="tx1">
                  <a:lumMod val="50000"/>
                </a:schemeClr>
              </a:solidFill>
              <a:effectLst/>
              <a:latin typeface="+mn-lt"/>
            </a:endParaRPr>
          </a:p>
          <a:p>
            <a:pPr marL="0" indent="0">
              <a:buNone/>
            </a:pPr>
            <a:endParaRPr lang="en-US" dirty="0"/>
          </a:p>
        </p:txBody>
      </p:sp>
      <p:sp>
        <p:nvSpPr>
          <p:cNvPr id="3" name="Title 2">
            <a:extLst>
              <a:ext uri="{FF2B5EF4-FFF2-40B4-BE49-F238E27FC236}">
                <a16:creationId xmlns:a16="http://schemas.microsoft.com/office/drawing/2014/main" id="{F0B4C9C3-318F-5947-CB8F-40A524199C0A}"/>
              </a:ext>
            </a:extLst>
          </p:cNvPr>
          <p:cNvSpPr>
            <a:spLocks noGrp="1"/>
          </p:cNvSpPr>
          <p:nvPr>
            <p:ph type="title"/>
          </p:nvPr>
        </p:nvSpPr>
        <p:spPr>
          <a:xfrm>
            <a:off x="457200" y="594360"/>
            <a:ext cx="8229600" cy="640080"/>
          </a:xfrm>
        </p:spPr>
        <p:txBody>
          <a:bodyPr/>
          <a:lstStyle/>
          <a:p>
            <a:r>
              <a:rPr lang="en-US"/>
              <a:t>T.C.A. § 55-10-401</a:t>
            </a:r>
            <a:endParaRPr lang="en-US" dirty="0"/>
          </a:p>
        </p:txBody>
      </p:sp>
      <p:sp>
        <p:nvSpPr>
          <p:cNvPr id="4" name="Slide Number Placeholder 3">
            <a:extLst>
              <a:ext uri="{FF2B5EF4-FFF2-40B4-BE49-F238E27FC236}">
                <a16:creationId xmlns:a16="http://schemas.microsoft.com/office/drawing/2014/main" id="{8F973CFA-3060-05C4-EA69-AB828A5C8614}"/>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5</a:t>
            </a:fld>
            <a:endParaRPr lang="en-US"/>
          </a:p>
        </p:txBody>
      </p:sp>
    </p:spTree>
    <p:extLst>
      <p:ext uri="{BB962C8B-B14F-4D97-AF65-F5344CB8AC3E}">
        <p14:creationId xmlns:p14="http://schemas.microsoft.com/office/powerpoint/2010/main" val="3892896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FED6D9-9562-09BF-CA06-034928D64E5C}"/>
              </a:ext>
            </a:extLst>
          </p:cNvPr>
          <p:cNvSpPr>
            <a:spLocks noGrp="1"/>
          </p:cNvSpPr>
          <p:nvPr>
            <p:ph sz="quarter" idx="1"/>
          </p:nvPr>
        </p:nvSpPr>
        <p:spPr>
          <a:xfrm>
            <a:off x="457200" y="2517913"/>
            <a:ext cx="8229600" cy="3303766"/>
          </a:xfrm>
        </p:spPr>
        <p:txBody>
          <a:bodyPr/>
          <a:lstStyle/>
          <a:p>
            <a:pPr marL="457200" indent="-457200">
              <a:spcBef>
                <a:spcPts val="300"/>
              </a:spcBef>
              <a:spcAft>
                <a:spcPts val="300"/>
              </a:spcAft>
              <a:buFont typeface="Wingdings" panose="05000000000000000000" pitchFamily="2" charset="2"/>
              <a:buChar char="§"/>
            </a:pPr>
            <a:r>
              <a:rPr lang="en-US" b="0" dirty="0"/>
              <a:t>The defendant was seized when the officer activated his blue lights  </a:t>
            </a:r>
          </a:p>
          <a:p>
            <a:pPr marL="457200" indent="-457200">
              <a:spcBef>
                <a:spcPts val="300"/>
              </a:spcBef>
              <a:spcAft>
                <a:spcPts val="300"/>
              </a:spcAft>
              <a:buFont typeface="Wingdings" panose="05000000000000000000" pitchFamily="2" charset="2"/>
              <a:buChar char="§"/>
            </a:pPr>
            <a:r>
              <a:rPr lang="en-US" b="0" dirty="0"/>
              <a:t>Objective test</a:t>
            </a:r>
          </a:p>
          <a:p>
            <a:pPr marL="457200" indent="-457200">
              <a:spcBef>
                <a:spcPts val="300"/>
              </a:spcBef>
              <a:spcAft>
                <a:spcPts val="300"/>
              </a:spcAft>
              <a:buFont typeface="Wingdings" panose="05000000000000000000" pitchFamily="2" charset="2"/>
              <a:buChar char="§"/>
            </a:pPr>
            <a:r>
              <a:rPr lang="en-US" b="0" dirty="0"/>
              <a:t>Officer </a:t>
            </a:r>
            <a:r>
              <a:rPr lang="en-US" b="1" dirty="0"/>
              <a:t>must have </a:t>
            </a:r>
            <a:r>
              <a:rPr lang="en-US" b="0" dirty="0"/>
              <a:t>reasonable suspicion or probable cause to initiate blue lights</a:t>
            </a:r>
          </a:p>
          <a:p>
            <a:pPr marL="457200" indent="-457200">
              <a:spcBef>
                <a:spcPts val="300"/>
              </a:spcBef>
              <a:spcAft>
                <a:spcPts val="300"/>
              </a:spcAft>
              <a:buFont typeface="Wingdings" panose="05000000000000000000" pitchFamily="2" charset="2"/>
              <a:buChar char="§"/>
            </a:pPr>
            <a:r>
              <a:rPr lang="en-US" b="0" dirty="0"/>
              <a:t>Exceptions are rare (911, Community Caretaking)</a:t>
            </a:r>
          </a:p>
          <a:p>
            <a:endParaRPr lang="en-US" dirty="0"/>
          </a:p>
        </p:txBody>
      </p:sp>
      <p:sp>
        <p:nvSpPr>
          <p:cNvPr id="3" name="Title 2">
            <a:extLst>
              <a:ext uri="{FF2B5EF4-FFF2-40B4-BE49-F238E27FC236}">
                <a16:creationId xmlns:a16="http://schemas.microsoft.com/office/drawing/2014/main" id="{29437CF2-26E5-F638-7C1F-B02BB13A488D}"/>
              </a:ext>
            </a:extLst>
          </p:cNvPr>
          <p:cNvSpPr>
            <a:spLocks noGrp="1"/>
          </p:cNvSpPr>
          <p:nvPr>
            <p:ph type="title"/>
          </p:nvPr>
        </p:nvSpPr>
        <p:spPr>
          <a:xfrm>
            <a:off x="457200" y="533399"/>
            <a:ext cx="8229600" cy="1639958"/>
          </a:xfrm>
        </p:spPr>
        <p:txBody>
          <a:bodyPr/>
          <a:lstStyle/>
          <a:p>
            <a:r>
              <a:rPr lang="en-US" dirty="0"/>
              <a:t>Seizure</a:t>
            </a:r>
            <a:br>
              <a:rPr lang="en-US" dirty="0"/>
            </a:br>
            <a:r>
              <a:rPr lang="en-US" dirty="0"/>
              <a:t>State v. Pulley, 863 S.W.2d 29</a:t>
            </a:r>
            <a:br>
              <a:rPr lang="en-US" dirty="0"/>
            </a:br>
            <a:r>
              <a:rPr lang="en-US" dirty="0"/>
              <a:t>(Tenn. 1993)</a:t>
            </a:r>
          </a:p>
        </p:txBody>
      </p:sp>
      <p:sp>
        <p:nvSpPr>
          <p:cNvPr id="4" name="Slide Number Placeholder 3">
            <a:extLst>
              <a:ext uri="{FF2B5EF4-FFF2-40B4-BE49-F238E27FC236}">
                <a16:creationId xmlns:a16="http://schemas.microsoft.com/office/drawing/2014/main" id="{BE69154C-60BC-ABFB-B2D2-8C9E55A3B92F}"/>
              </a:ext>
            </a:extLst>
          </p:cNvPr>
          <p:cNvSpPr>
            <a:spLocks noGrp="1"/>
          </p:cNvSpPr>
          <p:nvPr>
            <p:ph type="sldNum" sz="quarter" idx="10"/>
          </p:nvPr>
        </p:nvSpPr>
        <p:spPr/>
        <p:txBody>
          <a:bodyPr/>
          <a:lstStyle/>
          <a:p>
            <a:r>
              <a:rPr lang="en-US"/>
              <a:t>8-</a:t>
            </a:r>
            <a:fld id="{9F4F17EC-3751-4A57-9281-36AF2CD679EC}" type="slidenum">
              <a:rPr lang="en-US" smtClean="0"/>
              <a:pPr/>
              <a:t>50</a:t>
            </a:fld>
            <a:endParaRPr lang="en-US" dirty="0"/>
          </a:p>
        </p:txBody>
      </p:sp>
    </p:spTree>
    <p:extLst>
      <p:ext uri="{BB962C8B-B14F-4D97-AF65-F5344CB8AC3E}">
        <p14:creationId xmlns:p14="http://schemas.microsoft.com/office/powerpoint/2010/main" val="1733161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63A3BA-D455-197C-C6DC-07A36304910B}"/>
              </a:ext>
            </a:extLst>
          </p:cNvPr>
          <p:cNvSpPr>
            <a:spLocks noGrp="1"/>
          </p:cNvSpPr>
          <p:nvPr>
            <p:ph sz="quarter" idx="1"/>
          </p:nvPr>
        </p:nvSpPr>
        <p:spPr>
          <a:xfrm>
            <a:off x="457200" y="2464904"/>
            <a:ext cx="8229600" cy="3356775"/>
          </a:xfrm>
        </p:spPr>
        <p:txBody>
          <a:bodyPr/>
          <a:lstStyle/>
          <a:p>
            <a:r>
              <a:rPr lang="en-US" b="0" dirty="0">
                <a:cs typeface="Times New Roman" panose="02020603050405020304" pitchFamily="18" charset="0"/>
              </a:rPr>
              <a:t>Ms. Smith once crossed and twice touched the fog line (With both right tires)</a:t>
            </a:r>
          </a:p>
          <a:p>
            <a:r>
              <a:rPr lang="en-US" b="0" dirty="0">
                <a:cs typeface="Times New Roman" panose="02020603050405020304" pitchFamily="18" charset="0"/>
              </a:rPr>
              <a:t>Followed for 2 more miles without any further infractions</a:t>
            </a:r>
          </a:p>
          <a:p>
            <a:r>
              <a:rPr lang="en-US" b="0" dirty="0">
                <a:cs typeface="Times New Roman" panose="02020603050405020304" pitchFamily="18" charset="0"/>
              </a:rPr>
              <a:t>TCA 55-8-123   Failure to Maintain Lane</a:t>
            </a:r>
          </a:p>
          <a:p>
            <a:r>
              <a:rPr lang="en-US" b="0" dirty="0">
                <a:cs typeface="Times New Roman" panose="02020603050405020304" pitchFamily="18" charset="0"/>
              </a:rPr>
              <a:t>Officer must articulate specific facts for the stop (Lane departure was impracticable or without safety of move first ascertained)</a:t>
            </a:r>
          </a:p>
          <a:p>
            <a:endParaRPr lang="en-US" dirty="0"/>
          </a:p>
        </p:txBody>
      </p:sp>
      <p:sp>
        <p:nvSpPr>
          <p:cNvPr id="3" name="Title 2">
            <a:extLst>
              <a:ext uri="{FF2B5EF4-FFF2-40B4-BE49-F238E27FC236}">
                <a16:creationId xmlns:a16="http://schemas.microsoft.com/office/drawing/2014/main" id="{1D8F7BDD-EC39-FB3D-B656-1FD7D94A0CD7}"/>
              </a:ext>
            </a:extLst>
          </p:cNvPr>
          <p:cNvSpPr>
            <a:spLocks noGrp="1"/>
          </p:cNvSpPr>
          <p:nvPr>
            <p:ph type="title"/>
          </p:nvPr>
        </p:nvSpPr>
        <p:spPr>
          <a:xfrm>
            <a:off x="457200" y="533399"/>
            <a:ext cx="8229600" cy="1579531"/>
          </a:xfrm>
        </p:spPr>
        <p:txBody>
          <a:bodyPr/>
          <a:lstStyle/>
          <a:p>
            <a:r>
              <a:rPr lang="en-US" dirty="0"/>
              <a:t>Reasonable Suspicion</a:t>
            </a:r>
            <a:br>
              <a:rPr lang="en-US" dirty="0"/>
            </a:br>
            <a:r>
              <a:rPr lang="en-US" dirty="0"/>
              <a:t>State v. Smith, </a:t>
            </a:r>
            <a:r>
              <a:rPr lang="en-US" dirty="0">
                <a:cs typeface="Times New Roman" pitchFamily="18" charset="0"/>
              </a:rPr>
              <a:t>484 S.W.3D 393 (Tenn. Crim. App. 2016)</a:t>
            </a:r>
            <a:endParaRPr lang="en-US" dirty="0"/>
          </a:p>
        </p:txBody>
      </p:sp>
      <p:sp>
        <p:nvSpPr>
          <p:cNvPr id="4" name="Slide Number Placeholder 3">
            <a:extLst>
              <a:ext uri="{FF2B5EF4-FFF2-40B4-BE49-F238E27FC236}">
                <a16:creationId xmlns:a16="http://schemas.microsoft.com/office/drawing/2014/main" id="{EAEF6204-E712-058F-380E-C2A36C612CF4}"/>
              </a:ext>
            </a:extLst>
          </p:cNvPr>
          <p:cNvSpPr>
            <a:spLocks noGrp="1"/>
          </p:cNvSpPr>
          <p:nvPr>
            <p:ph type="sldNum" sz="quarter" idx="10"/>
          </p:nvPr>
        </p:nvSpPr>
        <p:spPr/>
        <p:txBody>
          <a:bodyPr/>
          <a:lstStyle/>
          <a:p>
            <a:r>
              <a:rPr lang="en-US"/>
              <a:t>8-</a:t>
            </a:r>
            <a:fld id="{9F4F17EC-3751-4A57-9281-36AF2CD679EC}" type="slidenum">
              <a:rPr lang="en-US" smtClean="0"/>
              <a:pPr/>
              <a:t>51</a:t>
            </a:fld>
            <a:endParaRPr lang="en-US" dirty="0"/>
          </a:p>
        </p:txBody>
      </p:sp>
    </p:spTree>
    <p:extLst>
      <p:ext uri="{BB962C8B-B14F-4D97-AF65-F5344CB8AC3E}">
        <p14:creationId xmlns:p14="http://schemas.microsoft.com/office/powerpoint/2010/main" val="938282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7B2FD1-A75A-BBA3-3013-D8FEA0B02FC9}"/>
              </a:ext>
            </a:extLst>
          </p:cNvPr>
          <p:cNvSpPr>
            <a:spLocks noGrp="1"/>
          </p:cNvSpPr>
          <p:nvPr>
            <p:ph sz="quarter" idx="1"/>
          </p:nvPr>
        </p:nvSpPr>
        <p:spPr>
          <a:xfrm>
            <a:off x="457200" y="1280160"/>
            <a:ext cx="8229600" cy="4297680"/>
          </a:xfrm>
        </p:spPr>
        <p:txBody>
          <a:bodyPr/>
          <a:lstStyle/>
          <a:p>
            <a:pPr marL="0" indent="0" algn="ctr">
              <a:buNone/>
            </a:pPr>
            <a:r>
              <a:rPr lang="en-US" u="sng" dirty="0">
                <a:solidFill>
                  <a:srgbClr val="212121"/>
                </a:solidFill>
                <a:latin typeface="Trebuchet MS" panose="020B0603020202020204" pitchFamily="34" charset="0"/>
              </a:rPr>
              <a:t>State v. Davis</a:t>
            </a:r>
            <a:r>
              <a:rPr lang="en-US" dirty="0">
                <a:solidFill>
                  <a:srgbClr val="212121"/>
                </a:solidFill>
                <a:latin typeface="Trebuchet MS" panose="020B0603020202020204" pitchFamily="34" charset="0"/>
              </a:rPr>
              <a:t>, 484 S.W.3d 138 (Tenn. 2016).</a:t>
            </a:r>
            <a:endParaRPr lang="en-US" b="0" i="0" u="sng" dirty="0">
              <a:solidFill>
                <a:srgbClr val="212121"/>
              </a:solidFill>
              <a:effectLst/>
              <a:latin typeface="Trebuchet MS" panose="020B0603020202020204" pitchFamily="34" charset="0"/>
            </a:endParaRPr>
          </a:p>
          <a:p>
            <a:pPr marL="0" indent="0">
              <a:buNone/>
            </a:pPr>
            <a:r>
              <a:rPr lang="en-US" b="0" i="0" dirty="0">
                <a:solidFill>
                  <a:srgbClr val="212121"/>
                </a:solidFill>
                <a:effectLst/>
                <a:latin typeface="Trebuchet MS" panose="020B0603020202020204" pitchFamily="34" charset="0"/>
              </a:rPr>
              <a:t>For a stop of a motor vehicle to be constitutionally valid, an officer must have reasonable suspicion, supported by specific and articulable facts, </a:t>
            </a:r>
            <a:r>
              <a:rPr lang="en-US" dirty="0">
                <a:solidFill>
                  <a:srgbClr val="212121"/>
                </a:solidFill>
                <a:latin typeface="Trebuchet MS" panose="020B0603020202020204" pitchFamily="34" charset="0"/>
              </a:rPr>
              <a:t>a crime </a:t>
            </a:r>
            <a:r>
              <a:rPr lang="en-US" b="0" i="0" dirty="0">
                <a:solidFill>
                  <a:srgbClr val="212121"/>
                </a:solidFill>
                <a:effectLst/>
                <a:latin typeface="Trebuchet MS" panose="020B0603020202020204" pitchFamily="34" charset="0"/>
              </a:rPr>
              <a:t>had been committed, or that a criminal offense was about to be committed.  Courts will look at the totality of the circumstances which includes the officer's personal objective observations, information obtained from other police officers or agencies, information obtained from citizens, the pattern of operation of certain offenders, and the rational inferences and deductions that a trained officer may draw from the facts and circumstances known to him.</a:t>
            </a:r>
            <a:endParaRPr lang="en-US" dirty="0">
              <a:latin typeface="Trebuchet MS" panose="020B0603020202020204" pitchFamily="34" charset="0"/>
            </a:endParaRPr>
          </a:p>
        </p:txBody>
      </p:sp>
      <p:sp>
        <p:nvSpPr>
          <p:cNvPr id="3" name="Title 2">
            <a:extLst>
              <a:ext uri="{FF2B5EF4-FFF2-40B4-BE49-F238E27FC236}">
                <a16:creationId xmlns:a16="http://schemas.microsoft.com/office/drawing/2014/main" id="{271CABE1-8836-4C45-9B2F-6A75EB1D3EF2}"/>
              </a:ext>
            </a:extLst>
          </p:cNvPr>
          <p:cNvSpPr>
            <a:spLocks noGrp="1"/>
          </p:cNvSpPr>
          <p:nvPr>
            <p:ph type="title"/>
          </p:nvPr>
        </p:nvSpPr>
        <p:spPr>
          <a:xfrm>
            <a:off x="457200" y="499403"/>
            <a:ext cx="8229600" cy="640080"/>
          </a:xfrm>
        </p:spPr>
        <p:txBody>
          <a:bodyPr/>
          <a:lstStyle/>
          <a:p>
            <a:r>
              <a:rPr lang="en-US" dirty="0"/>
              <a:t>RS for Investigatory Stop</a:t>
            </a:r>
          </a:p>
        </p:txBody>
      </p:sp>
      <p:sp>
        <p:nvSpPr>
          <p:cNvPr id="4" name="Slide Number Placeholder 3">
            <a:extLst>
              <a:ext uri="{FF2B5EF4-FFF2-40B4-BE49-F238E27FC236}">
                <a16:creationId xmlns:a16="http://schemas.microsoft.com/office/drawing/2014/main" id="{46747874-AD03-3531-D880-68447FCDAB59}"/>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52</a:t>
            </a:fld>
            <a:endParaRPr lang="en-US"/>
          </a:p>
        </p:txBody>
      </p:sp>
    </p:spTree>
    <p:extLst>
      <p:ext uri="{BB962C8B-B14F-4D97-AF65-F5344CB8AC3E}">
        <p14:creationId xmlns:p14="http://schemas.microsoft.com/office/powerpoint/2010/main" val="31956974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11731-2818-884C-73AF-485B7BE04708}"/>
              </a:ext>
            </a:extLst>
          </p:cNvPr>
          <p:cNvSpPr>
            <a:spLocks noGrp="1"/>
          </p:cNvSpPr>
          <p:nvPr>
            <p:ph sz="quarter" idx="1"/>
          </p:nvPr>
        </p:nvSpPr>
        <p:spPr>
          <a:xfrm>
            <a:off x="457200" y="2570922"/>
            <a:ext cx="8229600" cy="3250758"/>
          </a:xfrm>
        </p:spPr>
        <p:txBody>
          <a:bodyPr/>
          <a:lstStyle/>
          <a:p>
            <a:r>
              <a:rPr lang="en-US" b="0" dirty="0">
                <a:cs typeface="Times New Roman" pitchFamily="18" charset="0"/>
              </a:rPr>
              <a:t>Crossed the double yellow line (With both left tires)</a:t>
            </a:r>
          </a:p>
          <a:p>
            <a:r>
              <a:rPr lang="en-US" b="0" dirty="0">
                <a:cs typeface="Times New Roman" pitchFamily="18" charset="0"/>
              </a:rPr>
              <a:t>TCA 55-8-115 Driving on the Right Side of the Roadway</a:t>
            </a:r>
          </a:p>
          <a:p>
            <a:r>
              <a:rPr lang="en-US" b="0" dirty="0">
                <a:cs typeface="Times New Roman" pitchFamily="18" charset="0"/>
              </a:rPr>
              <a:t>Observation of an actual traffic violation creates probable cause to seize</a:t>
            </a:r>
          </a:p>
          <a:p>
            <a:endParaRPr lang="en-US" dirty="0"/>
          </a:p>
        </p:txBody>
      </p:sp>
      <p:sp>
        <p:nvSpPr>
          <p:cNvPr id="4" name="Slide Number Placeholder 3">
            <a:extLst>
              <a:ext uri="{FF2B5EF4-FFF2-40B4-BE49-F238E27FC236}">
                <a16:creationId xmlns:a16="http://schemas.microsoft.com/office/drawing/2014/main" id="{312AB494-178E-DA02-B4DE-72D8A5E16EC6}"/>
              </a:ext>
            </a:extLst>
          </p:cNvPr>
          <p:cNvSpPr>
            <a:spLocks noGrp="1"/>
          </p:cNvSpPr>
          <p:nvPr>
            <p:ph type="sldNum" sz="quarter" idx="10"/>
          </p:nvPr>
        </p:nvSpPr>
        <p:spPr/>
        <p:txBody>
          <a:bodyPr/>
          <a:lstStyle/>
          <a:p>
            <a:r>
              <a:rPr lang="en-US"/>
              <a:t>8-</a:t>
            </a:r>
            <a:fld id="{9F4F17EC-3751-4A57-9281-36AF2CD679EC}" type="slidenum">
              <a:rPr lang="en-US" smtClean="0"/>
              <a:pPr/>
              <a:t>53</a:t>
            </a:fld>
            <a:endParaRPr lang="en-US" dirty="0"/>
          </a:p>
        </p:txBody>
      </p:sp>
      <p:sp>
        <p:nvSpPr>
          <p:cNvPr id="5" name="Title 2">
            <a:extLst>
              <a:ext uri="{FF2B5EF4-FFF2-40B4-BE49-F238E27FC236}">
                <a16:creationId xmlns:a16="http://schemas.microsoft.com/office/drawing/2014/main" id="{0613B20A-21A3-9A2B-CBE1-8F0E6D70094C}"/>
              </a:ext>
            </a:extLst>
          </p:cNvPr>
          <p:cNvSpPr>
            <a:spLocks noGrp="1"/>
          </p:cNvSpPr>
          <p:nvPr>
            <p:ph type="title"/>
          </p:nvPr>
        </p:nvSpPr>
        <p:spPr>
          <a:xfrm>
            <a:off x="457200" y="533400"/>
            <a:ext cx="8229600" cy="990600"/>
          </a:xfrm>
        </p:spPr>
        <p:txBody>
          <a:bodyPr/>
          <a:lstStyle/>
          <a:p>
            <a:br>
              <a:rPr lang="en-US" dirty="0"/>
            </a:br>
            <a:r>
              <a:rPr lang="en-US" dirty="0"/>
              <a:t>Probable Cause</a:t>
            </a:r>
            <a:br>
              <a:rPr lang="en-US" dirty="0"/>
            </a:br>
            <a:r>
              <a:rPr lang="en-US" dirty="0"/>
              <a:t>State v. Davis, Jr., </a:t>
            </a:r>
            <a:r>
              <a:rPr lang="en-US" dirty="0">
                <a:cs typeface="Times New Roman" pitchFamily="18" charset="0"/>
              </a:rPr>
              <a:t>484 S.W.3d 138 (Tenn. Crim. App. 2016)</a:t>
            </a:r>
            <a:endParaRPr lang="en-US" dirty="0"/>
          </a:p>
        </p:txBody>
      </p:sp>
    </p:spTree>
    <p:extLst>
      <p:ext uri="{BB962C8B-B14F-4D97-AF65-F5344CB8AC3E}">
        <p14:creationId xmlns:p14="http://schemas.microsoft.com/office/powerpoint/2010/main" val="1535974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982D-F2DA-AA27-7549-14E4770748A5}"/>
              </a:ext>
            </a:extLst>
          </p:cNvPr>
          <p:cNvSpPr>
            <a:spLocks noGrp="1"/>
          </p:cNvSpPr>
          <p:nvPr>
            <p:ph type="title"/>
          </p:nvPr>
        </p:nvSpPr>
        <p:spPr/>
        <p:txBody>
          <a:bodyPr/>
          <a:lstStyle/>
          <a:p>
            <a:r>
              <a:rPr lang="en-US" dirty="0"/>
              <a:t>911 Call</a:t>
            </a:r>
          </a:p>
        </p:txBody>
      </p:sp>
      <p:sp>
        <p:nvSpPr>
          <p:cNvPr id="3" name="Content Placeholder 2">
            <a:extLst>
              <a:ext uri="{FF2B5EF4-FFF2-40B4-BE49-F238E27FC236}">
                <a16:creationId xmlns:a16="http://schemas.microsoft.com/office/drawing/2014/main" id="{F87128E6-BA44-1AF3-17D2-7750979EF1EC}"/>
              </a:ext>
            </a:extLst>
          </p:cNvPr>
          <p:cNvSpPr>
            <a:spLocks noGrp="1"/>
          </p:cNvSpPr>
          <p:nvPr>
            <p:ph idx="1"/>
          </p:nvPr>
        </p:nvSpPr>
        <p:spPr>
          <a:xfrm>
            <a:off x="457200" y="1537252"/>
            <a:ext cx="8229600" cy="4641646"/>
          </a:xfrm>
        </p:spPr>
        <p:txBody>
          <a:bodyPr/>
          <a:lstStyle/>
          <a:p>
            <a:pPr algn="l" fontAlgn="base"/>
            <a:r>
              <a:rPr lang="en-US" sz="2800" u="sng" dirty="0"/>
              <a:t>State v. Kendall Allison Clark</a:t>
            </a:r>
            <a:br>
              <a:rPr lang="en-US" sz="2800" dirty="0"/>
            </a:br>
            <a:r>
              <a:rPr lang="en-US" sz="2800" dirty="0"/>
              <a:t>2020 Tenn. Crim. App. LEXIS 273</a:t>
            </a:r>
            <a:endParaRPr lang="en-US" sz="2800" b="0" dirty="0">
              <a:solidFill>
                <a:srgbClr val="002060"/>
              </a:solidFill>
              <a:latin typeface="+mn-lt"/>
            </a:endParaRPr>
          </a:p>
          <a:p>
            <a:pPr algn="l" fontAlgn="base"/>
            <a:r>
              <a:rPr lang="en-US" b="0" dirty="0">
                <a:latin typeface="+mn-lt"/>
              </a:rPr>
              <a:t>I</a:t>
            </a:r>
            <a:r>
              <a:rPr lang="en-US" b="0" u="none" strike="noStrike" dirty="0">
                <a:effectLst/>
                <a:latin typeface="+mn-lt"/>
              </a:rPr>
              <a:t>nformation provided by a known citizen informant in 911 calls was sufficient to establish reasonable suspicion to initiate the traffic stop by a responding police officer who observed the truck minutes later</a:t>
            </a:r>
          </a:p>
          <a:p>
            <a:pPr algn="l" fontAlgn="base"/>
            <a:r>
              <a:rPr lang="en-US" dirty="0">
                <a:latin typeface="+mn-lt"/>
              </a:rPr>
              <a:t>Said was driver was dead or passed out (Later driving reckless)</a:t>
            </a:r>
            <a:endParaRPr lang="en-US" b="0" u="none" strike="noStrike" dirty="0">
              <a:effectLst/>
              <a:latin typeface="+mn-lt"/>
            </a:endParaRPr>
          </a:p>
          <a:p>
            <a:pPr algn="l" fontAlgn="base"/>
            <a:r>
              <a:rPr lang="en-US" b="0" u="none" strike="noStrike" dirty="0">
                <a:effectLst/>
                <a:latin typeface="+mn-lt"/>
              </a:rPr>
              <a:t>Also permitted by the community caretaking doctrine</a:t>
            </a:r>
          </a:p>
          <a:p>
            <a:endParaRPr lang="en-US" dirty="0"/>
          </a:p>
        </p:txBody>
      </p:sp>
      <p:sp>
        <p:nvSpPr>
          <p:cNvPr id="4" name="Slide Number Placeholder 3">
            <a:extLst>
              <a:ext uri="{FF2B5EF4-FFF2-40B4-BE49-F238E27FC236}">
                <a16:creationId xmlns:a16="http://schemas.microsoft.com/office/drawing/2014/main" id="{15F91826-A202-3BD5-2AB7-4F842923CCF9}"/>
              </a:ext>
            </a:extLst>
          </p:cNvPr>
          <p:cNvSpPr>
            <a:spLocks noGrp="1"/>
          </p:cNvSpPr>
          <p:nvPr>
            <p:ph type="sldNum" sz="quarter" idx="10"/>
          </p:nvPr>
        </p:nvSpPr>
        <p:spPr/>
        <p:txBody>
          <a:bodyPr/>
          <a:lstStyle/>
          <a:p>
            <a:r>
              <a:rPr lang="en-US"/>
              <a:t>8-</a:t>
            </a:r>
            <a:fld id="{9F4F17EC-3751-4A57-9281-36AF2CD679EC}" type="slidenum">
              <a:rPr lang="en-US" smtClean="0"/>
              <a:pPr/>
              <a:t>54</a:t>
            </a:fld>
            <a:endParaRPr lang="en-US" dirty="0"/>
          </a:p>
        </p:txBody>
      </p:sp>
    </p:spTree>
    <p:extLst>
      <p:ext uri="{BB962C8B-B14F-4D97-AF65-F5344CB8AC3E}">
        <p14:creationId xmlns:p14="http://schemas.microsoft.com/office/powerpoint/2010/main" val="2333245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65F648-BBB8-F08D-7185-60E80897097E}"/>
              </a:ext>
            </a:extLst>
          </p:cNvPr>
          <p:cNvSpPr>
            <a:spLocks noGrp="1"/>
          </p:cNvSpPr>
          <p:nvPr>
            <p:ph sz="quarter" idx="1"/>
          </p:nvPr>
        </p:nvSpPr>
        <p:spPr>
          <a:xfrm>
            <a:off x="457200" y="1280160"/>
            <a:ext cx="8229600" cy="4297680"/>
          </a:xfrm>
        </p:spPr>
        <p:txBody>
          <a:bodyPr/>
          <a:lstStyle/>
          <a:p>
            <a:pPr marL="0" indent="0">
              <a:buNone/>
            </a:pPr>
            <a:r>
              <a:rPr lang="en-US" u="sng" dirty="0">
                <a:solidFill>
                  <a:schemeClr val="tx1">
                    <a:lumMod val="50000"/>
                  </a:schemeClr>
                </a:solidFill>
                <a:latin typeface="+mn-lt"/>
              </a:rPr>
              <a:t>State v. Fallon Jenkins Moore</a:t>
            </a:r>
            <a:r>
              <a:rPr lang="en-US" dirty="0">
                <a:solidFill>
                  <a:schemeClr val="tx1">
                    <a:lumMod val="50000"/>
                  </a:schemeClr>
                </a:solidFill>
                <a:latin typeface="+mn-lt"/>
              </a:rPr>
              <a:t>, No. E2019-01270-CCA-R3-CD, 2020 Tenn. Crim. App. LEXIS 574 (Tenn. Crim. App., Aug. 25, 2020).  </a:t>
            </a:r>
          </a:p>
          <a:p>
            <a:pPr marL="0" indent="0">
              <a:buNone/>
            </a:pPr>
            <a:r>
              <a:rPr lang="en-US" b="0" i="0" dirty="0">
                <a:solidFill>
                  <a:srgbClr val="212121"/>
                </a:solidFill>
                <a:effectLst/>
                <a:latin typeface="+mn-lt"/>
              </a:rPr>
              <a:t>Informant was a known, citizen informant and the information could be presumed reliable</a:t>
            </a:r>
          </a:p>
          <a:p>
            <a:pPr marL="0" indent="0">
              <a:buNone/>
            </a:pPr>
            <a:r>
              <a:rPr lang="en-US" dirty="0">
                <a:solidFill>
                  <a:srgbClr val="212121"/>
                </a:solidFill>
                <a:latin typeface="+mn-lt"/>
              </a:rPr>
              <a:t>T</a:t>
            </a:r>
            <a:r>
              <a:rPr lang="en-US" b="0" i="0" dirty="0">
                <a:solidFill>
                  <a:srgbClr val="212121"/>
                </a:solidFill>
                <a:effectLst/>
                <a:latin typeface="+mn-lt"/>
              </a:rPr>
              <a:t>he officer corroborated the information provided by the tip, within one minute of receiving the information about the possibility of a female DUI driver</a:t>
            </a:r>
          </a:p>
          <a:p>
            <a:pPr marL="0" indent="0">
              <a:buNone/>
            </a:pPr>
            <a:r>
              <a:rPr lang="en-US" dirty="0">
                <a:solidFill>
                  <a:srgbClr val="212121"/>
                </a:solidFill>
                <a:latin typeface="+mn-lt"/>
              </a:rPr>
              <a:t>Vehicle was parked at a gate of a closed church</a:t>
            </a:r>
            <a:endParaRPr lang="en-US" b="0" i="0" dirty="0">
              <a:solidFill>
                <a:srgbClr val="212121"/>
              </a:solidFill>
              <a:effectLst/>
              <a:latin typeface="+mn-lt"/>
            </a:endParaRPr>
          </a:p>
          <a:p>
            <a:pPr marL="0" indent="0">
              <a:buNone/>
            </a:pPr>
            <a:endParaRPr lang="en-US" dirty="0">
              <a:solidFill>
                <a:schemeClr val="tx1">
                  <a:lumMod val="50000"/>
                </a:schemeClr>
              </a:solidFill>
              <a:latin typeface="+mn-lt"/>
            </a:endParaRPr>
          </a:p>
        </p:txBody>
      </p:sp>
      <p:sp>
        <p:nvSpPr>
          <p:cNvPr id="3" name="Title 2">
            <a:extLst>
              <a:ext uri="{FF2B5EF4-FFF2-40B4-BE49-F238E27FC236}">
                <a16:creationId xmlns:a16="http://schemas.microsoft.com/office/drawing/2014/main" id="{EAC932B7-5131-49FD-5387-8054EF952D7F}"/>
              </a:ext>
            </a:extLst>
          </p:cNvPr>
          <p:cNvSpPr>
            <a:spLocks noGrp="1"/>
          </p:cNvSpPr>
          <p:nvPr>
            <p:ph type="title"/>
          </p:nvPr>
        </p:nvSpPr>
        <p:spPr>
          <a:xfrm>
            <a:off x="457200" y="501388"/>
            <a:ext cx="8229600" cy="640080"/>
          </a:xfrm>
        </p:spPr>
        <p:txBody>
          <a:bodyPr/>
          <a:lstStyle/>
          <a:p>
            <a:r>
              <a:rPr lang="en-US" dirty="0"/>
              <a:t>Known Citizen Tip-RS</a:t>
            </a:r>
          </a:p>
        </p:txBody>
      </p:sp>
      <p:sp>
        <p:nvSpPr>
          <p:cNvPr id="4" name="Slide Number Placeholder 3">
            <a:extLst>
              <a:ext uri="{FF2B5EF4-FFF2-40B4-BE49-F238E27FC236}">
                <a16:creationId xmlns:a16="http://schemas.microsoft.com/office/drawing/2014/main" id="{718CEDA4-4EBC-6165-B678-09FFEA0755B9}"/>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55</a:t>
            </a:fld>
            <a:endParaRPr lang="en-US"/>
          </a:p>
        </p:txBody>
      </p:sp>
    </p:spTree>
    <p:extLst>
      <p:ext uri="{BB962C8B-B14F-4D97-AF65-F5344CB8AC3E}">
        <p14:creationId xmlns:p14="http://schemas.microsoft.com/office/powerpoint/2010/main" val="1824299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76CCC5-163A-6032-82EB-FB3B561B079D}"/>
              </a:ext>
            </a:extLst>
          </p:cNvPr>
          <p:cNvSpPr>
            <a:spLocks noGrp="1"/>
          </p:cNvSpPr>
          <p:nvPr>
            <p:ph sz="quarter" idx="1"/>
          </p:nvPr>
        </p:nvSpPr>
        <p:spPr>
          <a:xfrm>
            <a:off x="437322" y="1173480"/>
            <a:ext cx="8229600" cy="5318224"/>
          </a:xfrm>
        </p:spPr>
        <p:txBody>
          <a:bodyPr/>
          <a:lstStyle/>
          <a:p>
            <a:pPr marL="0" indent="0" algn="ctr">
              <a:buNone/>
            </a:pPr>
            <a:r>
              <a:rPr lang="en-US" sz="2400" u="sng" dirty="0"/>
              <a:t>State v. </a:t>
            </a:r>
            <a:r>
              <a:rPr lang="en-US" sz="2400" u="sng" dirty="0" err="1"/>
              <a:t>Hanning</a:t>
            </a:r>
            <a:r>
              <a:rPr lang="en-US" sz="2400" dirty="0"/>
              <a:t>, 296 S.W.3d 44 (Tenn. 2009).</a:t>
            </a:r>
          </a:p>
          <a:p>
            <a:pPr>
              <a:buFont typeface="Arial" panose="020B0604020202020204" pitchFamily="34" charset="0"/>
              <a:buChar char="•"/>
            </a:pPr>
            <a:r>
              <a:rPr lang="en-US" sz="2400" b="0" i="0" dirty="0">
                <a:solidFill>
                  <a:srgbClr val="212121"/>
                </a:solidFill>
                <a:effectLst/>
                <a:latin typeface="+mn-lt"/>
              </a:rPr>
              <a:t>The anonymous tip reporting reckless driving indicated a sufficiently high risk of imminent injury or death to members of the public;</a:t>
            </a:r>
          </a:p>
          <a:p>
            <a:pPr>
              <a:buFont typeface="Arial" panose="020B0604020202020204" pitchFamily="34" charset="0"/>
              <a:buChar char="•"/>
            </a:pPr>
            <a:r>
              <a:rPr lang="en-US" sz="2400" b="0" i="0" dirty="0">
                <a:solidFill>
                  <a:srgbClr val="212121"/>
                </a:solidFill>
                <a:effectLst/>
                <a:latin typeface="+mn-lt"/>
              </a:rPr>
              <a:t>The offense was reported at or near the time of its occurrence; </a:t>
            </a:r>
          </a:p>
          <a:p>
            <a:pPr>
              <a:buFont typeface="Arial" panose="020B0604020202020204" pitchFamily="34" charset="0"/>
              <a:buChar char="•"/>
            </a:pPr>
            <a:r>
              <a:rPr lang="en-US" sz="2400" dirty="0">
                <a:solidFill>
                  <a:srgbClr val="212121"/>
                </a:solidFill>
                <a:latin typeface="+mn-lt"/>
              </a:rPr>
              <a:t>T</a:t>
            </a:r>
            <a:r>
              <a:rPr lang="en-US" sz="2400" b="0" i="0" dirty="0">
                <a:solidFill>
                  <a:srgbClr val="212121"/>
                </a:solidFill>
                <a:effectLst/>
                <a:latin typeface="+mn-lt"/>
              </a:rPr>
              <a:t>he report indicated that the caller was witnessing an ongoing offense; </a:t>
            </a:r>
          </a:p>
          <a:p>
            <a:pPr>
              <a:buFont typeface="Arial" panose="020B0604020202020204" pitchFamily="34" charset="0"/>
              <a:buChar char="•"/>
            </a:pPr>
            <a:r>
              <a:rPr lang="en-US" sz="2400" dirty="0">
                <a:solidFill>
                  <a:srgbClr val="212121"/>
                </a:solidFill>
                <a:latin typeface="+mn-lt"/>
              </a:rPr>
              <a:t>T</a:t>
            </a:r>
            <a:r>
              <a:rPr lang="en-US" sz="2400" b="0" i="0" dirty="0">
                <a:solidFill>
                  <a:srgbClr val="212121"/>
                </a:solidFill>
                <a:effectLst/>
                <a:latin typeface="+mn-lt"/>
              </a:rPr>
              <a:t>he report provided a detailed description of the truck, its direction of travel and location; and </a:t>
            </a:r>
          </a:p>
          <a:p>
            <a:pPr>
              <a:buFont typeface="Arial" panose="020B0604020202020204" pitchFamily="34" charset="0"/>
              <a:buChar char="•"/>
            </a:pPr>
            <a:r>
              <a:rPr lang="en-US" sz="2400" dirty="0">
                <a:solidFill>
                  <a:srgbClr val="212121"/>
                </a:solidFill>
                <a:latin typeface="+mn-lt"/>
              </a:rPr>
              <a:t>T</a:t>
            </a:r>
            <a:r>
              <a:rPr lang="en-US" sz="2400" b="0" i="0" dirty="0">
                <a:solidFill>
                  <a:srgbClr val="212121"/>
                </a:solidFill>
                <a:effectLst/>
                <a:latin typeface="+mn-lt"/>
              </a:rPr>
              <a:t>he investigating officer verified those details within moments of the dispatch reporting the tip.</a:t>
            </a:r>
            <a:r>
              <a:rPr lang="en-US" sz="2400" dirty="0">
                <a:latin typeface="+mn-lt"/>
              </a:rPr>
              <a:t> </a:t>
            </a:r>
          </a:p>
        </p:txBody>
      </p:sp>
      <p:sp>
        <p:nvSpPr>
          <p:cNvPr id="3" name="Title 2">
            <a:extLst>
              <a:ext uri="{FF2B5EF4-FFF2-40B4-BE49-F238E27FC236}">
                <a16:creationId xmlns:a16="http://schemas.microsoft.com/office/drawing/2014/main" id="{C6E97100-53B9-26F7-503B-AA560AA8F5B0}"/>
              </a:ext>
            </a:extLst>
          </p:cNvPr>
          <p:cNvSpPr>
            <a:spLocks noGrp="1"/>
          </p:cNvSpPr>
          <p:nvPr>
            <p:ph type="title"/>
          </p:nvPr>
        </p:nvSpPr>
        <p:spPr/>
        <p:txBody>
          <a:bodyPr/>
          <a:lstStyle/>
          <a:p>
            <a:r>
              <a:rPr lang="en-US" dirty="0"/>
              <a:t>Anonymous Tip - RS</a:t>
            </a:r>
          </a:p>
        </p:txBody>
      </p:sp>
      <p:sp>
        <p:nvSpPr>
          <p:cNvPr id="4" name="Slide Number Placeholder 3">
            <a:extLst>
              <a:ext uri="{FF2B5EF4-FFF2-40B4-BE49-F238E27FC236}">
                <a16:creationId xmlns:a16="http://schemas.microsoft.com/office/drawing/2014/main" id="{8F7E48E3-B870-CFBE-FCD4-BE04CCACC7E7}"/>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56</a:t>
            </a:fld>
            <a:endParaRPr lang="en-US"/>
          </a:p>
        </p:txBody>
      </p:sp>
    </p:spTree>
    <p:extLst>
      <p:ext uri="{BB962C8B-B14F-4D97-AF65-F5344CB8AC3E}">
        <p14:creationId xmlns:p14="http://schemas.microsoft.com/office/powerpoint/2010/main" val="361859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A59461-A86B-939D-CD65-4316681B7469}"/>
              </a:ext>
            </a:extLst>
          </p:cNvPr>
          <p:cNvSpPr>
            <a:spLocks noGrp="1"/>
          </p:cNvSpPr>
          <p:nvPr>
            <p:ph sz="quarter" idx="1"/>
          </p:nvPr>
        </p:nvSpPr>
        <p:spPr>
          <a:xfrm>
            <a:off x="457200" y="1280160"/>
            <a:ext cx="8229600" cy="4297680"/>
          </a:xfrm>
        </p:spPr>
        <p:txBody>
          <a:bodyPr/>
          <a:lstStyle/>
          <a:p>
            <a:pPr marL="0" indent="0" algn="ctr">
              <a:buNone/>
            </a:pPr>
            <a:r>
              <a:rPr lang="en-US" sz="2800" u="sng" dirty="0">
                <a:latin typeface="+mn-lt"/>
              </a:rPr>
              <a:t>State v. McCormick</a:t>
            </a:r>
            <a:r>
              <a:rPr lang="en-US" sz="2800" dirty="0">
                <a:latin typeface="+mn-lt"/>
              </a:rPr>
              <a:t>, 494 S.W.3d 673 (Tenn. 2016).</a:t>
            </a:r>
          </a:p>
          <a:p>
            <a:pPr marL="0" indent="0" algn="ctr">
              <a:buNone/>
            </a:pPr>
            <a:endParaRPr lang="en-US" sz="2800" dirty="0">
              <a:latin typeface="+mn-lt"/>
            </a:endParaRPr>
          </a:p>
          <a:p>
            <a:pPr marL="0" indent="0">
              <a:buNone/>
            </a:pPr>
            <a:r>
              <a:rPr lang="en-US" sz="2800" b="1" dirty="0">
                <a:solidFill>
                  <a:srgbClr val="212121"/>
                </a:solidFill>
                <a:latin typeface="+mn-lt"/>
              </a:rPr>
              <a:t>T</a:t>
            </a:r>
            <a:r>
              <a:rPr lang="en-US" sz="2800" b="1" i="0" dirty="0">
                <a:solidFill>
                  <a:srgbClr val="212121"/>
                </a:solidFill>
                <a:effectLst/>
                <a:latin typeface="+mn-lt"/>
              </a:rPr>
              <a:t>he community caretaking doctrine is analytically distinct from consensual police-citizen encounters and is instead an exception to the state and federal constitutional warrant requirements which may be invoked to validate as reasonable a warrantless seizure of an automobile. </a:t>
            </a:r>
            <a:endParaRPr lang="en-US" sz="2800" b="1" dirty="0">
              <a:latin typeface="+mn-lt"/>
            </a:endParaRPr>
          </a:p>
        </p:txBody>
      </p:sp>
      <p:sp>
        <p:nvSpPr>
          <p:cNvPr id="3" name="Title 2">
            <a:extLst>
              <a:ext uri="{FF2B5EF4-FFF2-40B4-BE49-F238E27FC236}">
                <a16:creationId xmlns:a16="http://schemas.microsoft.com/office/drawing/2014/main" id="{8696F1D2-A848-1AD0-36E7-B603EF8779CD}"/>
              </a:ext>
            </a:extLst>
          </p:cNvPr>
          <p:cNvSpPr>
            <a:spLocks noGrp="1"/>
          </p:cNvSpPr>
          <p:nvPr>
            <p:ph type="title"/>
          </p:nvPr>
        </p:nvSpPr>
        <p:spPr>
          <a:xfrm>
            <a:off x="457200" y="362695"/>
            <a:ext cx="8229600" cy="640080"/>
          </a:xfrm>
        </p:spPr>
        <p:txBody>
          <a:bodyPr/>
          <a:lstStyle/>
          <a:p>
            <a:r>
              <a:rPr lang="en-US" dirty="0"/>
              <a:t>Community Caretaking</a:t>
            </a:r>
          </a:p>
        </p:txBody>
      </p:sp>
      <p:sp>
        <p:nvSpPr>
          <p:cNvPr id="4" name="Slide Number Placeholder 3">
            <a:extLst>
              <a:ext uri="{FF2B5EF4-FFF2-40B4-BE49-F238E27FC236}">
                <a16:creationId xmlns:a16="http://schemas.microsoft.com/office/drawing/2014/main" id="{C09BC999-878B-9CDA-56F5-F2CBBEA8C511}"/>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57</a:t>
            </a:fld>
            <a:endParaRPr lang="en-US"/>
          </a:p>
        </p:txBody>
      </p:sp>
    </p:spTree>
    <p:extLst>
      <p:ext uri="{BB962C8B-B14F-4D97-AF65-F5344CB8AC3E}">
        <p14:creationId xmlns:p14="http://schemas.microsoft.com/office/powerpoint/2010/main" val="7312675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20B9-4FD8-4701-58E9-437980979F51}"/>
              </a:ext>
            </a:extLst>
          </p:cNvPr>
          <p:cNvSpPr>
            <a:spLocks noGrp="1"/>
          </p:cNvSpPr>
          <p:nvPr>
            <p:ph type="title"/>
          </p:nvPr>
        </p:nvSpPr>
        <p:spPr>
          <a:xfrm>
            <a:off x="457200" y="679101"/>
            <a:ext cx="8229600" cy="1348481"/>
          </a:xfrm>
        </p:spPr>
        <p:txBody>
          <a:bodyPr/>
          <a:lstStyle/>
          <a:p>
            <a:r>
              <a:rPr lang="en-US" sz="3600" dirty="0"/>
              <a:t>Community Caretaking</a:t>
            </a:r>
            <a:br>
              <a:rPr lang="en-US" sz="3600" dirty="0"/>
            </a:br>
            <a:r>
              <a:rPr lang="en-US" sz="3600" dirty="0"/>
              <a:t>State v. McCormick, 494 S.W.3d 673 (Tenn. 2016)</a:t>
            </a:r>
          </a:p>
        </p:txBody>
      </p:sp>
      <p:sp>
        <p:nvSpPr>
          <p:cNvPr id="3" name="Content Placeholder 2">
            <a:extLst>
              <a:ext uri="{FF2B5EF4-FFF2-40B4-BE49-F238E27FC236}">
                <a16:creationId xmlns:a16="http://schemas.microsoft.com/office/drawing/2014/main" id="{119C3472-735D-D0CD-F03B-B965A55AC4FC}"/>
              </a:ext>
            </a:extLst>
          </p:cNvPr>
          <p:cNvSpPr>
            <a:spLocks noGrp="1"/>
          </p:cNvSpPr>
          <p:nvPr>
            <p:ph idx="1"/>
          </p:nvPr>
        </p:nvSpPr>
        <p:spPr>
          <a:xfrm>
            <a:off x="457200" y="2279375"/>
            <a:ext cx="8229600" cy="4041912"/>
          </a:xfrm>
        </p:spPr>
        <p:txBody>
          <a:bodyPr/>
          <a:lstStyle/>
          <a:p>
            <a:r>
              <a:rPr lang="en-US" b="0" dirty="0">
                <a:latin typeface="+mn-lt"/>
                <a:cs typeface="Times New Roman" pitchFamily="18" charset="0"/>
              </a:rPr>
              <a:t>1) The nature and Level of Distress exhibited by the citizen;</a:t>
            </a:r>
          </a:p>
          <a:p>
            <a:pPr lvl="0"/>
            <a:r>
              <a:rPr lang="en-US" b="0" dirty="0">
                <a:latin typeface="+mn-lt"/>
                <a:cs typeface="Times New Roman" pitchFamily="18" charset="0"/>
              </a:rPr>
              <a:t>2) The location;</a:t>
            </a:r>
          </a:p>
          <a:p>
            <a:pPr lvl="0"/>
            <a:r>
              <a:rPr lang="en-US" b="0" dirty="0">
                <a:latin typeface="+mn-lt"/>
                <a:cs typeface="Times New Roman" pitchFamily="18" charset="0"/>
              </a:rPr>
              <a:t>3) The time;</a:t>
            </a:r>
          </a:p>
          <a:p>
            <a:pPr lvl="0"/>
            <a:r>
              <a:rPr lang="en-US" b="0" dirty="0">
                <a:latin typeface="+mn-lt"/>
                <a:cs typeface="Times New Roman" pitchFamily="18" charset="0"/>
              </a:rPr>
              <a:t>4) The accessibility and availability of other assistance; and</a:t>
            </a:r>
          </a:p>
          <a:p>
            <a:pPr lvl="0"/>
            <a:r>
              <a:rPr lang="en-US" b="0" dirty="0">
                <a:latin typeface="+mn-lt"/>
                <a:cs typeface="Times New Roman" pitchFamily="18" charset="0"/>
              </a:rPr>
              <a:t>5) The risk of danger if the officer provides no assistance.</a:t>
            </a:r>
          </a:p>
          <a:p>
            <a:endParaRPr lang="en-US" dirty="0"/>
          </a:p>
        </p:txBody>
      </p:sp>
      <p:sp>
        <p:nvSpPr>
          <p:cNvPr id="4" name="Slide Number Placeholder 3">
            <a:extLst>
              <a:ext uri="{FF2B5EF4-FFF2-40B4-BE49-F238E27FC236}">
                <a16:creationId xmlns:a16="http://schemas.microsoft.com/office/drawing/2014/main" id="{618EBD59-2101-399B-7EBF-20DD61F52CB1}"/>
              </a:ext>
            </a:extLst>
          </p:cNvPr>
          <p:cNvSpPr>
            <a:spLocks noGrp="1"/>
          </p:cNvSpPr>
          <p:nvPr>
            <p:ph type="sldNum" sz="quarter" idx="10"/>
          </p:nvPr>
        </p:nvSpPr>
        <p:spPr/>
        <p:txBody>
          <a:bodyPr/>
          <a:lstStyle/>
          <a:p>
            <a:r>
              <a:rPr lang="en-US"/>
              <a:t>8-</a:t>
            </a:r>
            <a:fld id="{9F4F17EC-3751-4A57-9281-36AF2CD679EC}" type="slidenum">
              <a:rPr lang="en-US" smtClean="0"/>
              <a:pPr/>
              <a:t>58</a:t>
            </a:fld>
            <a:endParaRPr lang="en-US" dirty="0"/>
          </a:p>
        </p:txBody>
      </p:sp>
    </p:spTree>
    <p:extLst>
      <p:ext uri="{BB962C8B-B14F-4D97-AF65-F5344CB8AC3E}">
        <p14:creationId xmlns:p14="http://schemas.microsoft.com/office/powerpoint/2010/main" val="137059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A0CE-E164-E9F8-0BD9-CA66BE7A04EE}"/>
              </a:ext>
            </a:extLst>
          </p:cNvPr>
          <p:cNvSpPr>
            <a:spLocks noGrp="1"/>
          </p:cNvSpPr>
          <p:nvPr>
            <p:ph type="title"/>
          </p:nvPr>
        </p:nvSpPr>
        <p:spPr/>
        <p:txBody>
          <a:bodyPr/>
          <a:lstStyle/>
          <a:p>
            <a:r>
              <a:rPr lang="en-US" dirty="0"/>
              <a:t>McCormick Facts</a:t>
            </a:r>
          </a:p>
        </p:txBody>
      </p:sp>
      <p:sp>
        <p:nvSpPr>
          <p:cNvPr id="3" name="Content Placeholder 2">
            <a:extLst>
              <a:ext uri="{FF2B5EF4-FFF2-40B4-BE49-F238E27FC236}">
                <a16:creationId xmlns:a16="http://schemas.microsoft.com/office/drawing/2014/main" id="{5E81C624-4766-55E6-DA90-11EB799E6699}"/>
              </a:ext>
            </a:extLst>
          </p:cNvPr>
          <p:cNvSpPr>
            <a:spLocks noGrp="1"/>
          </p:cNvSpPr>
          <p:nvPr>
            <p:ph idx="1"/>
          </p:nvPr>
        </p:nvSpPr>
        <p:spPr/>
        <p:txBody>
          <a:bodyPr/>
          <a:lstStyle/>
          <a:p>
            <a:r>
              <a:rPr lang="en-US" sz="2400" b="0" dirty="0">
                <a:latin typeface="+mn-lt"/>
                <a:cs typeface="Times New Roman" pitchFamily="18" charset="0"/>
              </a:rPr>
              <a:t>Tahoe blocking 75% of the driveway to a closed grocery store</a:t>
            </a:r>
          </a:p>
          <a:p>
            <a:r>
              <a:rPr lang="en-US" sz="2400" b="0" dirty="0">
                <a:latin typeface="+mn-lt"/>
                <a:cs typeface="Times New Roman" pitchFamily="18" charset="0"/>
              </a:rPr>
              <a:t>Tahoe was partially in the roadway</a:t>
            </a:r>
          </a:p>
          <a:p>
            <a:r>
              <a:rPr lang="en-US" sz="2400" b="0" dirty="0">
                <a:latin typeface="+mn-lt"/>
                <a:cs typeface="Times New Roman" pitchFamily="18" charset="0"/>
              </a:rPr>
              <a:t>Sgt. Daniel </a:t>
            </a:r>
            <a:r>
              <a:rPr lang="en-US" sz="2400" b="0" dirty="0" err="1">
                <a:latin typeface="+mn-lt"/>
                <a:cs typeface="Times New Roman" pitchFamily="18" charset="0"/>
              </a:rPr>
              <a:t>Trivette</a:t>
            </a:r>
            <a:r>
              <a:rPr lang="en-US" sz="2400" b="0" dirty="0">
                <a:latin typeface="+mn-lt"/>
                <a:cs typeface="Times New Roman" pitchFamily="18" charset="0"/>
              </a:rPr>
              <a:t> pulled in behind vehicle</a:t>
            </a:r>
          </a:p>
          <a:p>
            <a:r>
              <a:rPr lang="en-US" sz="2400" b="0" dirty="0">
                <a:latin typeface="+mn-lt"/>
                <a:cs typeface="Times New Roman" pitchFamily="18" charset="0"/>
              </a:rPr>
              <a:t>Activated rear lights to keep from getting hit from behind</a:t>
            </a:r>
          </a:p>
          <a:p>
            <a:r>
              <a:rPr lang="en-US" sz="2400" b="0" dirty="0">
                <a:latin typeface="+mn-lt"/>
                <a:cs typeface="Times New Roman" pitchFamily="18" charset="0"/>
              </a:rPr>
              <a:t>Went to check on driver</a:t>
            </a:r>
          </a:p>
          <a:p>
            <a:r>
              <a:rPr lang="en-US" sz="2400" b="0" dirty="0">
                <a:latin typeface="+mn-lt"/>
                <a:cs typeface="Times New Roman" pitchFamily="18" charset="0"/>
              </a:rPr>
              <a:t>Engine on, loud music, driver slumped over</a:t>
            </a:r>
          </a:p>
          <a:p>
            <a:r>
              <a:rPr lang="en-US" sz="2400" b="0" dirty="0">
                <a:latin typeface="+mn-lt"/>
                <a:cs typeface="Times New Roman" pitchFamily="18" charset="0"/>
              </a:rPr>
              <a:t>Tried to wake for 1 minute</a:t>
            </a:r>
          </a:p>
          <a:p>
            <a:r>
              <a:rPr lang="en-US" sz="2400" b="0" dirty="0">
                <a:latin typeface="+mn-lt"/>
                <a:cs typeface="Times New Roman" pitchFamily="18" charset="0"/>
              </a:rPr>
              <a:t>Opened door, found a passed out inebriated </a:t>
            </a:r>
            <a:r>
              <a:rPr lang="en-US" b="0" dirty="0">
                <a:latin typeface="+mn-lt"/>
                <a:cs typeface="Times New Roman" pitchFamily="18" charset="0"/>
              </a:rPr>
              <a:t>driver</a:t>
            </a:r>
            <a:endParaRPr lang="en-US" b="0" dirty="0">
              <a:latin typeface="+mn-lt"/>
            </a:endParaRPr>
          </a:p>
          <a:p>
            <a:endParaRPr lang="en-US" dirty="0"/>
          </a:p>
        </p:txBody>
      </p:sp>
      <p:sp>
        <p:nvSpPr>
          <p:cNvPr id="4" name="Slide Number Placeholder 3">
            <a:extLst>
              <a:ext uri="{FF2B5EF4-FFF2-40B4-BE49-F238E27FC236}">
                <a16:creationId xmlns:a16="http://schemas.microsoft.com/office/drawing/2014/main" id="{7982516B-D1B2-D325-95D2-8AE8D16FE8BD}"/>
              </a:ext>
            </a:extLst>
          </p:cNvPr>
          <p:cNvSpPr>
            <a:spLocks noGrp="1"/>
          </p:cNvSpPr>
          <p:nvPr>
            <p:ph type="sldNum" sz="quarter" idx="10"/>
          </p:nvPr>
        </p:nvSpPr>
        <p:spPr/>
        <p:txBody>
          <a:bodyPr/>
          <a:lstStyle/>
          <a:p>
            <a:r>
              <a:rPr lang="en-US"/>
              <a:t>8-</a:t>
            </a:r>
            <a:fld id="{9F4F17EC-3751-4A57-9281-36AF2CD679EC}" type="slidenum">
              <a:rPr lang="en-US" smtClean="0"/>
              <a:pPr/>
              <a:t>59</a:t>
            </a:fld>
            <a:endParaRPr lang="en-US" dirty="0"/>
          </a:p>
        </p:txBody>
      </p:sp>
    </p:spTree>
    <p:extLst>
      <p:ext uri="{BB962C8B-B14F-4D97-AF65-F5344CB8AC3E}">
        <p14:creationId xmlns:p14="http://schemas.microsoft.com/office/powerpoint/2010/main" val="1311661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17F44B-2269-D24B-84DE-E29CD99FCEB3}"/>
              </a:ext>
            </a:extLst>
          </p:cNvPr>
          <p:cNvSpPr>
            <a:spLocks noGrp="1"/>
          </p:cNvSpPr>
          <p:nvPr>
            <p:ph sz="quarter" idx="1"/>
          </p:nvPr>
        </p:nvSpPr>
        <p:spPr>
          <a:xfrm>
            <a:off x="457200" y="1738892"/>
            <a:ext cx="8229600" cy="4297680"/>
          </a:xfrm>
        </p:spPr>
        <p:txBody>
          <a:bodyPr/>
          <a:lstStyle/>
          <a:p>
            <a:pPr marL="0" indent="0" algn="l" fontAlgn="base">
              <a:buNone/>
            </a:pPr>
            <a:r>
              <a:rPr lang="en-US" sz="2800" b="1" dirty="0">
                <a:solidFill>
                  <a:schemeClr val="tx1">
                    <a:lumMod val="50000"/>
                  </a:schemeClr>
                </a:solidFill>
                <a:latin typeface="+mn-lt"/>
              </a:rPr>
              <a:t>(2</a:t>
            </a:r>
            <a:r>
              <a:rPr lang="en-US" sz="2800" b="1" i="0" dirty="0">
                <a:solidFill>
                  <a:schemeClr val="tx1">
                    <a:lumMod val="50000"/>
                  </a:schemeClr>
                </a:solidFill>
                <a:effectLst/>
                <a:latin typeface="+mn-lt"/>
              </a:rPr>
              <a:t>)</a:t>
            </a:r>
            <a:r>
              <a:rPr lang="en-US" sz="2800" b="0" i="0" dirty="0">
                <a:solidFill>
                  <a:schemeClr val="tx1">
                    <a:lumMod val="50000"/>
                  </a:schemeClr>
                </a:solidFill>
                <a:effectLst/>
                <a:latin typeface="+mn-lt"/>
              </a:rPr>
              <a:t> The alcohol concentration in the person's blood or breath is eight-hundredths of one percent </a:t>
            </a:r>
            <a:r>
              <a:rPr lang="en-US" sz="2800" b="0" i="0" u="sng" dirty="0">
                <a:solidFill>
                  <a:schemeClr val="tx1">
                    <a:lumMod val="50000"/>
                  </a:schemeClr>
                </a:solidFill>
                <a:effectLst/>
                <a:latin typeface="+mn-lt"/>
              </a:rPr>
              <a:t>(0.08%) or more</a:t>
            </a:r>
            <a:r>
              <a:rPr lang="en-US" sz="2800" b="0" i="0" dirty="0">
                <a:solidFill>
                  <a:schemeClr val="tx1">
                    <a:lumMod val="50000"/>
                  </a:schemeClr>
                </a:solidFill>
                <a:effectLst/>
                <a:latin typeface="+mn-lt"/>
              </a:rPr>
              <a:t>; or</a:t>
            </a:r>
            <a:br>
              <a:rPr lang="en-US" sz="2800" b="0" i="0" dirty="0">
                <a:solidFill>
                  <a:schemeClr val="tx1">
                    <a:lumMod val="50000"/>
                  </a:schemeClr>
                </a:solidFill>
                <a:effectLst/>
                <a:latin typeface="+mn-lt"/>
              </a:rPr>
            </a:br>
            <a:endParaRPr lang="en-US" sz="2800" b="0" i="0" dirty="0">
              <a:solidFill>
                <a:schemeClr val="tx1">
                  <a:lumMod val="50000"/>
                </a:schemeClr>
              </a:solidFill>
              <a:effectLst/>
              <a:latin typeface="+mn-lt"/>
            </a:endParaRPr>
          </a:p>
          <a:p>
            <a:pPr marL="0" indent="0" algn="l" fontAlgn="base">
              <a:buNone/>
            </a:pPr>
            <a:r>
              <a:rPr lang="en-US" sz="2800" b="1" i="0" dirty="0">
                <a:solidFill>
                  <a:schemeClr val="tx1">
                    <a:lumMod val="50000"/>
                  </a:schemeClr>
                </a:solidFill>
                <a:effectLst/>
                <a:latin typeface="+mn-lt"/>
              </a:rPr>
              <a:t>(3)</a:t>
            </a:r>
            <a:r>
              <a:rPr lang="en-US" sz="2800" b="0" i="0" dirty="0">
                <a:solidFill>
                  <a:schemeClr val="tx1">
                    <a:lumMod val="50000"/>
                  </a:schemeClr>
                </a:solidFill>
                <a:effectLst/>
                <a:latin typeface="+mn-lt"/>
              </a:rPr>
              <a:t> With a blood alcohol concentration of four-hundredths of one percent </a:t>
            </a:r>
            <a:r>
              <a:rPr lang="en-US" sz="2800" b="0" i="0" u="sng" dirty="0">
                <a:solidFill>
                  <a:schemeClr val="tx1">
                    <a:lumMod val="50000"/>
                  </a:schemeClr>
                </a:solidFill>
                <a:effectLst/>
                <a:latin typeface="+mn-lt"/>
              </a:rPr>
              <a:t>(0.04%) </a:t>
            </a:r>
            <a:r>
              <a:rPr lang="en-US" sz="2800" b="0" i="0" dirty="0">
                <a:solidFill>
                  <a:schemeClr val="tx1">
                    <a:lumMod val="50000"/>
                  </a:schemeClr>
                </a:solidFill>
                <a:effectLst/>
                <a:latin typeface="+mn-lt"/>
              </a:rPr>
              <a:t>or more and the </a:t>
            </a:r>
            <a:r>
              <a:rPr lang="en-US" sz="2800" b="0" i="0" u="sng" dirty="0">
                <a:solidFill>
                  <a:schemeClr val="tx1">
                    <a:lumMod val="50000"/>
                  </a:schemeClr>
                </a:solidFill>
                <a:effectLst/>
                <a:latin typeface="+mn-lt"/>
              </a:rPr>
              <a:t>vehicle is a commercial motor vehicle </a:t>
            </a:r>
            <a:r>
              <a:rPr lang="en-US" sz="2800" b="0" i="0" dirty="0">
                <a:solidFill>
                  <a:schemeClr val="tx1">
                    <a:lumMod val="50000"/>
                  </a:schemeClr>
                </a:solidFill>
                <a:effectLst/>
                <a:latin typeface="+mn-lt"/>
              </a:rPr>
              <a:t>as defined in</a:t>
            </a:r>
            <a:br>
              <a:rPr lang="en-US" sz="2800" b="0" i="0" dirty="0">
                <a:solidFill>
                  <a:schemeClr val="tx1">
                    <a:lumMod val="50000"/>
                  </a:schemeClr>
                </a:solidFill>
                <a:effectLst/>
                <a:latin typeface="+mn-lt"/>
              </a:rPr>
            </a:br>
            <a:r>
              <a:rPr lang="en-US" sz="2800" b="0" i="0" dirty="0">
                <a:solidFill>
                  <a:schemeClr val="tx1">
                    <a:lumMod val="50000"/>
                  </a:schemeClr>
                </a:solidFill>
                <a:effectLst/>
                <a:latin typeface="+mn-lt"/>
              </a:rPr>
              <a:t> </a:t>
            </a:r>
            <a:r>
              <a:rPr lang="en-US" sz="2800" dirty="0">
                <a:solidFill>
                  <a:schemeClr val="tx1">
                    <a:lumMod val="50000"/>
                  </a:schemeClr>
                </a:solidFill>
                <a:latin typeface="+mn-lt"/>
              </a:rPr>
              <a:t>§ 55-50-502.</a:t>
            </a:r>
            <a:endParaRPr lang="en-US" sz="2800" dirty="0"/>
          </a:p>
        </p:txBody>
      </p:sp>
      <p:sp>
        <p:nvSpPr>
          <p:cNvPr id="3" name="Title 2">
            <a:extLst>
              <a:ext uri="{FF2B5EF4-FFF2-40B4-BE49-F238E27FC236}">
                <a16:creationId xmlns:a16="http://schemas.microsoft.com/office/drawing/2014/main" id="{EC98AE66-A73B-B3B0-FBA5-C35213EE76DA}"/>
              </a:ext>
            </a:extLst>
          </p:cNvPr>
          <p:cNvSpPr>
            <a:spLocks noGrp="1"/>
          </p:cNvSpPr>
          <p:nvPr>
            <p:ph type="title"/>
          </p:nvPr>
        </p:nvSpPr>
        <p:spPr/>
        <p:txBody>
          <a:bodyPr/>
          <a:lstStyle/>
          <a:p>
            <a:r>
              <a:rPr lang="en-US" dirty="0"/>
              <a:t>T.C.A. § 55-10-401</a:t>
            </a:r>
          </a:p>
        </p:txBody>
      </p:sp>
      <p:sp>
        <p:nvSpPr>
          <p:cNvPr id="4" name="Slide Number Placeholder 3">
            <a:extLst>
              <a:ext uri="{FF2B5EF4-FFF2-40B4-BE49-F238E27FC236}">
                <a16:creationId xmlns:a16="http://schemas.microsoft.com/office/drawing/2014/main" id="{232D28FC-4976-4330-5B41-EBB7AB32B2B8}"/>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6</a:t>
            </a:fld>
            <a:endParaRPr lang="en-US"/>
          </a:p>
        </p:txBody>
      </p:sp>
    </p:spTree>
    <p:extLst>
      <p:ext uri="{BB962C8B-B14F-4D97-AF65-F5344CB8AC3E}">
        <p14:creationId xmlns:p14="http://schemas.microsoft.com/office/powerpoint/2010/main" val="2943149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B4087A-66B0-4EEE-747D-F06E284DFB4A}"/>
              </a:ext>
            </a:extLst>
          </p:cNvPr>
          <p:cNvSpPr>
            <a:spLocks noGrp="1"/>
          </p:cNvSpPr>
          <p:nvPr>
            <p:ph sz="quarter" idx="1"/>
          </p:nvPr>
        </p:nvSpPr>
        <p:spPr/>
        <p:txBody>
          <a:bodyPr/>
          <a:lstStyle/>
          <a:p>
            <a:pPr marL="0" indent="0" algn="ctr">
              <a:buNone/>
            </a:pPr>
            <a:r>
              <a:rPr lang="en-US" u="sng" dirty="0">
                <a:solidFill>
                  <a:srgbClr val="212121"/>
                </a:solidFill>
                <a:latin typeface="Trebuchet MS" panose="020B0603020202020204" pitchFamily="34" charset="0"/>
              </a:rPr>
              <a:t>State v. Downey</a:t>
            </a:r>
            <a:r>
              <a:rPr lang="en-US" dirty="0">
                <a:solidFill>
                  <a:srgbClr val="212121"/>
                </a:solidFill>
                <a:latin typeface="Trebuchet MS" panose="020B0603020202020204" pitchFamily="34" charset="0"/>
              </a:rPr>
              <a:t>, 945 S.W.2d 102 (Tenn. 1997). </a:t>
            </a:r>
          </a:p>
          <a:p>
            <a:pPr marL="0" indent="0" algn="ctr">
              <a:buNone/>
            </a:pPr>
            <a:endParaRPr lang="en-US" dirty="0">
              <a:solidFill>
                <a:srgbClr val="212121"/>
              </a:solidFill>
              <a:latin typeface="Trebuchet MS" panose="020B0603020202020204" pitchFamily="34" charset="0"/>
            </a:endParaRPr>
          </a:p>
          <a:p>
            <a:pPr marL="0" indent="0">
              <a:buNone/>
            </a:pPr>
            <a:r>
              <a:rPr lang="en-US" dirty="0">
                <a:solidFill>
                  <a:srgbClr val="212121"/>
                </a:solidFill>
                <a:latin typeface="Trebuchet MS" panose="020B0603020202020204" pitchFamily="34" charset="0"/>
              </a:rPr>
              <a:t>T</a:t>
            </a:r>
            <a:r>
              <a:rPr lang="en-US" b="0" i="0" dirty="0">
                <a:solidFill>
                  <a:srgbClr val="212121"/>
                </a:solidFill>
                <a:effectLst/>
                <a:latin typeface="Trebuchet MS" panose="020B0603020202020204" pitchFamily="34" charset="0"/>
              </a:rPr>
              <a:t>he use of a sobriety roadblock, although a seizure, can be a reasonable seizure under the Tennessee Constitution, provided it is established and operated in accordance with predetermined operational guidelines and supervisory authority that minimize the risk of arbitrary intrusion on individuals and limit the discretion of law enforcement officers at the scene.</a:t>
            </a:r>
            <a:endParaRPr lang="en-US" dirty="0">
              <a:latin typeface="Trebuchet MS" panose="020B0603020202020204" pitchFamily="34" charset="0"/>
            </a:endParaRPr>
          </a:p>
        </p:txBody>
      </p:sp>
      <p:sp>
        <p:nvSpPr>
          <p:cNvPr id="3" name="Title 2">
            <a:extLst>
              <a:ext uri="{FF2B5EF4-FFF2-40B4-BE49-F238E27FC236}">
                <a16:creationId xmlns:a16="http://schemas.microsoft.com/office/drawing/2014/main" id="{767EC767-DE88-1BBC-5A03-2D0B6242E3FB}"/>
              </a:ext>
            </a:extLst>
          </p:cNvPr>
          <p:cNvSpPr>
            <a:spLocks noGrp="1"/>
          </p:cNvSpPr>
          <p:nvPr>
            <p:ph type="title"/>
          </p:nvPr>
        </p:nvSpPr>
        <p:spPr/>
        <p:txBody>
          <a:bodyPr/>
          <a:lstStyle/>
          <a:p>
            <a:r>
              <a:rPr lang="en-US" dirty="0"/>
              <a:t>Sobriety Checkpoints</a:t>
            </a:r>
          </a:p>
        </p:txBody>
      </p:sp>
      <p:sp>
        <p:nvSpPr>
          <p:cNvPr id="4" name="Slide Number Placeholder 3">
            <a:extLst>
              <a:ext uri="{FF2B5EF4-FFF2-40B4-BE49-F238E27FC236}">
                <a16:creationId xmlns:a16="http://schemas.microsoft.com/office/drawing/2014/main" id="{3473F732-9901-E0CB-875D-3F266638B7E1}"/>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60</a:t>
            </a:fld>
            <a:endParaRPr lang="en-US"/>
          </a:p>
        </p:txBody>
      </p:sp>
    </p:spTree>
    <p:extLst>
      <p:ext uri="{BB962C8B-B14F-4D97-AF65-F5344CB8AC3E}">
        <p14:creationId xmlns:p14="http://schemas.microsoft.com/office/powerpoint/2010/main" val="2032795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sz="quarter" idx="1"/>
          </p:nvPr>
        </p:nvSpPr>
        <p:spPr/>
        <p:txBody>
          <a:bodyPr/>
          <a:lstStyle/>
          <a:p>
            <a:pPr marL="0" indent="0" algn="ctr">
              <a:buNone/>
            </a:pPr>
            <a:r>
              <a:rPr lang="en-US" altLang="en-US" dirty="0"/>
              <a:t>Miranda</a:t>
            </a:r>
          </a:p>
          <a:p>
            <a:pPr marL="0" indent="0" algn="ctr">
              <a:buNone/>
            </a:pPr>
            <a:endParaRPr lang="en-US" altLang="en-US" dirty="0"/>
          </a:p>
          <a:p>
            <a:pPr marL="0" indent="0" algn="ctr">
              <a:buNone/>
            </a:pPr>
            <a:r>
              <a:rPr lang="en-US" altLang="en-US" dirty="0"/>
              <a:t>Chemical Testing Evidence</a:t>
            </a:r>
          </a:p>
          <a:p>
            <a:pPr marL="0" indent="0" algn="ctr">
              <a:buNone/>
            </a:pPr>
            <a:r>
              <a:rPr lang="en-US" altLang="en-US" dirty="0"/>
              <a:t>-Admissibility of Breath</a:t>
            </a:r>
          </a:p>
          <a:p>
            <a:pPr marL="0" indent="0" algn="ctr">
              <a:buNone/>
            </a:pPr>
            <a:r>
              <a:rPr lang="en-US" altLang="en-US" dirty="0"/>
              <a:t>-Admissibility of Blood</a:t>
            </a:r>
          </a:p>
          <a:p>
            <a:pPr marL="0" indent="0" algn="ctr">
              <a:buNone/>
            </a:pPr>
            <a:endParaRPr lang="en-US" altLang="en-US" dirty="0"/>
          </a:p>
          <a:p>
            <a:pPr marL="0" indent="0" algn="ctr">
              <a:buNone/>
            </a:pPr>
            <a:endParaRPr lang="en-US" altLang="en-US" dirty="0"/>
          </a:p>
          <a:p>
            <a:pPr marL="0" indent="0" algn="ctr">
              <a:buNone/>
            </a:pPr>
            <a:endParaRPr lang="en-US" altLang="en-US" dirty="0"/>
          </a:p>
        </p:txBody>
      </p:sp>
      <p:sp>
        <p:nvSpPr>
          <p:cNvPr id="22531" name="Title 2"/>
          <p:cNvSpPr>
            <a:spLocks noGrp="1"/>
          </p:cNvSpPr>
          <p:nvPr>
            <p:ph type="title"/>
          </p:nvPr>
        </p:nvSpPr>
        <p:spPr/>
        <p:txBody>
          <a:bodyPr/>
          <a:lstStyle/>
          <a:p>
            <a:r>
              <a:rPr lang="en-US" altLang="en-US" dirty="0"/>
              <a:t>Other Relevant Case Law</a:t>
            </a:r>
          </a:p>
        </p:txBody>
      </p:sp>
      <p:sp>
        <p:nvSpPr>
          <p:cNvPr id="9" name="Slide Number Placeholder 8">
            <a:extLst>
              <a:ext uri="{FF2B5EF4-FFF2-40B4-BE49-F238E27FC236}">
                <a16:creationId xmlns:a16="http://schemas.microsoft.com/office/drawing/2014/main" id="{145D2A62-6635-47B6-8313-0161DE6F1025}"/>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99E3A4-226F-57B9-FDA1-B196D8F1D3E2}"/>
              </a:ext>
            </a:extLst>
          </p:cNvPr>
          <p:cNvSpPr>
            <a:spLocks noGrp="1"/>
          </p:cNvSpPr>
          <p:nvPr>
            <p:ph sz="quarter" idx="1"/>
          </p:nvPr>
        </p:nvSpPr>
        <p:spPr>
          <a:xfrm>
            <a:off x="457200" y="1280159"/>
            <a:ext cx="8229600" cy="5053367"/>
          </a:xfrm>
        </p:spPr>
        <p:txBody>
          <a:bodyPr/>
          <a:lstStyle/>
          <a:p>
            <a:pPr marL="0" indent="0" algn="ctr">
              <a:buNone/>
            </a:pPr>
            <a:r>
              <a:rPr lang="en-US" u="sng" dirty="0">
                <a:latin typeface="+mn-lt"/>
              </a:rPr>
              <a:t>State v. </a:t>
            </a:r>
            <a:r>
              <a:rPr lang="en-US" u="sng" dirty="0" err="1">
                <a:latin typeface="+mn-lt"/>
              </a:rPr>
              <a:t>Manzenberger</a:t>
            </a:r>
            <a:r>
              <a:rPr lang="en-US" dirty="0">
                <a:latin typeface="+mn-lt"/>
              </a:rPr>
              <a:t>, 2021 Tenn. Crim. App. LEXIS 143 (Tenn. Crim. App. June 3, 2021).</a:t>
            </a:r>
          </a:p>
          <a:p>
            <a:pPr marL="0" indent="0">
              <a:buNone/>
            </a:pPr>
            <a:endParaRPr lang="en-US" sz="2400" dirty="0">
              <a:latin typeface="+mn-lt"/>
            </a:endParaRPr>
          </a:p>
          <a:p>
            <a:r>
              <a:rPr lang="en-US" sz="2400" dirty="0">
                <a:latin typeface="+mn-lt"/>
              </a:rPr>
              <a:t>Defendant asked what would happen if he did not do SFSTs </a:t>
            </a:r>
          </a:p>
          <a:p>
            <a:r>
              <a:rPr lang="en-US" sz="2400" dirty="0">
                <a:latin typeface="+mn-lt"/>
              </a:rPr>
              <a:t>Officer said he would arrest</a:t>
            </a:r>
          </a:p>
          <a:p>
            <a:r>
              <a:rPr lang="en-US" sz="2400" dirty="0">
                <a:latin typeface="+mn-lt"/>
              </a:rPr>
              <a:t>Defendant did SFSTs </a:t>
            </a:r>
          </a:p>
          <a:p>
            <a:r>
              <a:rPr lang="en-US" sz="2400" dirty="0">
                <a:latin typeface="+mn-lt"/>
              </a:rPr>
              <a:t>After SFSTs officer asked his level of impairment on a scale of 0-10</a:t>
            </a:r>
          </a:p>
          <a:p>
            <a:r>
              <a:rPr lang="en-US" sz="2400" dirty="0">
                <a:latin typeface="+mn-lt"/>
              </a:rPr>
              <a:t>Defendant also said he drank “two one-thousand” beers </a:t>
            </a:r>
          </a:p>
          <a:p>
            <a:r>
              <a:rPr lang="en-US" sz="2400" dirty="0">
                <a:latin typeface="+mn-lt"/>
              </a:rPr>
              <a:t>Miranda not required because DUI investigation continues until words or actions of arrest are conveyed to the defendant</a:t>
            </a:r>
          </a:p>
          <a:p>
            <a:pPr marL="0" indent="0">
              <a:buNone/>
            </a:pPr>
            <a:endParaRPr lang="en-US" sz="2400" dirty="0">
              <a:latin typeface="+mn-lt"/>
            </a:endParaRPr>
          </a:p>
        </p:txBody>
      </p:sp>
      <p:sp>
        <p:nvSpPr>
          <p:cNvPr id="3" name="Title 2">
            <a:extLst>
              <a:ext uri="{FF2B5EF4-FFF2-40B4-BE49-F238E27FC236}">
                <a16:creationId xmlns:a16="http://schemas.microsoft.com/office/drawing/2014/main" id="{5CE683E6-B63C-E8DC-A523-75D70A51752F}"/>
              </a:ext>
            </a:extLst>
          </p:cNvPr>
          <p:cNvSpPr>
            <a:spLocks noGrp="1"/>
          </p:cNvSpPr>
          <p:nvPr>
            <p:ph type="title"/>
          </p:nvPr>
        </p:nvSpPr>
        <p:spPr>
          <a:xfrm>
            <a:off x="457200" y="524473"/>
            <a:ext cx="8229600" cy="640080"/>
          </a:xfrm>
        </p:spPr>
        <p:txBody>
          <a:bodyPr/>
          <a:lstStyle/>
          <a:p>
            <a:r>
              <a:rPr lang="en-US" dirty="0"/>
              <a:t>Miranda - Formal Arrest Line</a:t>
            </a:r>
          </a:p>
        </p:txBody>
      </p:sp>
      <p:sp>
        <p:nvSpPr>
          <p:cNvPr id="4" name="Slide Number Placeholder 3">
            <a:extLst>
              <a:ext uri="{FF2B5EF4-FFF2-40B4-BE49-F238E27FC236}">
                <a16:creationId xmlns:a16="http://schemas.microsoft.com/office/drawing/2014/main" id="{9438B7D3-DB36-D92C-A571-7299C4A79182}"/>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62</a:t>
            </a:fld>
            <a:endParaRPr lang="en-US"/>
          </a:p>
        </p:txBody>
      </p:sp>
    </p:spTree>
    <p:extLst>
      <p:ext uri="{BB962C8B-B14F-4D97-AF65-F5344CB8AC3E}">
        <p14:creationId xmlns:p14="http://schemas.microsoft.com/office/powerpoint/2010/main" val="3175102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5F89A5-7320-9823-F043-7E1E0B16BE47}"/>
              </a:ext>
            </a:extLst>
          </p:cNvPr>
          <p:cNvSpPr>
            <a:spLocks noGrp="1"/>
          </p:cNvSpPr>
          <p:nvPr>
            <p:ph sz="quarter" idx="1"/>
          </p:nvPr>
        </p:nvSpPr>
        <p:spPr/>
        <p:txBody>
          <a:bodyPr/>
          <a:lstStyle/>
          <a:p>
            <a:pPr marL="0" indent="0" algn="ctr">
              <a:buNone/>
            </a:pPr>
            <a:r>
              <a:rPr lang="en-US" u="sng" dirty="0">
                <a:latin typeface="+mn-lt"/>
              </a:rPr>
              <a:t>State v. Frasier</a:t>
            </a:r>
            <a:r>
              <a:rPr lang="en-US" dirty="0">
                <a:latin typeface="+mn-lt"/>
              </a:rPr>
              <a:t>, 914 S.W.2d 467 (Tenn. 1996).</a:t>
            </a:r>
          </a:p>
          <a:p>
            <a:pPr marL="0" indent="0">
              <a:buNone/>
            </a:pPr>
            <a:endParaRPr lang="en-US" b="1" i="0" dirty="0">
              <a:solidFill>
                <a:srgbClr val="212121"/>
              </a:solidFill>
              <a:effectLst/>
              <a:latin typeface="+mn-lt"/>
            </a:endParaRPr>
          </a:p>
          <a:p>
            <a:pPr marL="0" indent="0">
              <a:buNone/>
            </a:pPr>
            <a:r>
              <a:rPr lang="en-US" b="1" i="0" dirty="0">
                <a:solidFill>
                  <a:srgbClr val="212121"/>
                </a:solidFill>
                <a:effectLst/>
                <a:latin typeface="+mn-lt"/>
              </a:rPr>
              <a:t>Miranda</a:t>
            </a:r>
            <a:r>
              <a:rPr lang="en-US" b="0" i="0" dirty="0">
                <a:solidFill>
                  <a:srgbClr val="212121"/>
                </a:solidFill>
                <a:effectLst/>
                <a:latin typeface="+mn-lt"/>
              </a:rPr>
              <a:t> protection is not available when the police request a suspect to submit to a blood alcohol test because such a test is not deemed to be an interrogation within the meaning of </a:t>
            </a:r>
            <a:r>
              <a:rPr lang="en-US" b="1" i="0" dirty="0">
                <a:solidFill>
                  <a:srgbClr val="212121"/>
                </a:solidFill>
                <a:effectLst/>
                <a:latin typeface="+mn-lt"/>
              </a:rPr>
              <a:t>Miranda</a:t>
            </a:r>
            <a:r>
              <a:rPr lang="en-US" b="0" i="0" dirty="0">
                <a:solidFill>
                  <a:srgbClr val="212121"/>
                </a:solidFill>
                <a:effectLst/>
                <a:latin typeface="+mn-lt"/>
              </a:rPr>
              <a:t>. Rather, it constitutes police words or action normally attendant to arrest and custody, such as requests to submit to fingerprinting or photography. </a:t>
            </a:r>
            <a:endParaRPr lang="en-US" dirty="0">
              <a:latin typeface="+mn-lt"/>
            </a:endParaRPr>
          </a:p>
        </p:txBody>
      </p:sp>
      <p:sp>
        <p:nvSpPr>
          <p:cNvPr id="3" name="Title 2">
            <a:extLst>
              <a:ext uri="{FF2B5EF4-FFF2-40B4-BE49-F238E27FC236}">
                <a16:creationId xmlns:a16="http://schemas.microsoft.com/office/drawing/2014/main" id="{1E78DFD9-824A-8863-C62D-C2AA8A6CA524}"/>
              </a:ext>
            </a:extLst>
          </p:cNvPr>
          <p:cNvSpPr>
            <a:spLocks noGrp="1"/>
          </p:cNvSpPr>
          <p:nvPr>
            <p:ph type="title"/>
          </p:nvPr>
        </p:nvSpPr>
        <p:spPr/>
        <p:txBody>
          <a:bodyPr/>
          <a:lstStyle/>
          <a:p>
            <a:r>
              <a:rPr lang="en-US" dirty="0"/>
              <a:t>Miranda - Implied Consent</a:t>
            </a:r>
          </a:p>
        </p:txBody>
      </p:sp>
      <p:sp>
        <p:nvSpPr>
          <p:cNvPr id="4" name="Slide Number Placeholder 3">
            <a:extLst>
              <a:ext uri="{FF2B5EF4-FFF2-40B4-BE49-F238E27FC236}">
                <a16:creationId xmlns:a16="http://schemas.microsoft.com/office/drawing/2014/main" id="{CADD89D4-733C-D676-60E3-61DA4F64253F}"/>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63</a:t>
            </a:fld>
            <a:endParaRPr lang="en-US"/>
          </a:p>
        </p:txBody>
      </p:sp>
    </p:spTree>
    <p:extLst>
      <p:ext uri="{BB962C8B-B14F-4D97-AF65-F5344CB8AC3E}">
        <p14:creationId xmlns:p14="http://schemas.microsoft.com/office/powerpoint/2010/main" val="18033610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4B6B14-5560-17DF-787B-11BEFDFB3462}"/>
              </a:ext>
            </a:extLst>
          </p:cNvPr>
          <p:cNvSpPr>
            <a:spLocks noGrp="1"/>
          </p:cNvSpPr>
          <p:nvPr>
            <p:ph sz="quarter" idx="1"/>
          </p:nvPr>
        </p:nvSpPr>
        <p:spPr/>
        <p:txBody>
          <a:bodyPr/>
          <a:lstStyle/>
          <a:p>
            <a:pPr marL="0" indent="0" algn="ctr">
              <a:buNone/>
            </a:pPr>
            <a:r>
              <a:rPr lang="en-US" sz="2800" u="sng" dirty="0">
                <a:latin typeface="+mn-lt"/>
              </a:rPr>
              <a:t>Birchfield v. North Dakota</a:t>
            </a:r>
            <a:r>
              <a:rPr lang="en-US" sz="2800" dirty="0">
                <a:latin typeface="+mn-lt"/>
              </a:rPr>
              <a:t>, 136 S. Ct. 2160 (2016).</a:t>
            </a:r>
          </a:p>
          <a:p>
            <a:pPr marL="0" indent="0" algn="ctr">
              <a:buNone/>
            </a:pPr>
            <a:endParaRPr lang="en-US" sz="2800" dirty="0">
              <a:latin typeface="+mn-lt"/>
            </a:endParaRPr>
          </a:p>
          <a:p>
            <a:pPr marL="0" indent="0">
              <a:buNone/>
            </a:pPr>
            <a:r>
              <a:rPr lang="en-US" sz="2800" dirty="0">
                <a:latin typeface="+mn-lt"/>
              </a:rPr>
              <a:t>Fourth Amendment permits warrantless breath test incident to arrest.  </a:t>
            </a:r>
          </a:p>
          <a:p>
            <a:pPr marL="0" indent="0">
              <a:buNone/>
            </a:pPr>
            <a:endParaRPr lang="en-US" sz="2800" dirty="0">
              <a:latin typeface="+mn-lt"/>
            </a:endParaRPr>
          </a:p>
          <a:p>
            <a:pPr marL="0" indent="0">
              <a:buNone/>
            </a:pPr>
            <a:r>
              <a:rPr lang="en-US" sz="2800" dirty="0">
                <a:latin typeface="+mn-lt"/>
              </a:rPr>
              <a:t>Search warrant, informed and voluntary consent, or exigent circumstances for blood test.</a:t>
            </a:r>
          </a:p>
        </p:txBody>
      </p:sp>
      <p:sp>
        <p:nvSpPr>
          <p:cNvPr id="3" name="Title 2">
            <a:extLst>
              <a:ext uri="{FF2B5EF4-FFF2-40B4-BE49-F238E27FC236}">
                <a16:creationId xmlns:a16="http://schemas.microsoft.com/office/drawing/2014/main" id="{9EC685CF-16B9-BBE5-A07A-27EA48865780}"/>
              </a:ext>
            </a:extLst>
          </p:cNvPr>
          <p:cNvSpPr>
            <a:spLocks noGrp="1"/>
          </p:cNvSpPr>
          <p:nvPr>
            <p:ph type="title"/>
          </p:nvPr>
        </p:nvSpPr>
        <p:spPr/>
        <p:txBody>
          <a:bodyPr/>
          <a:lstStyle/>
          <a:p>
            <a:r>
              <a:rPr lang="en-US" dirty="0"/>
              <a:t>Chemical Testing</a:t>
            </a:r>
          </a:p>
        </p:txBody>
      </p:sp>
      <p:sp>
        <p:nvSpPr>
          <p:cNvPr id="4" name="Slide Number Placeholder 3">
            <a:extLst>
              <a:ext uri="{FF2B5EF4-FFF2-40B4-BE49-F238E27FC236}">
                <a16:creationId xmlns:a16="http://schemas.microsoft.com/office/drawing/2014/main" id="{7A845FD3-6731-B2A7-A495-52A9A35ACAC2}"/>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64</a:t>
            </a:fld>
            <a:endParaRPr lang="en-US"/>
          </a:p>
        </p:txBody>
      </p:sp>
    </p:spTree>
    <p:extLst>
      <p:ext uri="{BB962C8B-B14F-4D97-AF65-F5344CB8AC3E}">
        <p14:creationId xmlns:p14="http://schemas.microsoft.com/office/powerpoint/2010/main" val="14851113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6D8C8-BF05-C5A3-191B-0D793937FE51}"/>
              </a:ext>
            </a:extLst>
          </p:cNvPr>
          <p:cNvSpPr>
            <a:spLocks noGrp="1"/>
          </p:cNvSpPr>
          <p:nvPr>
            <p:ph sz="quarter" idx="1"/>
          </p:nvPr>
        </p:nvSpPr>
        <p:spPr/>
        <p:txBody>
          <a:bodyPr/>
          <a:lstStyle/>
          <a:p>
            <a:pPr marL="0" indent="0" algn="ctr">
              <a:buNone/>
            </a:pPr>
            <a:r>
              <a:rPr lang="en-US" u="sng" dirty="0">
                <a:latin typeface="+mn-lt"/>
              </a:rPr>
              <a:t>State v. Sensing</a:t>
            </a:r>
            <a:r>
              <a:rPr lang="en-US" dirty="0">
                <a:latin typeface="+mn-lt"/>
              </a:rPr>
              <a:t>, 843 S.W.2d 412 (Tenn. 1992).</a:t>
            </a:r>
          </a:p>
          <a:p>
            <a:pPr marL="0" indent="0" algn="ctr">
              <a:buNone/>
            </a:pPr>
            <a:endParaRPr lang="en-US" dirty="0">
              <a:latin typeface="+mn-lt"/>
            </a:endParaRPr>
          </a:p>
          <a:p>
            <a:pPr marL="0" indent="0">
              <a:buNone/>
            </a:pPr>
            <a:r>
              <a:rPr lang="en-US" dirty="0">
                <a:solidFill>
                  <a:srgbClr val="212121"/>
                </a:solidFill>
                <a:latin typeface="+mn-lt"/>
              </a:rPr>
              <a:t>Reliability of breath testing instruments </a:t>
            </a:r>
            <a:r>
              <a:rPr lang="en-US" b="0" i="0" dirty="0">
                <a:solidFill>
                  <a:srgbClr val="212121"/>
                </a:solidFill>
                <a:effectLst/>
                <a:latin typeface="+mn-lt"/>
              </a:rPr>
              <a:t>has been demonstrated and the results of such testing where properly performed are generally accepted. </a:t>
            </a:r>
            <a:r>
              <a:rPr lang="en-US" dirty="0">
                <a:solidFill>
                  <a:srgbClr val="212121"/>
                </a:solidFill>
                <a:latin typeface="+mn-lt"/>
              </a:rPr>
              <a:t> For breath tests results to be admissible, the t</a:t>
            </a:r>
            <a:r>
              <a:rPr lang="en-US" b="0" i="0" dirty="0">
                <a:solidFill>
                  <a:srgbClr val="212121"/>
                </a:solidFill>
                <a:effectLst/>
                <a:latin typeface="+mn-lt"/>
              </a:rPr>
              <a:t>esting officer must be able to testify to the following: </a:t>
            </a:r>
          </a:p>
        </p:txBody>
      </p:sp>
      <p:sp>
        <p:nvSpPr>
          <p:cNvPr id="3" name="Title 2">
            <a:extLst>
              <a:ext uri="{FF2B5EF4-FFF2-40B4-BE49-F238E27FC236}">
                <a16:creationId xmlns:a16="http://schemas.microsoft.com/office/drawing/2014/main" id="{88EDE370-8570-FA99-5B30-7DE19BA55B53}"/>
              </a:ext>
            </a:extLst>
          </p:cNvPr>
          <p:cNvSpPr>
            <a:spLocks noGrp="1"/>
          </p:cNvSpPr>
          <p:nvPr>
            <p:ph type="title"/>
          </p:nvPr>
        </p:nvSpPr>
        <p:spPr>
          <a:xfrm>
            <a:off x="457200" y="594360"/>
            <a:ext cx="8229600" cy="640080"/>
          </a:xfrm>
        </p:spPr>
        <p:txBody>
          <a:bodyPr/>
          <a:lstStyle/>
          <a:p>
            <a:r>
              <a:rPr lang="en-US" dirty="0"/>
              <a:t>Chemical Testing-Breath</a:t>
            </a:r>
          </a:p>
        </p:txBody>
      </p:sp>
      <p:sp>
        <p:nvSpPr>
          <p:cNvPr id="4" name="Slide Number Placeholder 3">
            <a:extLst>
              <a:ext uri="{FF2B5EF4-FFF2-40B4-BE49-F238E27FC236}">
                <a16:creationId xmlns:a16="http://schemas.microsoft.com/office/drawing/2014/main" id="{DD74A4A5-E64E-D16D-4F24-32C3B997FB64}"/>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65</a:t>
            </a:fld>
            <a:endParaRPr lang="en-US"/>
          </a:p>
        </p:txBody>
      </p:sp>
    </p:spTree>
    <p:extLst>
      <p:ext uri="{BB962C8B-B14F-4D97-AF65-F5344CB8AC3E}">
        <p14:creationId xmlns:p14="http://schemas.microsoft.com/office/powerpoint/2010/main" val="15113836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605CB1-165D-32FB-EE33-5CE13BE7F126}"/>
              </a:ext>
            </a:extLst>
          </p:cNvPr>
          <p:cNvSpPr>
            <a:spLocks noGrp="1"/>
          </p:cNvSpPr>
          <p:nvPr>
            <p:ph sz="quarter" idx="1"/>
          </p:nvPr>
        </p:nvSpPr>
        <p:spPr>
          <a:xfrm>
            <a:off x="457200" y="1538866"/>
            <a:ext cx="8229600" cy="4679053"/>
          </a:xfrm>
        </p:spPr>
        <p:txBody>
          <a:bodyPr/>
          <a:lstStyle/>
          <a:p>
            <a:pPr marL="0" indent="0">
              <a:buNone/>
            </a:pPr>
            <a:r>
              <a:rPr lang="en-US" b="0" i="0" dirty="0">
                <a:solidFill>
                  <a:srgbClr val="212121"/>
                </a:solidFill>
                <a:effectLst/>
                <a:latin typeface="+mn-lt"/>
              </a:rPr>
              <a:t>(1) Tests were performed in accordance with the </a:t>
            </a:r>
            <a:r>
              <a:rPr lang="en-US" dirty="0">
                <a:solidFill>
                  <a:srgbClr val="212121"/>
                </a:solidFill>
                <a:latin typeface="+mn-lt"/>
              </a:rPr>
              <a:t>TBI’s </a:t>
            </a:r>
            <a:r>
              <a:rPr lang="en-US" b="0" i="0" dirty="0">
                <a:solidFill>
                  <a:srgbClr val="212121"/>
                </a:solidFill>
                <a:effectLst/>
                <a:latin typeface="+mn-lt"/>
              </a:rPr>
              <a:t>operating procedures </a:t>
            </a:r>
            <a:endParaRPr lang="en-US" dirty="0">
              <a:latin typeface="+mn-lt"/>
            </a:endParaRPr>
          </a:p>
          <a:p>
            <a:pPr marL="0" indent="0">
              <a:buNone/>
            </a:pPr>
            <a:r>
              <a:rPr lang="en-US" b="0" i="0" dirty="0">
                <a:solidFill>
                  <a:srgbClr val="212121"/>
                </a:solidFill>
                <a:effectLst/>
                <a:latin typeface="+mn-lt"/>
              </a:rPr>
              <a:t>(2) Officer is certified by TBI to use the instrument </a:t>
            </a:r>
          </a:p>
          <a:p>
            <a:pPr marL="0" indent="0">
              <a:buNone/>
            </a:pPr>
            <a:r>
              <a:rPr lang="en-US" b="0" i="0" dirty="0">
                <a:solidFill>
                  <a:srgbClr val="212121"/>
                </a:solidFill>
                <a:effectLst/>
                <a:latin typeface="+mn-lt"/>
              </a:rPr>
              <a:t>(3) The instrument is certified by TBI and was tested regularly for accuracy and was working properly </a:t>
            </a:r>
          </a:p>
          <a:p>
            <a:pPr marL="0" indent="0">
              <a:buNone/>
            </a:pPr>
            <a:r>
              <a:rPr lang="en-US" b="0" i="0" dirty="0">
                <a:solidFill>
                  <a:srgbClr val="212121"/>
                </a:solidFill>
                <a:effectLst/>
                <a:latin typeface="+mn-lt"/>
              </a:rPr>
              <a:t>(4) the motorist was observed for 20 minutes prior to the test, and he did not have foreign matter in his mouth, did not consume any alcoholic beverage, smoke, or regurgitate, </a:t>
            </a:r>
          </a:p>
          <a:p>
            <a:pPr marL="0" indent="0">
              <a:buNone/>
            </a:pPr>
            <a:r>
              <a:rPr lang="en-US" b="0" i="0" dirty="0">
                <a:solidFill>
                  <a:srgbClr val="212121"/>
                </a:solidFill>
                <a:effectLst/>
                <a:latin typeface="+mn-lt"/>
              </a:rPr>
              <a:t>(5) operational procedure was followed, and</a:t>
            </a:r>
          </a:p>
          <a:p>
            <a:pPr marL="0" indent="0">
              <a:buNone/>
            </a:pPr>
            <a:r>
              <a:rPr lang="en-US" b="0" i="0" dirty="0">
                <a:solidFill>
                  <a:srgbClr val="212121"/>
                </a:solidFill>
                <a:effectLst/>
                <a:latin typeface="+mn-lt"/>
              </a:rPr>
              <a:t>(6) identify the printout record offered in evidence</a:t>
            </a:r>
            <a:endParaRPr lang="en-US" u="sng" dirty="0"/>
          </a:p>
        </p:txBody>
      </p:sp>
      <p:sp>
        <p:nvSpPr>
          <p:cNvPr id="3" name="Title 2">
            <a:extLst>
              <a:ext uri="{FF2B5EF4-FFF2-40B4-BE49-F238E27FC236}">
                <a16:creationId xmlns:a16="http://schemas.microsoft.com/office/drawing/2014/main" id="{51EFA53F-0655-8AC9-ED67-75E8219BCDDC}"/>
              </a:ext>
            </a:extLst>
          </p:cNvPr>
          <p:cNvSpPr>
            <a:spLocks noGrp="1"/>
          </p:cNvSpPr>
          <p:nvPr>
            <p:ph type="title"/>
          </p:nvPr>
        </p:nvSpPr>
        <p:spPr/>
        <p:txBody>
          <a:bodyPr/>
          <a:lstStyle/>
          <a:p>
            <a:r>
              <a:rPr lang="en-US" dirty="0"/>
              <a:t>STATE V. SENSING</a:t>
            </a:r>
          </a:p>
        </p:txBody>
      </p:sp>
      <p:sp>
        <p:nvSpPr>
          <p:cNvPr id="4" name="Slide Number Placeholder 3">
            <a:extLst>
              <a:ext uri="{FF2B5EF4-FFF2-40B4-BE49-F238E27FC236}">
                <a16:creationId xmlns:a16="http://schemas.microsoft.com/office/drawing/2014/main" id="{6E77038A-636D-4CFD-B05F-A71BBDB60D52}"/>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66</a:t>
            </a:fld>
            <a:endParaRPr lang="en-US"/>
          </a:p>
        </p:txBody>
      </p:sp>
    </p:spTree>
    <p:extLst>
      <p:ext uri="{BB962C8B-B14F-4D97-AF65-F5344CB8AC3E}">
        <p14:creationId xmlns:p14="http://schemas.microsoft.com/office/powerpoint/2010/main" val="606432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7A5B58-2633-785D-E828-53036E56C33A}"/>
              </a:ext>
            </a:extLst>
          </p:cNvPr>
          <p:cNvSpPr>
            <a:spLocks noGrp="1"/>
          </p:cNvSpPr>
          <p:nvPr>
            <p:ph type="title"/>
          </p:nvPr>
        </p:nvSpPr>
        <p:spPr>
          <a:xfrm>
            <a:off x="457200" y="594360"/>
            <a:ext cx="8229600" cy="640080"/>
          </a:xfrm>
        </p:spPr>
        <p:txBody>
          <a:bodyPr/>
          <a:lstStyle/>
          <a:p>
            <a:r>
              <a:rPr lang="en-US" dirty="0"/>
              <a:t>Chemical Testing-Blood</a:t>
            </a:r>
          </a:p>
        </p:txBody>
      </p:sp>
      <p:sp>
        <p:nvSpPr>
          <p:cNvPr id="4" name="Slide Number Placeholder 3">
            <a:extLst>
              <a:ext uri="{FF2B5EF4-FFF2-40B4-BE49-F238E27FC236}">
                <a16:creationId xmlns:a16="http://schemas.microsoft.com/office/drawing/2014/main" id="{DF876736-E060-CD72-FFA6-8FF4AD03E9C8}"/>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67</a:t>
            </a:fld>
            <a:endParaRPr lang="en-US"/>
          </a:p>
        </p:txBody>
      </p:sp>
      <p:pic>
        <p:nvPicPr>
          <p:cNvPr id="5" name="Content Placeholder 4" descr="Test tube with blood sample">
            <a:extLst>
              <a:ext uri="{FF2B5EF4-FFF2-40B4-BE49-F238E27FC236}">
                <a16:creationId xmlns:a16="http://schemas.microsoft.com/office/drawing/2014/main" id="{EB33898D-1E80-07C1-0EE1-A3D5297B057A}"/>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837827" y="2281843"/>
            <a:ext cx="3212869" cy="2294313"/>
          </a:xfrm>
          <a:prstGeom prst="rect">
            <a:avLst/>
          </a:prstGeom>
        </p:spPr>
      </p:pic>
      <p:sp>
        <p:nvSpPr>
          <p:cNvPr id="6" name="TextBox 5">
            <a:extLst>
              <a:ext uri="{FF2B5EF4-FFF2-40B4-BE49-F238E27FC236}">
                <a16:creationId xmlns:a16="http://schemas.microsoft.com/office/drawing/2014/main" id="{47E616F1-E4F8-43A4-315F-59443B34DB65}"/>
              </a:ext>
            </a:extLst>
          </p:cNvPr>
          <p:cNvSpPr txBox="1"/>
          <p:nvPr/>
        </p:nvSpPr>
        <p:spPr>
          <a:xfrm>
            <a:off x="4571999" y="2782668"/>
            <a:ext cx="3734173" cy="1692771"/>
          </a:xfrm>
          <a:prstGeom prst="rect">
            <a:avLst/>
          </a:prstGeom>
          <a:noFill/>
        </p:spPr>
        <p:txBody>
          <a:bodyPr wrap="square" rtlCol="0">
            <a:spAutoFit/>
          </a:bodyPr>
          <a:lstStyle/>
          <a:p>
            <a:r>
              <a:rPr lang="en-US" sz="2600" dirty="0"/>
              <a:t>Consent</a:t>
            </a:r>
          </a:p>
          <a:p>
            <a:r>
              <a:rPr lang="en-US" sz="2600" dirty="0"/>
              <a:t>Exigent Circumstances</a:t>
            </a:r>
          </a:p>
          <a:p>
            <a:r>
              <a:rPr lang="en-US" sz="2600" dirty="0"/>
              <a:t>Good Faith</a:t>
            </a:r>
          </a:p>
          <a:p>
            <a:r>
              <a:rPr lang="en-US" sz="2600" dirty="0"/>
              <a:t>Other Lawful Means</a:t>
            </a:r>
          </a:p>
        </p:txBody>
      </p:sp>
    </p:spTree>
    <p:extLst>
      <p:ext uri="{BB962C8B-B14F-4D97-AF65-F5344CB8AC3E}">
        <p14:creationId xmlns:p14="http://schemas.microsoft.com/office/powerpoint/2010/main" val="21313313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64F640-02B6-419B-6245-29FD9150DDDF}"/>
              </a:ext>
            </a:extLst>
          </p:cNvPr>
          <p:cNvSpPr>
            <a:spLocks noGrp="1"/>
          </p:cNvSpPr>
          <p:nvPr>
            <p:ph sz="quarter" idx="1"/>
          </p:nvPr>
        </p:nvSpPr>
        <p:spPr/>
        <p:txBody>
          <a:bodyPr/>
          <a:lstStyle/>
          <a:p>
            <a:pPr marL="0" indent="0">
              <a:buNone/>
            </a:pPr>
            <a:r>
              <a:rPr lang="en-US" sz="2500" dirty="0">
                <a:latin typeface="+mn-lt"/>
              </a:rPr>
              <a:t>State v. Henry, 539 S.W.3d 223 (Tenn. Crim. App. 2017.)</a:t>
            </a:r>
          </a:p>
          <a:p>
            <a:pPr marL="0" indent="0" algn="ctr">
              <a:buNone/>
            </a:pPr>
            <a:endParaRPr lang="en-US" sz="2500" dirty="0">
              <a:latin typeface="+mn-lt"/>
            </a:endParaRPr>
          </a:p>
          <a:p>
            <a:pPr marL="0" indent="0">
              <a:buNone/>
            </a:pPr>
            <a:r>
              <a:rPr lang="en-US" sz="2500" dirty="0">
                <a:latin typeface="+mn-lt"/>
              </a:rPr>
              <a:t>State v. Hafer, No. E2018-02076-CCA-R9-CD, 2020 Tenn. Crim. App. LEXIS 143 (Tenn. Crim. App. Feb. 26, 2020).</a:t>
            </a:r>
          </a:p>
          <a:p>
            <a:pPr marL="0" indent="0" algn="ctr">
              <a:buNone/>
            </a:pPr>
            <a:endParaRPr lang="en-US" sz="2500" dirty="0">
              <a:latin typeface="+mn-lt"/>
            </a:endParaRPr>
          </a:p>
          <a:p>
            <a:pPr marL="0" indent="0">
              <a:buNone/>
            </a:pPr>
            <a:r>
              <a:rPr lang="en-US" sz="2500" dirty="0">
                <a:latin typeface="+mn-lt"/>
              </a:rPr>
              <a:t>State v. Baumgartner, No. E2020-00494-CCA-R3-CD, 2021 Tenn. Crim. App. LEXIS 551 (Tenn. Crim. App. Dec. 6, 2021).</a:t>
            </a:r>
          </a:p>
          <a:p>
            <a:pPr marL="0" indent="0">
              <a:buNone/>
            </a:pPr>
            <a:endParaRPr lang="en-US" sz="2500" dirty="0">
              <a:latin typeface="+mn-lt"/>
            </a:endParaRPr>
          </a:p>
          <a:p>
            <a:pPr marL="0" indent="0" algn="ctr">
              <a:buNone/>
            </a:pPr>
            <a:r>
              <a:rPr lang="en-US" sz="2500" dirty="0">
                <a:latin typeface="+mn-lt"/>
              </a:rPr>
              <a:t>“Totality Of The Circumstances”</a:t>
            </a:r>
          </a:p>
        </p:txBody>
      </p:sp>
      <p:sp>
        <p:nvSpPr>
          <p:cNvPr id="3" name="Title 2">
            <a:extLst>
              <a:ext uri="{FF2B5EF4-FFF2-40B4-BE49-F238E27FC236}">
                <a16:creationId xmlns:a16="http://schemas.microsoft.com/office/drawing/2014/main" id="{16EE265E-3F82-5CCC-42BC-8CA8A7C40C6F}"/>
              </a:ext>
            </a:extLst>
          </p:cNvPr>
          <p:cNvSpPr>
            <a:spLocks noGrp="1"/>
          </p:cNvSpPr>
          <p:nvPr>
            <p:ph type="title"/>
          </p:nvPr>
        </p:nvSpPr>
        <p:spPr/>
        <p:txBody>
          <a:bodyPr/>
          <a:lstStyle/>
          <a:p>
            <a:r>
              <a:rPr lang="en-US" dirty="0"/>
              <a:t>Consent-Three Cases Compared</a:t>
            </a:r>
          </a:p>
        </p:txBody>
      </p:sp>
      <p:sp>
        <p:nvSpPr>
          <p:cNvPr id="4" name="Slide Number Placeholder 3">
            <a:extLst>
              <a:ext uri="{FF2B5EF4-FFF2-40B4-BE49-F238E27FC236}">
                <a16:creationId xmlns:a16="http://schemas.microsoft.com/office/drawing/2014/main" id="{4F342CC6-1B5F-40D2-599F-54474E25B808}"/>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68</a:t>
            </a:fld>
            <a:endParaRPr lang="en-US"/>
          </a:p>
        </p:txBody>
      </p:sp>
    </p:spTree>
    <p:extLst>
      <p:ext uri="{BB962C8B-B14F-4D97-AF65-F5344CB8AC3E}">
        <p14:creationId xmlns:p14="http://schemas.microsoft.com/office/powerpoint/2010/main" val="3874889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025CAE-855A-30D2-23DF-66F57C068FE2}"/>
              </a:ext>
            </a:extLst>
          </p:cNvPr>
          <p:cNvSpPr>
            <a:spLocks noGrp="1"/>
          </p:cNvSpPr>
          <p:nvPr>
            <p:ph sz="quarter" idx="1"/>
          </p:nvPr>
        </p:nvSpPr>
        <p:spPr>
          <a:xfrm>
            <a:off x="457200" y="1920240"/>
            <a:ext cx="8229600" cy="4297680"/>
          </a:xfrm>
        </p:spPr>
        <p:txBody>
          <a:bodyPr/>
          <a:lstStyle/>
          <a:p>
            <a:pPr marL="0" indent="0" algn="ctr">
              <a:buNone/>
            </a:pPr>
            <a:r>
              <a:rPr lang="en-US" u="sng" dirty="0">
                <a:latin typeface="+mn-lt"/>
              </a:rPr>
              <a:t>Missouri v. McNeely</a:t>
            </a:r>
            <a:r>
              <a:rPr lang="en-US" dirty="0">
                <a:latin typeface="+mn-lt"/>
              </a:rPr>
              <a:t>, 133 S. Ct. 1552 (2013).</a:t>
            </a:r>
          </a:p>
          <a:p>
            <a:pPr marL="0" indent="0">
              <a:buNone/>
            </a:pPr>
            <a:endParaRPr lang="en-US" u="sng" dirty="0">
              <a:latin typeface="+mn-lt"/>
            </a:endParaRPr>
          </a:p>
          <a:p>
            <a:pPr marL="0" indent="0">
              <a:buNone/>
            </a:pPr>
            <a:r>
              <a:rPr lang="en-US" dirty="0">
                <a:latin typeface="+mn-lt"/>
              </a:rPr>
              <a:t>The natural metabolization of alcohol in the bloodstream </a:t>
            </a:r>
            <a:r>
              <a:rPr lang="en-US" u="sng" dirty="0">
                <a:latin typeface="+mn-lt"/>
              </a:rPr>
              <a:t>does not create a per se exigency</a:t>
            </a:r>
            <a:r>
              <a:rPr lang="en-US" dirty="0">
                <a:latin typeface="+mn-lt"/>
              </a:rPr>
              <a:t> for a nonconsensual blood draw.  Courts will take a totality of the circumstances approach on a case-by-case basis to determine whether exigent circumstances exist to forego the search warrant requirement. </a:t>
            </a:r>
          </a:p>
          <a:p>
            <a:pPr marL="0" indent="0">
              <a:buNone/>
            </a:pPr>
            <a:r>
              <a:rPr lang="en-US" dirty="0">
                <a:latin typeface="+mn-lt"/>
              </a:rPr>
              <a:t>(A search warrant is required for the standard DUI case, exigent circumstances do not exist) </a:t>
            </a:r>
          </a:p>
        </p:txBody>
      </p:sp>
      <p:sp>
        <p:nvSpPr>
          <p:cNvPr id="3" name="Title 2">
            <a:extLst>
              <a:ext uri="{FF2B5EF4-FFF2-40B4-BE49-F238E27FC236}">
                <a16:creationId xmlns:a16="http://schemas.microsoft.com/office/drawing/2014/main" id="{E76B3939-3A63-6FA9-6791-C846CED9FD82}"/>
              </a:ext>
            </a:extLst>
          </p:cNvPr>
          <p:cNvSpPr>
            <a:spLocks noGrp="1"/>
          </p:cNvSpPr>
          <p:nvPr>
            <p:ph type="title"/>
          </p:nvPr>
        </p:nvSpPr>
        <p:spPr/>
        <p:txBody>
          <a:bodyPr/>
          <a:lstStyle/>
          <a:p>
            <a:r>
              <a:rPr lang="en-US" dirty="0"/>
              <a:t>Chemical Testing-No Per Se Exigency</a:t>
            </a:r>
          </a:p>
        </p:txBody>
      </p:sp>
      <p:sp>
        <p:nvSpPr>
          <p:cNvPr id="4" name="Slide Number Placeholder 3">
            <a:extLst>
              <a:ext uri="{FF2B5EF4-FFF2-40B4-BE49-F238E27FC236}">
                <a16:creationId xmlns:a16="http://schemas.microsoft.com/office/drawing/2014/main" id="{DE2C6F67-7094-3389-5AE2-8C0049F3B377}"/>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69</a:t>
            </a:fld>
            <a:endParaRPr lang="en-US"/>
          </a:p>
        </p:txBody>
      </p:sp>
    </p:spTree>
    <p:extLst>
      <p:ext uri="{BB962C8B-B14F-4D97-AF65-F5344CB8AC3E}">
        <p14:creationId xmlns:p14="http://schemas.microsoft.com/office/powerpoint/2010/main" val="139988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car, control panel&#10;&#10;Description automatically generated">
            <a:extLst>
              <a:ext uri="{FF2B5EF4-FFF2-40B4-BE49-F238E27FC236}">
                <a16:creationId xmlns:a16="http://schemas.microsoft.com/office/drawing/2014/main" id="{6758C380-5409-4B5E-8369-3B5DE56132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00" r="2663"/>
          <a:stretch/>
        </p:blipFill>
        <p:spPr>
          <a:xfrm>
            <a:off x="5037455" y="2277898"/>
            <a:ext cx="3931920" cy="2653898"/>
          </a:xfrm>
          <a:prstGeom prst="rect">
            <a:avLst/>
          </a:prstGeom>
        </p:spPr>
      </p:pic>
      <p:pic>
        <p:nvPicPr>
          <p:cNvPr id="15" name="Picture 14" descr="A person driving a car&#10;&#10;Description automatically generated">
            <a:extLst>
              <a:ext uri="{FF2B5EF4-FFF2-40B4-BE49-F238E27FC236}">
                <a16:creationId xmlns:a16="http://schemas.microsoft.com/office/drawing/2014/main" id="{2C9A8FF2-8B28-4764-8E97-66D41EED86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390" t="23585" b="6029"/>
          <a:stretch/>
        </p:blipFill>
        <p:spPr>
          <a:xfrm>
            <a:off x="5029835" y="2277633"/>
            <a:ext cx="3931920" cy="2653898"/>
          </a:xfrm>
          <a:prstGeom prst="rect">
            <a:avLst/>
          </a:prstGeom>
        </p:spPr>
      </p:pic>
      <p:pic>
        <p:nvPicPr>
          <p:cNvPr id="19" name="Picture 2" descr="C:\Users\Pam.Mccaskill\AppData\Local\Microsoft\Windows\Temporary Internet Files\Content.IE5\MZV7RO0R\Dawn_on_the_great_alpine_road[1].jpg">
            <a:extLst>
              <a:ext uri="{FF2B5EF4-FFF2-40B4-BE49-F238E27FC236}">
                <a16:creationId xmlns:a16="http://schemas.microsoft.com/office/drawing/2014/main" id="{AD5DD557-8C71-478C-8B07-3E0494F1DB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7455" y="2284819"/>
            <a:ext cx="3976398" cy="26517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FB345A2-A115-4DE1-81F7-2953613E5E2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63"/>
          <a:stretch/>
        </p:blipFill>
        <p:spPr>
          <a:xfrm>
            <a:off x="5022214" y="2193546"/>
            <a:ext cx="3931921" cy="2746608"/>
          </a:xfrm>
          <a:prstGeom prst="rect">
            <a:avLst/>
          </a:prstGeom>
        </p:spPr>
      </p:pic>
      <p:sp>
        <p:nvSpPr>
          <p:cNvPr id="7171" name="Title 2"/>
          <p:cNvSpPr>
            <a:spLocks noGrp="1"/>
          </p:cNvSpPr>
          <p:nvPr>
            <p:ph type="title"/>
          </p:nvPr>
        </p:nvSpPr>
        <p:spPr/>
        <p:txBody>
          <a:bodyPr/>
          <a:lstStyle/>
          <a:p>
            <a:r>
              <a:rPr lang="en-US" altLang="en-US" dirty="0"/>
              <a:t>Legal Definitions</a:t>
            </a:r>
          </a:p>
        </p:txBody>
      </p:sp>
      <p:sp>
        <p:nvSpPr>
          <p:cNvPr id="2" name="Content Placeholder 1"/>
          <p:cNvSpPr>
            <a:spLocks noGrp="1"/>
          </p:cNvSpPr>
          <p:nvPr>
            <p:ph sz="quarter" idx="1"/>
          </p:nvPr>
        </p:nvSpPr>
        <p:spPr>
          <a:xfrm>
            <a:off x="457200" y="1672046"/>
            <a:ext cx="8229600" cy="4297680"/>
          </a:xfrm>
        </p:spPr>
        <p:txBody>
          <a:bodyPr/>
          <a:lstStyle/>
          <a:p>
            <a:pPr>
              <a:lnSpc>
                <a:spcPct val="200000"/>
              </a:lnSpc>
            </a:pPr>
            <a:r>
              <a:rPr lang="en-US" sz="2800" dirty="0">
                <a:latin typeface="+mn-lt"/>
              </a:rPr>
              <a:t>Driving</a:t>
            </a:r>
          </a:p>
          <a:p>
            <a:pPr>
              <a:lnSpc>
                <a:spcPct val="200000"/>
              </a:lnSpc>
            </a:pPr>
            <a:r>
              <a:rPr lang="en-US" sz="2800" dirty="0">
                <a:latin typeface="+mn-lt"/>
              </a:rPr>
              <a:t>Physical Control</a:t>
            </a:r>
          </a:p>
          <a:p>
            <a:pPr>
              <a:lnSpc>
                <a:spcPct val="200000"/>
              </a:lnSpc>
            </a:pPr>
            <a:r>
              <a:rPr lang="en-US" sz="2800" dirty="0">
                <a:latin typeface="+mn-lt"/>
              </a:rPr>
              <a:t>Vehicle</a:t>
            </a:r>
          </a:p>
          <a:p>
            <a:pPr>
              <a:lnSpc>
                <a:spcPct val="200000"/>
              </a:lnSpc>
            </a:pPr>
            <a:r>
              <a:rPr lang="en-US" sz="2800" dirty="0">
                <a:latin typeface="+mn-lt"/>
              </a:rPr>
              <a:t>Location</a:t>
            </a:r>
          </a:p>
          <a:p>
            <a:pPr>
              <a:lnSpc>
                <a:spcPct val="200000"/>
              </a:lnSpc>
            </a:pPr>
            <a:r>
              <a:rPr lang="en-US" sz="2800" dirty="0">
                <a:latin typeface="+mn-lt"/>
              </a:rPr>
              <a:t>Impaired/Under the Influence</a:t>
            </a:r>
          </a:p>
          <a:p>
            <a:endParaRPr lang="en-US" dirty="0"/>
          </a:p>
        </p:txBody>
      </p:sp>
      <p:pic>
        <p:nvPicPr>
          <p:cNvPr id="9" name="Picture 8">
            <a:extLst>
              <a:ext uri="{FF2B5EF4-FFF2-40B4-BE49-F238E27FC236}">
                <a16:creationId xmlns:a16="http://schemas.microsoft.com/office/drawing/2014/main" id="{BB5C3498-2F74-43D8-9436-2F1683F7D2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562"/>
          <a:stretch/>
        </p:blipFill>
        <p:spPr>
          <a:xfrm>
            <a:off x="6613146" y="4722426"/>
            <a:ext cx="2356229" cy="1645920"/>
          </a:xfrm>
          <a:prstGeom prst="rect">
            <a:avLst/>
          </a:prstGeom>
        </p:spPr>
      </p:pic>
      <p:pic>
        <p:nvPicPr>
          <p:cNvPr id="11" name="Picture 10">
            <a:extLst>
              <a:ext uri="{FF2B5EF4-FFF2-40B4-BE49-F238E27FC236}">
                <a16:creationId xmlns:a16="http://schemas.microsoft.com/office/drawing/2014/main" id="{F309F831-CC53-4BBE-8CE9-9AD88505C2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562"/>
          <a:stretch/>
        </p:blipFill>
        <p:spPr>
          <a:xfrm>
            <a:off x="6613146" y="3001293"/>
            <a:ext cx="2356229" cy="1645920"/>
          </a:xfrm>
          <a:prstGeom prst="rect">
            <a:avLst/>
          </a:prstGeom>
        </p:spPr>
      </p:pic>
      <p:pic>
        <p:nvPicPr>
          <p:cNvPr id="13" name="Picture 12">
            <a:extLst>
              <a:ext uri="{FF2B5EF4-FFF2-40B4-BE49-F238E27FC236}">
                <a16:creationId xmlns:a16="http://schemas.microsoft.com/office/drawing/2014/main" id="{CFB273B7-ED4E-4F52-95EC-A474FA15887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182" r="1370"/>
          <a:stretch/>
        </p:blipFill>
        <p:spPr>
          <a:xfrm>
            <a:off x="6613146" y="1280160"/>
            <a:ext cx="2356229" cy="1645920"/>
          </a:xfrm>
          <a:prstGeom prst="rect">
            <a:avLst/>
          </a:prstGeom>
        </p:spPr>
      </p:pic>
      <p:sp>
        <p:nvSpPr>
          <p:cNvPr id="20" name="Slide Number Placeholder 19">
            <a:extLst>
              <a:ext uri="{FF2B5EF4-FFF2-40B4-BE49-F238E27FC236}">
                <a16:creationId xmlns:a16="http://schemas.microsoft.com/office/drawing/2014/main" id="{A6B39F82-70CA-4F62-B3D8-EB859C2086FF}"/>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7</a:t>
            </a:fld>
            <a:endParaRPr lang="en-US"/>
          </a:p>
        </p:txBody>
      </p:sp>
    </p:spTree>
    <p:extLst>
      <p:ext uri="{BB962C8B-B14F-4D97-AF65-F5344CB8AC3E}">
        <p14:creationId xmlns:p14="http://schemas.microsoft.com/office/powerpoint/2010/main" val="332836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2">
                                            <p:txEl>
                                              <p:pRg st="0" end="0"/>
                                            </p:txEl>
                                          </p:spTgt>
                                        </p:tgtEl>
                                        <p:attrNameLst>
                                          <p:attrName>style.opacity</p:attrName>
                                        </p:attrNameLst>
                                      </p:cBhvr>
                                      <p:to>
                                        <p:strVal val="0.25"/>
                                      </p:to>
                                    </p:set>
                                    <p:animEffect filter="image" prLst="opacity: 0.25">
                                      <p:cBhvr rctx="IE">
                                        <p:cTn id="11" dur="indefinite"/>
                                        <p:tgtEl>
                                          <p:spTgt spid="2">
                                            <p:txEl>
                                              <p:pRg st="0" end="0"/>
                                            </p:txEl>
                                          </p:spTgt>
                                        </p:tgtEl>
                                      </p:cBhvr>
                                    </p:animEffect>
                                  </p:childTnLst>
                                </p:cTn>
                              </p:par>
                              <p:par>
                                <p:cTn id="12" presetID="1" presetClass="exit" presetSubtype="0" fill="hold" nodeType="withEffect">
                                  <p:stCondLst>
                                    <p:cond delay="0"/>
                                  </p:stCondLst>
                                  <p:childTnLst>
                                    <p:set>
                                      <p:cBhvr>
                                        <p:cTn id="13" dur="1" fill="hold">
                                          <p:stCondLst>
                                            <p:cond delay="0"/>
                                          </p:stCondLst>
                                        </p:cTn>
                                        <p:tgtEl>
                                          <p:spTgt spid="17"/>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p:cTn id="21" dur="indefinite"/>
                                        <p:tgtEl>
                                          <p:spTgt spid="2">
                                            <p:txEl>
                                              <p:pRg st="1" end="1"/>
                                            </p:txEl>
                                          </p:spTgt>
                                        </p:tgtEl>
                                        <p:attrNameLst>
                                          <p:attrName>style.opacity</p:attrName>
                                        </p:attrNameLst>
                                      </p:cBhvr>
                                      <p:to>
                                        <p:strVal val="0.25"/>
                                      </p:to>
                                    </p:set>
                                    <p:animEffect filter="image" prLst="opacity: 0.25">
                                      <p:cBhvr rctx="IE">
                                        <p:cTn id="22" dur="indefinite"/>
                                        <p:tgtEl>
                                          <p:spTgt spid="2">
                                            <p:txEl>
                                              <p:pRg st="1" end="1"/>
                                            </p:txEl>
                                          </p:spTgt>
                                        </p:tgtEl>
                                      </p:cBhvr>
                                    </p:animEffec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mph" presetSubtype="0" nodeType="clickEffect">
                                  <p:stCondLst>
                                    <p:cond delay="0"/>
                                  </p:stCondLst>
                                  <p:childTnLst>
                                    <p:set>
                                      <p:cBhvr>
                                        <p:cTn id="36" dur="indefinite"/>
                                        <p:tgtEl>
                                          <p:spTgt spid="2">
                                            <p:txEl>
                                              <p:pRg st="2" end="2"/>
                                            </p:txEl>
                                          </p:spTgt>
                                        </p:tgtEl>
                                        <p:attrNameLst>
                                          <p:attrName>style.opacity</p:attrName>
                                        </p:attrNameLst>
                                      </p:cBhvr>
                                      <p:to>
                                        <p:strVal val="0.25"/>
                                      </p:to>
                                    </p:set>
                                    <p:animEffect filter="image" prLst="opacity: 0.25">
                                      <p:cBhvr rctx="IE">
                                        <p:cTn id="37" dur="indefinite"/>
                                        <p:tgtEl>
                                          <p:spTgt spid="2">
                                            <p:txEl>
                                              <p:pRg st="2" end="2"/>
                                            </p:txEl>
                                          </p:spTgt>
                                        </p:tgtEl>
                                      </p:cBhvr>
                                    </p:animEffect>
                                  </p:childTnLst>
                                </p:cTn>
                              </p:par>
                              <p:par>
                                <p:cTn id="38" presetID="1" presetClass="exit" presetSubtype="0" fill="hold" nodeType="withEffect">
                                  <p:stCondLst>
                                    <p:cond delay="0"/>
                                  </p:stCondLst>
                                  <p:childTnLst>
                                    <p:set>
                                      <p:cBhvr>
                                        <p:cTn id="39" dur="1" fill="hold">
                                          <p:stCondLst>
                                            <p:cond delay="0"/>
                                          </p:stCondLst>
                                        </p:cTn>
                                        <p:tgtEl>
                                          <p:spTgt spid="13"/>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9"/>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9" presetClass="emph" presetSubtype="0" nodeType="clickEffect">
                                  <p:stCondLst>
                                    <p:cond delay="0"/>
                                  </p:stCondLst>
                                  <p:childTnLst>
                                    <p:set>
                                      <p:cBhvr>
                                        <p:cTn id="51" dur="indefinite"/>
                                        <p:tgtEl>
                                          <p:spTgt spid="2">
                                            <p:txEl>
                                              <p:pRg st="3" end="3"/>
                                            </p:txEl>
                                          </p:spTgt>
                                        </p:tgtEl>
                                        <p:attrNameLst>
                                          <p:attrName>style.opacity</p:attrName>
                                        </p:attrNameLst>
                                      </p:cBhvr>
                                      <p:to>
                                        <p:strVal val="0.25"/>
                                      </p:to>
                                    </p:set>
                                    <p:animEffect filter="image" prLst="opacity: 0.25">
                                      <p:cBhvr rctx="IE">
                                        <p:cTn id="52" dur="indefinite"/>
                                        <p:tgtEl>
                                          <p:spTgt spid="2">
                                            <p:txEl>
                                              <p:pRg st="3" end="3"/>
                                            </p:txEl>
                                          </p:spTgt>
                                        </p:tgtEl>
                                      </p:cBhvr>
                                    </p:animEffect>
                                  </p:childTnLst>
                                </p:cTn>
                              </p:par>
                              <p:par>
                                <p:cTn id="53" presetID="1" presetClass="exit" presetSubtype="0" fill="hold"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FBBEC1-E938-AC45-4A38-4B5F6206D17B}"/>
              </a:ext>
            </a:extLst>
          </p:cNvPr>
          <p:cNvSpPr>
            <a:spLocks noGrp="1"/>
          </p:cNvSpPr>
          <p:nvPr>
            <p:ph sz="quarter" idx="1"/>
          </p:nvPr>
        </p:nvSpPr>
        <p:spPr>
          <a:xfrm>
            <a:off x="257175" y="1280160"/>
            <a:ext cx="8229600" cy="4297680"/>
          </a:xfrm>
        </p:spPr>
        <p:txBody>
          <a:bodyPr/>
          <a:lstStyle/>
          <a:p>
            <a:pPr marL="0" indent="0" algn="ctr">
              <a:buNone/>
            </a:pPr>
            <a:r>
              <a:rPr lang="en-US" b="0" dirty="0">
                <a:latin typeface="+mn-lt"/>
              </a:rPr>
              <a:t>“Totality of the circumstances”</a:t>
            </a:r>
          </a:p>
          <a:p>
            <a:pPr marL="0" indent="0" algn="ctr">
              <a:buNone/>
            </a:pPr>
            <a:endParaRPr lang="en-US" b="0" dirty="0">
              <a:latin typeface="+mn-lt"/>
            </a:endParaRPr>
          </a:p>
          <a:p>
            <a:pPr marL="0" indent="0">
              <a:buNone/>
            </a:pPr>
            <a:r>
              <a:rPr lang="en-US" b="0" u="sng" dirty="0">
                <a:latin typeface="+mn-lt"/>
              </a:rPr>
              <a:t>State v. Martin</a:t>
            </a:r>
            <a:r>
              <a:rPr lang="en-US" b="0" dirty="0">
                <a:latin typeface="+mn-lt"/>
              </a:rPr>
              <a:t>, No. M2016-00615-CCA-R3-CD, 2017 Tenn. Crim. App. LEXIS 365 (Tenn. Crim. App. May 11, 2017).</a:t>
            </a:r>
            <a:br>
              <a:rPr lang="en-US" b="0" dirty="0">
                <a:latin typeface="+mn-lt"/>
              </a:rPr>
            </a:br>
            <a:r>
              <a:rPr lang="en-US" b="0" u="sng" dirty="0">
                <a:latin typeface="+mn-lt"/>
              </a:rPr>
              <a:t>State v. Oaks</a:t>
            </a:r>
            <a:r>
              <a:rPr lang="en-US" b="0" i="1" dirty="0">
                <a:latin typeface="+mn-lt"/>
              </a:rPr>
              <a:t>, </a:t>
            </a:r>
            <a:r>
              <a:rPr lang="en-US" b="0" dirty="0">
                <a:latin typeface="+mn-lt"/>
              </a:rPr>
              <a:t>No. E2017-02239-CCA-R3-CD, 2019 Tenn. Crim. App. LEXIS 93 (Tenn. Crim. App. Feb. 12, 2019)</a:t>
            </a:r>
          </a:p>
          <a:p>
            <a:pPr marL="0" indent="0">
              <a:buNone/>
            </a:pPr>
            <a:endParaRPr lang="en-US" b="0" dirty="0">
              <a:latin typeface="+mn-lt"/>
            </a:endParaRPr>
          </a:p>
          <a:p>
            <a:pPr marL="0" indent="0"/>
            <a:r>
              <a:rPr lang="en-US" dirty="0"/>
              <a:t>When was Probable Cause formed?</a:t>
            </a:r>
          </a:p>
          <a:p>
            <a:pPr marL="0" indent="0"/>
            <a:r>
              <a:rPr lang="en-US" b="0" dirty="0"/>
              <a:t>Was any other Officer available to start the SW process?</a:t>
            </a:r>
          </a:p>
          <a:p>
            <a:pPr marL="0" indent="0"/>
            <a:r>
              <a:rPr lang="en-US" dirty="0"/>
              <a:t>What other pressing needs were present?</a:t>
            </a:r>
          </a:p>
        </p:txBody>
      </p:sp>
      <p:sp>
        <p:nvSpPr>
          <p:cNvPr id="3" name="Title 2">
            <a:extLst>
              <a:ext uri="{FF2B5EF4-FFF2-40B4-BE49-F238E27FC236}">
                <a16:creationId xmlns:a16="http://schemas.microsoft.com/office/drawing/2014/main" id="{F405B3B5-BE58-AB61-5DC5-4CF8C97DFFF9}"/>
              </a:ext>
            </a:extLst>
          </p:cNvPr>
          <p:cNvSpPr>
            <a:spLocks noGrp="1"/>
          </p:cNvSpPr>
          <p:nvPr>
            <p:ph type="title"/>
          </p:nvPr>
        </p:nvSpPr>
        <p:spPr/>
        <p:txBody>
          <a:bodyPr/>
          <a:lstStyle/>
          <a:p>
            <a:r>
              <a:rPr lang="en-US" dirty="0"/>
              <a:t>TN Exigent Circumstances</a:t>
            </a:r>
          </a:p>
        </p:txBody>
      </p:sp>
      <p:sp>
        <p:nvSpPr>
          <p:cNvPr id="4" name="Slide Number Placeholder 3">
            <a:extLst>
              <a:ext uri="{FF2B5EF4-FFF2-40B4-BE49-F238E27FC236}">
                <a16:creationId xmlns:a16="http://schemas.microsoft.com/office/drawing/2014/main" id="{F92CC297-D9FC-9F80-76E3-F14F79E36B26}"/>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70</a:t>
            </a:fld>
            <a:endParaRPr lang="en-US"/>
          </a:p>
        </p:txBody>
      </p:sp>
    </p:spTree>
    <p:extLst>
      <p:ext uri="{BB962C8B-B14F-4D97-AF65-F5344CB8AC3E}">
        <p14:creationId xmlns:p14="http://schemas.microsoft.com/office/powerpoint/2010/main" val="17973301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5041-CE35-E82E-DBDA-0C9BD815942B}"/>
              </a:ext>
            </a:extLst>
          </p:cNvPr>
          <p:cNvSpPr>
            <a:spLocks noGrp="1"/>
          </p:cNvSpPr>
          <p:nvPr>
            <p:ph type="title"/>
          </p:nvPr>
        </p:nvSpPr>
        <p:spPr>
          <a:xfrm>
            <a:off x="457200" y="679101"/>
            <a:ext cx="8229600" cy="791889"/>
          </a:xfrm>
        </p:spPr>
        <p:txBody>
          <a:bodyPr/>
          <a:lstStyle/>
          <a:p>
            <a:r>
              <a:rPr lang="en-US" dirty="0"/>
              <a:t>Exigent Circumstances Exception to SW Preference</a:t>
            </a:r>
          </a:p>
        </p:txBody>
      </p:sp>
      <p:sp>
        <p:nvSpPr>
          <p:cNvPr id="3" name="Content Placeholder 2">
            <a:extLst>
              <a:ext uri="{FF2B5EF4-FFF2-40B4-BE49-F238E27FC236}">
                <a16:creationId xmlns:a16="http://schemas.microsoft.com/office/drawing/2014/main" id="{8AF723FE-690C-E782-2164-4180AEC23C08}"/>
              </a:ext>
            </a:extLst>
          </p:cNvPr>
          <p:cNvSpPr>
            <a:spLocks noGrp="1"/>
          </p:cNvSpPr>
          <p:nvPr>
            <p:ph idx="1"/>
          </p:nvPr>
        </p:nvSpPr>
        <p:spPr>
          <a:xfrm>
            <a:off x="652731" y="1868556"/>
            <a:ext cx="8229600" cy="3999011"/>
          </a:xfrm>
        </p:spPr>
        <p:txBody>
          <a:bodyPr/>
          <a:lstStyle/>
          <a:p>
            <a:pPr marL="0" indent="0"/>
            <a:r>
              <a:rPr lang="en-US" sz="2200" u="sng" dirty="0"/>
              <a:t>Mitchell v. Wisconsin</a:t>
            </a:r>
            <a:r>
              <a:rPr lang="en-US" sz="2200" i="1" dirty="0"/>
              <a:t>,</a:t>
            </a:r>
            <a:r>
              <a:rPr lang="en-US" sz="2200" dirty="0"/>
              <a:t>139 </a:t>
            </a:r>
            <a:r>
              <a:rPr lang="en-US" sz="2200" dirty="0" err="1"/>
              <a:t>S.Ct</a:t>
            </a:r>
            <a:r>
              <a:rPr lang="en-US" sz="2200" dirty="0"/>
              <a:t>. 2525, 204 L.Ed.2d 1040 (2019)</a:t>
            </a:r>
          </a:p>
          <a:p>
            <a:pPr marL="457200" indent="-457200">
              <a:buClr>
                <a:srgbClr val="002060"/>
              </a:buClr>
              <a:buFont typeface="+mj-lt"/>
              <a:buAutoNum type="arabicPeriod"/>
            </a:pPr>
            <a:r>
              <a:rPr lang="en-US" sz="2200" i="1" dirty="0" err="1"/>
              <a:t>Schmerber</a:t>
            </a:r>
            <a:r>
              <a:rPr lang="en-US" sz="2200" i="1" dirty="0"/>
              <a:t> v. California’s </a:t>
            </a:r>
            <a:r>
              <a:rPr lang="en-US" sz="2200" dirty="0"/>
              <a:t>“other pressing duties” is still valid for E/C</a:t>
            </a:r>
          </a:p>
          <a:p>
            <a:pPr marL="457200" indent="-457200">
              <a:buClr>
                <a:srgbClr val="002060"/>
              </a:buClr>
              <a:buFont typeface="+mj-lt"/>
              <a:buAutoNum type="arabicPeriod"/>
            </a:pPr>
            <a:r>
              <a:rPr lang="en-US" sz="2200" dirty="0"/>
              <a:t>A “compelling need for official action” will allow no time for a search warrant</a:t>
            </a:r>
          </a:p>
          <a:p>
            <a:pPr marL="457200" indent="-457200">
              <a:buClr>
                <a:srgbClr val="002060"/>
              </a:buClr>
              <a:buFont typeface="+mj-lt"/>
              <a:buAutoNum type="arabicPeriod"/>
            </a:pPr>
            <a:r>
              <a:rPr lang="en-US" sz="2200" dirty="0"/>
              <a:t>Unconsciousness, medical emergencies and crashes = exigent circumstances (Almost always the general rule)</a:t>
            </a:r>
          </a:p>
          <a:p>
            <a:pPr marL="457200" indent="-457200">
              <a:buClr>
                <a:srgbClr val="002060"/>
              </a:buClr>
              <a:buFont typeface="+mj-lt"/>
              <a:buAutoNum type="arabicPeriod"/>
            </a:pPr>
            <a:r>
              <a:rPr lang="en-US" sz="2200" dirty="0"/>
              <a:t>Supreme Ct. recognized an “exigency spectrum” (From average DUI to crash/medical emergency) </a:t>
            </a:r>
          </a:p>
          <a:p>
            <a:pPr marL="457200" indent="-457200">
              <a:buClr>
                <a:srgbClr val="002060"/>
              </a:buClr>
              <a:buFont typeface="+mj-lt"/>
              <a:buAutoNum type="arabicPeriod"/>
            </a:pPr>
            <a:r>
              <a:rPr lang="en-US" sz="2200" i="0" dirty="0">
                <a:effectLst/>
              </a:rPr>
              <a:t>“It would be perverse if the more wanton behavior were rewarded—if the more harrowing threat were harder to punish”</a:t>
            </a:r>
            <a:endParaRPr lang="en-US" sz="2200" dirty="0"/>
          </a:p>
          <a:p>
            <a:endParaRPr lang="en-US" dirty="0"/>
          </a:p>
        </p:txBody>
      </p:sp>
      <p:sp>
        <p:nvSpPr>
          <p:cNvPr id="4" name="Slide Number Placeholder 3">
            <a:extLst>
              <a:ext uri="{FF2B5EF4-FFF2-40B4-BE49-F238E27FC236}">
                <a16:creationId xmlns:a16="http://schemas.microsoft.com/office/drawing/2014/main" id="{CD15ADCD-6F10-C8B6-4188-45999F766520}"/>
              </a:ext>
            </a:extLst>
          </p:cNvPr>
          <p:cNvSpPr>
            <a:spLocks noGrp="1"/>
          </p:cNvSpPr>
          <p:nvPr>
            <p:ph type="sldNum" sz="quarter" idx="10"/>
          </p:nvPr>
        </p:nvSpPr>
        <p:spPr/>
        <p:txBody>
          <a:bodyPr/>
          <a:lstStyle/>
          <a:p>
            <a:r>
              <a:rPr lang="en-US"/>
              <a:t>8-</a:t>
            </a:r>
            <a:fld id="{9F4F17EC-3751-4A57-9281-36AF2CD679EC}" type="slidenum">
              <a:rPr lang="en-US" smtClean="0"/>
              <a:pPr/>
              <a:t>71</a:t>
            </a:fld>
            <a:endParaRPr lang="en-US" dirty="0"/>
          </a:p>
        </p:txBody>
      </p:sp>
    </p:spTree>
    <p:extLst>
      <p:ext uri="{BB962C8B-B14F-4D97-AF65-F5344CB8AC3E}">
        <p14:creationId xmlns:p14="http://schemas.microsoft.com/office/powerpoint/2010/main" val="40117106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FF3DFC-AE03-8C98-B2A8-55BCA64B29D5}"/>
              </a:ext>
            </a:extLst>
          </p:cNvPr>
          <p:cNvSpPr>
            <a:spLocks noGrp="1"/>
          </p:cNvSpPr>
          <p:nvPr>
            <p:ph sz="quarter" idx="1"/>
          </p:nvPr>
        </p:nvSpPr>
        <p:spPr/>
        <p:txBody>
          <a:bodyPr/>
          <a:lstStyle/>
          <a:p>
            <a:pPr marL="0" indent="0" algn="ctr">
              <a:buNone/>
            </a:pPr>
            <a:r>
              <a:rPr lang="en-US" u="sng" dirty="0">
                <a:solidFill>
                  <a:schemeClr val="tx1">
                    <a:lumMod val="50000"/>
                  </a:schemeClr>
                </a:solidFill>
                <a:latin typeface="+mn-lt"/>
              </a:rPr>
              <a:t>State v. Reynolds</a:t>
            </a:r>
            <a:r>
              <a:rPr lang="en-US" dirty="0">
                <a:solidFill>
                  <a:schemeClr val="tx1">
                    <a:lumMod val="50000"/>
                  </a:schemeClr>
                </a:solidFill>
                <a:latin typeface="+mn-lt"/>
              </a:rPr>
              <a:t>, 504 S.W.3d 283 (Tenn. 2016).</a:t>
            </a:r>
          </a:p>
          <a:p>
            <a:pPr marL="0" indent="0">
              <a:buNone/>
            </a:pPr>
            <a:endParaRPr lang="en-US" dirty="0">
              <a:solidFill>
                <a:srgbClr val="212121"/>
              </a:solidFill>
              <a:latin typeface="+mn-lt"/>
            </a:endParaRPr>
          </a:p>
          <a:p>
            <a:pPr marL="0" indent="0">
              <a:buNone/>
            </a:pPr>
            <a:r>
              <a:rPr lang="en-US" dirty="0">
                <a:solidFill>
                  <a:srgbClr val="212121"/>
                </a:solidFill>
                <a:latin typeface="+mn-lt"/>
              </a:rPr>
              <a:t>G</a:t>
            </a:r>
            <a:r>
              <a:rPr lang="en-US" b="0" i="0" dirty="0">
                <a:solidFill>
                  <a:srgbClr val="212121"/>
                </a:solidFill>
                <a:effectLst/>
                <a:latin typeface="+mn-lt"/>
              </a:rPr>
              <a:t>ood-faith exception to the exclusionary rule </a:t>
            </a:r>
            <a:r>
              <a:rPr lang="en-US" dirty="0">
                <a:solidFill>
                  <a:srgbClr val="212121"/>
                </a:solidFill>
                <a:latin typeface="+mn-lt"/>
              </a:rPr>
              <a:t>adopted and </a:t>
            </a:r>
            <a:r>
              <a:rPr lang="en-US" b="0" i="0" dirty="0">
                <a:solidFill>
                  <a:srgbClr val="212121"/>
                </a:solidFill>
                <a:effectLst/>
                <a:latin typeface="+mn-lt"/>
              </a:rPr>
              <a:t>applies only when the law enforcement officers' action is in objectively, reasonable good-faith reliance on "binding appellate precedent" that "specifically </a:t>
            </a:r>
            <a:r>
              <a:rPr lang="en-US" b="0" dirty="0">
                <a:solidFill>
                  <a:srgbClr val="212121"/>
                </a:solidFill>
                <a:effectLst/>
                <a:latin typeface="+mn-lt"/>
              </a:rPr>
              <a:t>authorizes</a:t>
            </a:r>
            <a:r>
              <a:rPr lang="en-US" b="0" i="0" dirty="0">
                <a:solidFill>
                  <a:srgbClr val="212121"/>
                </a:solidFill>
                <a:effectLst/>
                <a:latin typeface="+mn-lt"/>
              </a:rPr>
              <a:t> a particular police practice.“</a:t>
            </a:r>
          </a:p>
          <a:p>
            <a:pPr marL="0" indent="0">
              <a:buNone/>
            </a:pPr>
            <a:endParaRPr lang="en-US" b="0" i="0" dirty="0">
              <a:solidFill>
                <a:srgbClr val="212121"/>
              </a:solidFill>
              <a:effectLst/>
              <a:latin typeface="+mn-lt"/>
            </a:endParaRPr>
          </a:p>
          <a:p>
            <a:pPr marL="0" indent="0">
              <a:buNone/>
            </a:pPr>
            <a:r>
              <a:rPr lang="en-US" dirty="0"/>
              <a:t>(also, consent was not sufficient in this case due to disability, crash injuries and medication)</a:t>
            </a:r>
            <a:endParaRPr lang="en-US" b="0" dirty="0"/>
          </a:p>
          <a:p>
            <a:pPr marL="0" indent="0">
              <a:buNone/>
            </a:pPr>
            <a:endParaRPr lang="en-US" dirty="0">
              <a:solidFill>
                <a:schemeClr val="tx1">
                  <a:lumMod val="50000"/>
                </a:schemeClr>
              </a:solidFill>
              <a:latin typeface="+mn-lt"/>
            </a:endParaRPr>
          </a:p>
        </p:txBody>
      </p:sp>
      <p:sp>
        <p:nvSpPr>
          <p:cNvPr id="3" name="Title 2">
            <a:extLst>
              <a:ext uri="{FF2B5EF4-FFF2-40B4-BE49-F238E27FC236}">
                <a16:creationId xmlns:a16="http://schemas.microsoft.com/office/drawing/2014/main" id="{216E97EC-40A1-93B4-B332-BA00141FF8DF}"/>
              </a:ext>
            </a:extLst>
          </p:cNvPr>
          <p:cNvSpPr>
            <a:spLocks noGrp="1"/>
          </p:cNvSpPr>
          <p:nvPr>
            <p:ph type="title"/>
          </p:nvPr>
        </p:nvSpPr>
        <p:spPr/>
        <p:txBody>
          <a:bodyPr/>
          <a:lstStyle/>
          <a:p>
            <a:r>
              <a:rPr lang="en-US" dirty="0"/>
              <a:t>Acting in Good Faith</a:t>
            </a:r>
          </a:p>
        </p:txBody>
      </p:sp>
      <p:sp>
        <p:nvSpPr>
          <p:cNvPr id="4" name="Slide Number Placeholder 3">
            <a:extLst>
              <a:ext uri="{FF2B5EF4-FFF2-40B4-BE49-F238E27FC236}">
                <a16:creationId xmlns:a16="http://schemas.microsoft.com/office/drawing/2014/main" id="{97069101-B093-2F20-8347-B304ED0A7F40}"/>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72</a:t>
            </a:fld>
            <a:endParaRPr lang="en-US"/>
          </a:p>
        </p:txBody>
      </p:sp>
    </p:spTree>
    <p:extLst>
      <p:ext uri="{BB962C8B-B14F-4D97-AF65-F5344CB8AC3E}">
        <p14:creationId xmlns:p14="http://schemas.microsoft.com/office/powerpoint/2010/main" val="32373309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456539-6E44-6078-701E-051140C36310}"/>
              </a:ext>
            </a:extLst>
          </p:cNvPr>
          <p:cNvSpPr>
            <a:spLocks noGrp="1"/>
          </p:cNvSpPr>
          <p:nvPr>
            <p:ph sz="quarter" idx="1"/>
          </p:nvPr>
        </p:nvSpPr>
        <p:spPr/>
        <p:txBody>
          <a:bodyPr/>
          <a:lstStyle/>
          <a:p>
            <a:pPr marL="0" indent="0" algn="ctr">
              <a:buNone/>
            </a:pPr>
            <a:r>
              <a:rPr lang="en-US" u="sng" dirty="0">
                <a:latin typeface="+mn-lt"/>
              </a:rPr>
              <a:t>State v. Moore</a:t>
            </a:r>
            <a:r>
              <a:rPr lang="en-US" dirty="0">
                <a:latin typeface="+mn-lt"/>
              </a:rPr>
              <a:t>, No. M2020-01147-CCA-R3-CD, 2022 Tenn. Crim. App. LEXIS 164 (Tenn. Crim. App., Apr. 12, 2022)</a:t>
            </a:r>
          </a:p>
          <a:p>
            <a:pPr marL="0" indent="0">
              <a:buNone/>
            </a:pPr>
            <a:endParaRPr lang="en-US" dirty="0">
              <a:solidFill>
                <a:srgbClr val="212121"/>
              </a:solidFill>
              <a:latin typeface="+mn-lt"/>
            </a:endParaRPr>
          </a:p>
          <a:p>
            <a:pPr marL="0" indent="0">
              <a:buNone/>
            </a:pPr>
            <a:r>
              <a:rPr lang="en-US" dirty="0">
                <a:solidFill>
                  <a:srgbClr val="212121"/>
                </a:solidFill>
                <a:latin typeface="+mn-lt"/>
              </a:rPr>
              <a:t>T</a:t>
            </a:r>
            <a:r>
              <a:rPr lang="en-US" b="0" i="0" dirty="0">
                <a:solidFill>
                  <a:srgbClr val="212121"/>
                </a:solidFill>
                <a:effectLst/>
                <a:latin typeface="+mn-lt"/>
              </a:rPr>
              <a:t>he results of a blood draw used by the hospital for medical treatment were admissible. </a:t>
            </a:r>
          </a:p>
          <a:p>
            <a:pPr marL="0" indent="0">
              <a:buNone/>
            </a:pPr>
            <a:endParaRPr lang="en-US" dirty="0">
              <a:solidFill>
                <a:srgbClr val="212121"/>
              </a:solidFill>
              <a:latin typeface="+mn-lt"/>
            </a:endParaRPr>
          </a:p>
          <a:p>
            <a:pPr marL="0" indent="0">
              <a:buNone/>
            </a:pPr>
            <a:r>
              <a:rPr lang="en-US" b="0" i="0" dirty="0">
                <a:solidFill>
                  <a:srgbClr val="212121"/>
                </a:solidFill>
                <a:effectLst/>
                <a:latin typeface="+mn-lt"/>
              </a:rPr>
              <a:t>(Get a search warrant for the hospital blood sample and a subpoena for the medical records) </a:t>
            </a:r>
            <a:endParaRPr lang="en-US" dirty="0">
              <a:latin typeface="+mn-lt"/>
            </a:endParaRPr>
          </a:p>
        </p:txBody>
      </p:sp>
      <p:sp>
        <p:nvSpPr>
          <p:cNvPr id="3" name="Title 2">
            <a:extLst>
              <a:ext uri="{FF2B5EF4-FFF2-40B4-BE49-F238E27FC236}">
                <a16:creationId xmlns:a16="http://schemas.microsoft.com/office/drawing/2014/main" id="{6B98FC75-2DF4-89AE-F43C-27DF0F1A277C}"/>
              </a:ext>
            </a:extLst>
          </p:cNvPr>
          <p:cNvSpPr>
            <a:spLocks noGrp="1"/>
          </p:cNvSpPr>
          <p:nvPr>
            <p:ph type="title"/>
          </p:nvPr>
        </p:nvSpPr>
        <p:spPr/>
        <p:txBody>
          <a:bodyPr/>
          <a:lstStyle/>
          <a:p>
            <a:r>
              <a:rPr lang="en-US" dirty="0"/>
              <a:t>Other Lawful Means</a:t>
            </a:r>
          </a:p>
        </p:txBody>
      </p:sp>
      <p:sp>
        <p:nvSpPr>
          <p:cNvPr id="4" name="Slide Number Placeholder 3">
            <a:extLst>
              <a:ext uri="{FF2B5EF4-FFF2-40B4-BE49-F238E27FC236}">
                <a16:creationId xmlns:a16="http://schemas.microsoft.com/office/drawing/2014/main" id="{984FAD53-F9D2-1A7F-F6E9-FBF6CC20B3DB}"/>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73</a:t>
            </a:fld>
            <a:endParaRPr lang="en-US"/>
          </a:p>
        </p:txBody>
      </p:sp>
    </p:spTree>
    <p:extLst>
      <p:ext uri="{BB962C8B-B14F-4D97-AF65-F5344CB8AC3E}">
        <p14:creationId xmlns:p14="http://schemas.microsoft.com/office/powerpoint/2010/main" val="41550434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04800" y="644525"/>
            <a:ext cx="8534400" cy="762000"/>
          </a:xfrm>
        </p:spPr>
        <p:txBody>
          <a:bodyPr/>
          <a:lstStyle/>
          <a:p>
            <a:r>
              <a:rPr lang="en-US" altLang="en-US" dirty="0"/>
              <a:t>Case Law Summary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07431" y="1822713"/>
            <a:ext cx="6529137" cy="4269848"/>
          </a:xfrm>
          <a:prstGeom prst="rect">
            <a:avLst/>
          </a:prstGeom>
        </p:spPr>
      </p:pic>
      <p:sp>
        <p:nvSpPr>
          <p:cNvPr id="6" name="Slide Number Placeholder 5">
            <a:extLst>
              <a:ext uri="{FF2B5EF4-FFF2-40B4-BE49-F238E27FC236}">
                <a16:creationId xmlns:a16="http://schemas.microsoft.com/office/drawing/2014/main" id="{CB5B262D-C4BE-471A-9D0C-C3C504671B09}"/>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sz="quarter" idx="1"/>
          </p:nvPr>
        </p:nvSpPr>
        <p:spPr>
          <a:xfrm>
            <a:off x="479684" y="1524000"/>
            <a:ext cx="8229601" cy="4572000"/>
          </a:xfrm>
        </p:spPr>
        <p:txBody>
          <a:bodyPr/>
          <a:lstStyle/>
          <a:p>
            <a:pPr marL="457200" indent="-457200" eaLnBrk="1" hangingPunct="1">
              <a:spcBef>
                <a:spcPts val="1200"/>
              </a:spcBef>
              <a:spcAft>
                <a:spcPts val="1800"/>
              </a:spcAft>
              <a:buFontTx/>
              <a:buAutoNum type="arabicPeriod"/>
            </a:pPr>
            <a:r>
              <a:rPr lang="en-US" altLang="en-US" dirty="0"/>
              <a:t>If DUI is a criminal offense, the standard of proof is _____.</a:t>
            </a:r>
          </a:p>
          <a:p>
            <a:pPr marL="457200" indent="-457200" eaLnBrk="1" hangingPunct="1">
              <a:spcBef>
                <a:spcPts val="1200"/>
              </a:spcBef>
              <a:spcAft>
                <a:spcPts val="1800"/>
              </a:spcAft>
              <a:buFontTx/>
              <a:buAutoNum type="arabicPeriod"/>
            </a:pPr>
            <a:r>
              <a:rPr lang="en-US" altLang="en-US" dirty="0"/>
              <a:t>The purpose of implied consent is _____.</a:t>
            </a:r>
          </a:p>
          <a:p>
            <a:pPr marL="457200" indent="-457200" eaLnBrk="1" hangingPunct="1">
              <a:spcBef>
                <a:spcPts val="1200"/>
              </a:spcBef>
              <a:spcAft>
                <a:spcPts val="1800"/>
              </a:spcAft>
              <a:buFontTx/>
              <a:buAutoNum type="arabicPeriod" startAt="3"/>
            </a:pPr>
            <a:r>
              <a:rPr lang="en-US" altLang="en-US" dirty="0"/>
              <a:t>For the Per Se offense, chemical test result is _____ evidence.</a:t>
            </a:r>
          </a:p>
          <a:p>
            <a:pPr marL="457200" indent="-457200" eaLnBrk="1" hangingPunct="1">
              <a:spcBef>
                <a:spcPts val="1200"/>
              </a:spcBef>
              <a:spcAft>
                <a:spcPts val="1800"/>
              </a:spcAft>
              <a:buFontTx/>
              <a:buAutoNum type="arabicPeriod" startAt="3"/>
            </a:pPr>
            <a:r>
              <a:rPr lang="en-US" altLang="en-US" dirty="0"/>
              <a:t>The Per Se law makes it unlawful to _____.</a:t>
            </a:r>
          </a:p>
          <a:p>
            <a:pPr marL="514350" indent="-514350">
              <a:spcBef>
                <a:spcPts val="1200"/>
              </a:spcBef>
              <a:spcAft>
                <a:spcPts val="0"/>
              </a:spcAft>
            </a:pPr>
            <a:endParaRPr lang="en-US" altLang="en-US" dirty="0"/>
          </a:p>
        </p:txBody>
      </p:sp>
      <p:sp>
        <p:nvSpPr>
          <p:cNvPr id="24579" name="Title 2"/>
          <p:cNvSpPr>
            <a:spLocks noGrp="1"/>
          </p:cNvSpPr>
          <p:nvPr>
            <p:ph type="title"/>
          </p:nvPr>
        </p:nvSpPr>
        <p:spPr/>
        <p:txBody>
          <a:bodyPr/>
          <a:lstStyle/>
          <a:p>
            <a:r>
              <a:rPr lang="en-US" altLang="en-US" dirty="0"/>
              <a:t>Test Your Knowledge</a:t>
            </a:r>
          </a:p>
        </p:txBody>
      </p:sp>
      <p:sp>
        <p:nvSpPr>
          <p:cNvPr id="4" name="Slide Number Placeholder 3">
            <a:extLst>
              <a:ext uri="{FF2B5EF4-FFF2-40B4-BE49-F238E27FC236}">
                <a16:creationId xmlns:a16="http://schemas.microsoft.com/office/drawing/2014/main" id="{3DF16E43-5F9A-48A4-B346-4FFB293DD526}"/>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75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E5F1-1D65-CAF5-BB02-96DA76ADB909}"/>
              </a:ext>
            </a:extLst>
          </p:cNvPr>
          <p:cNvSpPr>
            <a:spLocks noGrp="1"/>
          </p:cNvSpPr>
          <p:nvPr>
            <p:ph type="title"/>
          </p:nvPr>
        </p:nvSpPr>
        <p:spPr/>
        <p:txBody>
          <a:bodyPr/>
          <a:lstStyle/>
          <a:p>
            <a:r>
              <a:rPr lang="en-US" dirty="0"/>
              <a:t>Questions on Tennessee Law?</a:t>
            </a:r>
          </a:p>
        </p:txBody>
      </p:sp>
      <p:sp>
        <p:nvSpPr>
          <p:cNvPr id="3" name="Content Placeholder 2">
            <a:extLst>
              <a:ext uri="{FF2B5EF4-FFF2-40B4-BE49-F238E27FC236}">
                <a16:creationId xmlns:a16="http://schemas.microsoft.com/office/drawing/2014/main" id="{622C7DA5-092B-31D7-8A14-0B37313CB0C3}"/>
              </a:ext>
            </a:extLst>
          </p:cNvPr>
          <p:cNvSpPr>
            <a:spLocks noGrp="1"/>
          </p:cNvSpPr>
          <p:nvPr>
            <p:ph idx="1"/>
          </p:nvPr>
        </p:nvSpPr>
        <p:spPr/>
        <p:txBody>
          <a:bodyPr/>
          <a:lstStyle/>
          <a:p>
            <a:pPr marL="0" indent="0" algn="ctr">
              <a:buNone/>
            </a:pPr>
            <a:r>
              <a:rPr lang="en-US" sz="3200" dirty="0"/>
              <a:t>Contact Tennessee’s Traffic Safety Resource Prosecutors</a:t>
            </a:r>
          </a:p>
          <a:p>
            <a:pPr marL="0" indent="0" algn="ctr">
              <a:buNone/>
            </a:pPr>
            <a:endParaRPr lang="en-US" sz="3200" dirty="0"/>
          </a:p>
          <a:p>
            <a:pPr marL="0" indent="0" algn="ctr">
              <a:buNone/>
            </a:pPr>
            <a:r>
              <a:rPr lang="en-US" sz="3200" dirty="0"/>
              <a:t>Go to</a:t>
            </a:r>
          </a:p>
          <a:p>
            <a:pPr marL="0" indent="0" algn="ctr">
              <a:buNone/>
            </a:pPr>
            <a:r>
              <a:rPr lang="en-US" sz="3200" dirty="0"/>
              <a:t>dui.tndagc.org</a:t>
            </a:r>
          </a:p>
          <a:p>
            <a:pPr marL="0" indent="0" algn="ctr">
              <a:buNone/>
            </a:pPr>
            <a:r>
              <a:rPr lang="en-US" sz="3200" dirty="0"/>
              <a:t>for</a:t>
            </a:r>
          </a:p>
          <a:p>
            <a:pPr marL="0" indent="0" algn="ctr">
              <a:buNone/>
            </a:pPr>
            <a:r>
              <a:rPr lang="en-US" sz="3200" dirty="0"/>
              <a:t>Contact Information</a:t>
            </a:r>
          </a:p>
          <a:p>
            <a:pPr marL="0" indent="0" algn="ctr">
              <a:buNone/>
            </a:pPr>
            <a:endParaRPr lang="en-US" sz="2800" dirty="0"/>
          </a:p>
          <a:p>
            <a:pPr marL="0" indent="0" algn="ctr">
              <a:buNone/>
            </a:pPr>
            <a:endParaRPr lang="en-US" sz="2800" dirty="0"/>
          </a:p>
        </p:txBody>
      </p:sp>
      <p:sp>
        <p:nvSpPr>
          <p:cNvPr id="4" name="Slide Number Placeholder 3">
            <a:extLst>
              <a:ext uri="{FF2B5EF4-FFF2-40B4-BE49-F238E27FC236}">
                <a16:creationId xmlns:a16="http://schemas.microsoft.com/office/drawing/2014/main" id="{4F51B43A-50A3-A895-0383-C7B898D42EC1}"/>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76</a:t>
            </a:fld>
            <a:endParaRPr lang="en-US"/>
          </a:p>
        </p:txBody>
      </p:sp>
    </p:spTree>
    <p:extLst>
      <p:ext uri="{BB962C8B-B14F-4D97-AF65-F5344CB8AC3E}">
        <p14:creationId xmlns:p14="http://schemas.microsoft.com/office/powerpoint/2010/main" val="93676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65B330-89E9-2484-345A-8B56B2991821}"/>
              </a:ext>
            </a:extLst>
          </p:cNvPr>
          <p:cNvSpPr>
            <a:spLocks noGrp="1"/>
          </p:cNvSpPr>
          <p:nvPr>
            <p:ph sz="quarter" idx="1"/>
          </p:nvPr>
        </p:nvSpPr>
        <p:spPr>
          <a:xfrm>
            <a:off x="457200" y="1002775"/>
            <a:ext cx="8229600" cy="4297680"/>
          </a:xfrm>
        </p:spPr>
        <p:txBody>
          <a:bodyPr/>
          <a:lstStyle/>
          <a:p>
            <a:pPr marL="0" indent="0" algn="ctr">
              <a:buNone/>
            </a:pPr>
            <a:r>
              <a:rPr lang="en-US" u="sng" dirty="0">
                <a:solidFill>
                  <a:schemeClr val="tx1">
                    <a:lumMod val="50000"/>
                  </a:schemeClr>
                </a:solidFill>
                <a:latin typeface="+mn-lt"/>
              </a:rPr>
              <a:t>State v. Lawrence</a:t>
            </a:r>
            <a:r>
              <a:rPr lang="en-US" dirty="0">
                <a:solidFill>
                  <a:schemeClr val="tx1">
                    <a:lumMod val="50000"/>
                  </a:schemeClr>
                </a:solidFill>
                <a:latin typeface="+mn-lt"/>
              </a:rPr>
              <a:t>, 849 S.W.2d 761 (Tenn. 1993).</a:t>
            </a:r>
          </a:p>
          <a:p>
            <a:pPr marL="0" indent="0">
              <a:buNone/>
            </a:pPr>
            <a:r>
              <a:rPr lang="en-US" b="0" dirty="0">
                <a:solidFill>
                  <a:schemeClr val="tx1">
                    <a:lumMod val="50000"/>
                  </a:schemeClr>
                </a:solidFill>
                <a:latin typeface="+mn-lt"/>
              </a:rPr>
              <a:t>“Physical Control” within the meaning of </a:t>
            </a:r>
            <a:br>
              <a:rPr lang="en-US" b="0" dirty="0">
                <a:solidFill>
                  <a:schemeClr val="tx1">
                    <a:lumMod val="50000"/>
                  </a:schemeClr>
                </a:solidFill>
                <a:latin typeface="+mn-lt"/>
              </a:rPr>
            </a:br>
            <a:r>
              <a:rPr lang="en-US" b="0" dirty="0">
                <a:solidFill>
                  <a:schemeClr val="tx1">
                    <a:lumMod val="50000"/>
                  </a:schemeClr>
                </a:solidFill>
                <a:latin typeface="+mn-lt"/>
              </a:rPr>
              <a:t>T.C.A. §55-10-401 is examined by Totality of Circumstances.  </a:t>
            </a:r>
            <a:r>
              <a:rPr lang="en-US" dirty="0">
                <a:solidFill>
                  <a:schemeClr val="tx1">
                    <a:lumMod val="50000"/>
                  </a:schemeClr>
                </a:solidFill>
                <a:latin typeface="+mn-lt"/>
              </a:rPr>
              <a:t>Some factors to be considered:</a:t>
            </a:r>
          </a:p>
          <a:p>
            <a:pPr marL="0" indent="0">
              <a:buNone/>
            </a:pPr>
            <a:r>
              <a:rPr lang="en-US" dirty="0">
                <a:solidFill>
                  <a:schemeClr val="tx1">
                    <a:lumMod val="50000"/>
                  </a:schemeClr>
                </a:solidFill>
                <a:latin typeface="+mn-lt"/>
              </a:rPr>
              <a:t>1) The location of the defendant in relation to the vehicle;</a:t>
            </a:r>
          </a:p>
          <a:p>
            <a:pPr marL="0" indent="0">
              <a:buNone/>
            </a:pPr>
            <a:r>
              <a:rPr lang="en-US" dirty="0">
                <a:solidFill>
                  <a:schemeClr val="tx1">
                    <a:lumMod val="50000"/>
                  </a:schemeClr>
                </a:solidFill>
                <a:latin typeface="+mn-lt"/>
              </a:rPr>
              <a:t>2) The whereabouts of the ignition key;</a:t>
            </a:r>
          </a:p>
          <a:p>
            <a:pPr marL="0" indent="0">
              <a:buNone/>
            </a:pPr>
            <a:r>
              <a:rPr lang="en-US" dirty="0">
                <a:solidFill>
                  <a:schemeClr val="tx1">
                    <a:lumMod val="50000"/>
                  </a:schemeClr>
                </a:solidFill>
                <a:latin typeface="+mn-lt"/>
              </a:rPr>
              <a:t>3) Whether the motor vehicle is running;</a:t>
            </a:r>
          </a:p>
          <a:p>
            <a:pPr marL="0" indent="0">
              <a:buNone/>
            </a:pPr>
            <a:r>
              <a:rPr lang="en-US" dirty="0">
                <a:solidFill>
                  <a:schemeClr val="tx1">
                    <a:lumMod val="50000"/>
                  </a:schemeClr>
                </a:solidFill>
                <a:latin typeface="+mn-lt"/>
              </a:rPr>
              <a:t>4)The ability of the defendant, but for his/her intoxication, to direct the use or non-use of the motor vehicle; or </a:t>
            </a:r>
          </a:p>
          <a:p>
            <a:pPr marL="0" indent="0">
              <a:buNone/>
            </a:pPr>
            <a:r>
              <a:rPr lang="en-US" dirty="0">
                <a:solidFill>
                  <a:schemeClr val="tx1">
                    <a:lumMod val="50000"/>
                  </a:schemeClr>
                </a:solidFill>
                <a:latin typeface="+mn-lt"/>
              </a:rPr>
              <a:t>5) The extent to which the vehicle is capable of being operated under its own power or otherwise.</a:t>
            </a:r>
          </a:p>
        </p:txBody>
      </p:sp>
      <p:sp>
        <p:nvSpPr>
          <p:cNvPr id="3" name="Title 2">
            <a:extLst>
              <a:ext uri="{FF2B5EF4-FFF2-40B4-BE49-F238E27FC236}">
                <a16:creationId xmlns:a16="http://schemas.microsoft.com/office/drawing/2014/main" id="{9D2780C7-BC17-A0A9-EC15-EC5E9D83515A}"/>
              </a:ext>
            </a:extLst>
          </p:cNvPr>
          <p:cNvSpPr>
            <a:spLocks noGrp="1"/>
          </p:cNvSpPr>
          <p:nvPr>
            <p:ph type="title"/>
          </p:nvPr>
        </p:nvSpPr>
        <p:spPr>
          <a:xfrm>
            <a:off x="457200" y="362695"/>
            <a:ext cx="8229600" cy="640080"/>
          </a:xfrm>
        </p:spPr>
        <p:txBody>
          <a:bodyPr/>
          <a:lstStyle/>
          <a:p>
            <a:r>
              <a:rPr lang="en-US" dirty="0"/>
              <a:t>Physical Control</a:t>
            </a:r>
          </a:p>
        </p:txBody>
      </p:sp>
      <p:sp>
        <p:nvSpPr>
          <p:cNvPr id="4" name="Slide Number Placeholder 3">
            <a:extLst>
              <a:ext uri="{FF2B5EF4-FFF2-40B4-BE49-F238E27FC236}">
                <a16:creationId xmlns:a16="http://schemas.microsoft.com/office/drawing/2014/main" id="{4737BDD7-9E54-B7C7-80B6-35326CA98CE7}"/>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8</a:t>
            </a:fld>
            <a:endParaRPr lang="en-US"/>
          </a:p>
        </p:txBody>
      </p:sp>
    </p:spTree>
    <p:extLst>
      <p:ext uri="{BB962C8B-B14F-4D97-AF65-F5344CB8AC3E}">
        <p14:creationId xmlns:p14="http://schemas.microsoft.com/office/powerpoint/2010/main" val="3508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1603E-C399-CEBD-C694-B3950506E4BD}"/>
              </a:ext>
            </a:extLst>
          </p:cNvPr>
          <p:cNvSpPr>
            <a:spLocks noGrp="1"/>
          </p:cNvSpPr>
          <p:nvPr>
            <p:ph sz="quarter" idx="1"/>
          </p:nvPr>
        </p:nvSpPr>
        <p:spPr>
          <a:xfrm>
            <a:off x="457200" y="1280160"/>
            <a:ext cx="8229600" cy="4297680"/>
          </a:xfrm>
        </p:spPr>
        <p:txBody>
          <a:bodyPr/>
          <a:lstStyle/>
          <a:p>
            <a:pPr marL="0" indent="0">
              <a:buNone/>
            </a:pPr>
            <a:r>
              <a:rPr lang="en-US" sz="2800" b="0" dirty="0">
                <a:solidFill>
                  <a:schemeClr val="tx1">
                    <a:lumMod val="50000"/>
                  </a:schemeClr>
                </a:solidFill>
                <a:latin typeface="+mn-lt"/>
              </a:rPr>
              <a:t>In </a:t>
            </a:r>
            <a:r>
              <a:rPr lang="en-US" sz="2800" b="0" u="sng" dirty="0">
                <a:solidFill>
                  <a:schemeClr val="tx1">
                    <a:lumMod val="50000"/>
                  </a:schemeClr>
                </a:solidFill>
                <a:latin typeface="+mn-lt"/>
              </a:rPr>
              <a:t>Lawrence</a:t>
            </a:r>
            <a:r>
              <a:rPr lang="en-US" sz="2800" b="0" dirty="0">
                <a:solidFill>
                  <a:schemeClr val="tx1">
                    <a:lumMod val="50000"/>
                  </a:schemeClr>
                </a:solidFill>
                <a:latin typeface="+mn-lt"/>
              </a:rPr>
              <a:t>, TN Supreme Court </a:t>
            </a:r>
            <a:r>
              <a:rPr lang="en-US" sz="2800" dirty="0">
                <a:solidFill>
                  <a:schemeClr val="tx1">
                    <a:lumMod val="50000"/>
                  </a:schemeClr>
                </a:solidFill>
                <a:latin typeface="+mn-lt"/>
              </a:rPr>
              <a:t>stated, </a:t>
            </a:r>
            <a:r>
              <a:rPr lang="en-US" sz="2800" b="0" dirty="0">
                <a:solidFill>
                  <a:schemeClr val="tx1">
                    <a:lumMod val="50000"/>
                  </a:schemeClr>
                </a:solidFill>
                <a:latin typeface="+mn-lt"/>
              </a:rPr>
              <a:t>“It is our opinion that the Legislature, in making it a crime to be in physical control of an automobile while under the influence of an intoxicant</a:t>
            </a:r>
            <a:r>
              <a:rPr lang="en-US" sz="2800" b="1" dirty="0">
                <a:solidFill>
                  <a:schemeClr val="tx1">
                    <a:lumMod val="50000"/>
                  </a:schemeClr>
                </a:solidFill>
                <a:latin typeface="+mn-lt"/>
              </a:rPr>
              <a:t>, ‘</a:t>
            </a:r>
            <a:r>
              <a:rPr lang="en-US" altLang="ja-JP" sz="2800" b="1" dirty="0">
                <a:solidFill>
                  <a:schemeClr val="tx1">
                    <a:lumMod val="50000"/>
                  </a:schemeClr>
                </a:solidFill>
                <a:latin typeface="+mn-lt"/>
              </a:rPr>
              <a:t>intended to enable the drunken driver to be apprehended before he strikes.</a:t>
            </a:r>
            <a:r>
              <a:rPr lang="en-US" altLang="ja-JP" sz="2800" b="1" i="1" dirty="0">
                <a:solidFill>
                  <a:schemeClr val="tx1">
                    <a:lumMod val="50000"/>
                  </a:schemeClr>
                </a:solidFill>
                <a:latin typeface="+mn-lt"/>
              </a:rPr>
              <a:t>’</a:t>
            </a:r>
            <a:r>
              <a:rPr lang="en-US" altLang="ja-JP" sz="2800" b="0" i="1" dirty="0">
                <a:solidFill>
                  <a:schemeClr val="tx1">
                    <a:lumMod val="50000"/>
                  </a:schemeClr>
                </a:solidFill>
                <a:latin typeface="+mn-lt"/>
              </a:rPr>
              <a:t>”</a:t>
            </a:r>
            <a:r>
              <a:rPr lang="ja-JP" altLang="en-US" sz="2800" b="0" i="1" dirty="0">
                <a:solidFill>
                  <a:schemeClr val="tx1">
                    <a:lumMod val="50000"/>
                  </a:schemeClr>
                </a:solidFill>
                <a:latin typeface="+mn-lt"/>
              </a:rPr>
              <a:t> </a:t>
            </a:r>
            <a:r>
              <a:rPr lang="en-US" altLang="ja-JP" sz="2800" b="0" i="1" dirty="0">
                <a:solidFill>
                  <a:schemeClr val="tx1">
                    <a:lumMod val="50000"/>
                  </a:schemeClr>
                </a:solidFill>
                <a:latin typeface="+mn-lt"/>
              </a:rPr>
              <a:t>See Hughes</a:t>
            </a:r>
            <a:r>
              <a:rPr lang="en-US" altLang="ja-JP" sz="2800" b="0" dirty="0">
                <a:solidFill>
                  <a:schemeClr val="tx1">
                    <a:lumMod val="50000"/>
                  </a:schemeClr>
                </a:solidFill>
                <a:latin typeface="+mn-lt"/>
              </a:rPr>
              <a:t>, 535 P.2d 1023,1024 (Okla. 1975).  </a:t>
            </a:r>
          </a:p>
          <a:p>
            <a:pPr marL="0" indent="0">
              <a:buNone/>
            </a:pPr>
            <a:endParaRPr lang="en-US" dirty="0">
              <a:latin typeface="+mn-lt"/>
            </a:endParaRPr>
          </a:p>
          <a:p>
            <a:pPr marL="0" indent="0">
              <a:buNone/>
            </a:pPr>
            <a:endParaRPr lang="en-US" b="0" dirty="0">
              <a:latin typeface="+mn-lt"/>
            </a:endParaRPr>
          </a:p>
          <a:p>
            <a:pPr marL="0" indent="0">
              <a:buNone/>
            </a:pPr>
            <a:endParaRPr lang="en-US" dirty="0"/>
          </a:p>
        </p:txBody>
      </p:sp>
      <p:sp>
        <p:nvSpPr>
          <p:cNvPr id="3" name="Title 2">
            <a:extLst>
              <a:ext uri="{FF2B5EF4-FFF2-40B4-BE49-F238E27FC236}">
                <a16:creationId xmlns:a16="http://schemas.microsoft.com/office/drawing/2014/main" id="{F3E610EE-5D6D-BB3B-7ABA-D4E887C7BC6D}"/>
              </a:ext>
            </a:extLst>
          </p:cNvPr>
          <p:cNvSpPr>
            <a:spLocks noGrp="1"/>
          </p:cNvSpPr>
          <p:nvPr>
            <p:ph type="title"/>
          </p:nvPr>
        </p:nvSpPr>
        <p:spPr/>
        <p:txBody>
          <a:bodyPr/>
          <a:lstStyle/>
          <a:p>
            <a:r>
              <a:rPr lang="en-US" dirty="0"/>
              <a:t>Physical Control</a:t>
            </a:r>
          </a:p>
        </p:txBody>
      </p:sp>
      <p:sp>
        <p:nvSpPr>
          <p:cNvPr id="4" name="Slide Number Placeholder 3">
            <a:extLst>
              <a:ext uri="{FF2B5EF4-FFF2-40B4-BE49-F238E27FC236}">
                <a16:creationId xmlns:a16="http://schemas.microsoft.com/office/drawing/2014/main" id="{E960A24F-929E-277F-E256-73F008D5EA82}"/>
              </a:ext>
            </a:extLst>
          </p:cNvPr>
          <p:cNvSpPr>
            <a:spLocks noGrp="1"/>
          </p:cNvSpPr>
          <p:nvPr>
            <p:ph type="sldNum" sz="quarter" idx="10"/>
          </p:nvPr>
        </p:nvSpPr>
        <p:spPr/>
        <p:txBody>
          <a:bodyPr/>
          <a:lstStyle/>
          <a:p>
            <a:pPr>
              <a:defRPr/>
            </a:pPr>
            <a:r>
              <a:rPr lang="en-US"/>
              <a:t>3-</a:t>
            </a:r>
            <a:fld id="{42FCE7BE-8C82-47FE-9476-4FF8351D462D}" type="slidenum">
              <a:rPr lang="en-US" smtClean="0"/>
              <a:pPr>
                <a:defRPr/>
              </a:pPr>
              <a:t>9</a:t>
            </a:fld>
            <a:endParaRPr lang="en-US"/>
          </a:p>
        </p:txBody>
      </p:sp>
    </p:spTree>
    <p:extLst>
      <p:ext uri="{BB962C8B-B14F-4D97-AF65-F5344CB8AC3E}">
        <p14:creationId xmlns:p14="http://schemas.microsoft.com/office/powerpoint/2010/main" val="2031152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134700PHOTO" val=""/>
  <p:tag name="MMPROD_134700LOGO" val=""/>
  <p:tag name="MMPROD_NEXTUNIQUEID" val="10753"/>
  <p:tag name="MMPROD_0PHOTO" val=""/>
  <p:tag name="MMPROD_0LOGO" val="iVBORw0KGgoAAAANSUhEUgAAAKwAAACxCAYAAABZeVadAAAAAXNSR0ICQMB9xQAAAAlwSFlzAAAXEgAAFxIBZ5/SUgAAABl0RVh0U29mdHdhcmUATWljcm9zb2Z0IE9mZmljZX/tNXEAAEfFSURBVHja7Z0JXI3ZG8ffe2/7vu+b9pLSZktKEhEphSQSQsgSQigU2QtF2Xeyj8HMMGPGGLNYZvnPYBbDzBjrMPax1e9/nnPvTSj7Urmvz/Ppqtvbfc/7fZ/ze57znHOECRMmCApTWE0xRSMoTAGswhSmALaaGwCl3r37tZo4cXIYey1RtIkC2OoMqzgtLa1bQEDAybCw8NOZEzPbK9pFAWx1hVUluV/yoPpeXpdUlZShLFGCr4/Pr6mpqQpoFcBWP8vNzW1ev379i4IgQNDRgqCpAVUVFTRu1Oj77OzsJoo2UgBbbaxhw4Yujg4OJRrq6hBsbSCk9ILQLwmCtSU02fe869f/LSUlJUbRVgpg37oxvWppYWGxWl1ZBYK5BYTBAyGsXQzR+qUQBvVh0FpASSyBt6fnj6lpaUGKNlMA+9YsNjTUwNzcfIGqktJdQU8fQh/mWdcsh1CyQmprF0JI68+8rhVUmKat617vSFJSUidF2ymAfRuaVdfX23uStobGPUFHB0KnGAhLihioqyGsWwZhPQN3I4N2XTHzur0hWJrxQMzZ3unPlOSUNoo2VAD7xiw1OdnMx8enQF9P74ZgZAQhmQG5bJHUq65joK6XAUtfNy6HaNMSCGOHQPBwhkhJGdYWVj+FhoYlMOg1FO2pAPa1W/OgoBw9La3bPCMQ2YHBSoCuloG67IGHLVkGETNhEwN542IIk9Mh1K8LCfs9G0vLv9u3bx+vaE8FsK/NsrKyjFq0aJFjYmBwXaSqCqFZMwh5sxmca6SetWRpBWiXP3hN0G5gP9vMvPC0MRBc7FkgJoa1peXPoaGhkc7OzsqK9lUA+8otqn3USFMjo/8EpkWFsFYM1nwG5qry7l/EIZUZyQO5LFgvA3kj+/oekwcThzFP6waRshKM9Q3+dnR07llSUiJWtLEC2FdiAFSTk5MGM494Wsw8oxAQCGHmLAirGaxrlz8AUg4s97ZycJc/8Lbr2Ps2MGA3zIcwi3napj5cHuhoah23s7NT5GkVwL4SWFViY2PH2tlY3RaTZ/XwgpCTy+BbWwHQChKAZMG6CkFXRZDlwdgm9p7tTNMWToDg7QqxSIC+ts5Jb2/vNuzviRTtrgD2RWFV6pHUI9na2uqsQJ7Vxw/C+IkQlq/kUkAkh7AcVnn3v/xhYB97zd6zkb3etpB56pEQWjaBWEcThvqGv4aEhEzJzc01V7S/AtjntvTRo0d41vO4IJFIWKDkDiErh8G6mskAJgU2kK2UZgA20Vf2/81rZMbes5l54C0y2yT73pZV0v9vXCn9nS0M2u0M2mVTIIQHcnlgYmh4Ly4ubhl7WKwU90AB7LN6VklKSkoXr3qe15SVmAxwrwchg3nWNeuYN6VcK9OhKwm0BRCWFEBYOAfC3OkQpkyAaOJYiCaNZ4HVOIhGDoEwgtmEsRCy2feyZV/nTINQzH5n0Tx2Hvb7mwrZ/7OYNq4PQSyCvZ0dEhMTV23fvt1CcT8UwD7VMjIyWnh4eJwgjyeYWUAYms6gZF153kwGHwuWhvSH0DkaQquWEPx9IDjaQ7CzhWBuDsHUVGYmEAz0IOjrSV+bmT74mZ0N+506EOp7MjkQws4VCWHacAiLGbStm0CQiGCsZ1Davn37eT/99JOp4p4ogK3SWIBl4uLislJbXYNBZgmhzwAWZM2AENURgqszBAsGpaEhBA32cwrCCOqXMdLGamrMiztANGMYRIszIbQJgIid29zI5EZYaNjyXbt2+SrujQLYx2RAenp6Wzs7ux3KEsldwYZ5wOHjIOTOhRAY8hBkYmbsPSxI0odH3bpo2bIlmDdEnz59MHToUAwePLhSGzJkCPr27YsOHTogLCyMyg5hzOBXYbKDvLnIwZr9ze4QLWFyIiEcgrYG1FVV4e7uftLJyWlx+6ioDBaQBSqAfUeBPXHihBqDwdLX17c186rTmAz4RVdTk4GiA6FrTwiT86AcGw8ja1s4Ml3ZLDAQXeK6IH1UOvLy8rBy5Up88MEHOHz4MFjXjfPnz+PatWu4evVqpUY/u3DhAo4dO4YjR45gz549WLVqFebMmYPR6aOQ0KULWiTGwXZeBlSXjYdSdDAEXU3+kFAxuLOzM9zc3A7WqVMnp2PHjr1Yb2B7+fJlLQWwtd+bipmHC/Hz85ttamr6qYaGxklNTSkYgj7r7qM6Q3t2EdrPK0b6pElYvnQpPt+3D0ePHsVff53G9evX8aqPGzdu4MyZv/Hz8eNYu28Pmq6YDs2iUVAdFAOxsd5DHp4+q4mJyXVLS8vP27ZtuyouLq4be2BsFcDWMqP8JvOmrczNzUeym31OjWlHJaUKOlRHF0JsD6jPXYqUzw/i4rXrKL17B2/8KAM++PZrhJTkw2BDDjR6t4NIX/sx/UujbqpMMtja2t6MjIz8JCQkpF1qaqqxAtgabmfOnDFOTEzs6+3t/Z6BgcEVdrPvWlhYoE4de6iwrpYDQDMGWrWHMHshOn18AMevXH2cooe+vmJCHznv/Xv3sPuHQ4hcOQuGy0ZBs1sYxFrqMg+rBRtbO2hr65bDq6ysDGNj44tMLpQkJSX1KCkpqdVSoVZeVFFRkcbAgQPjAgMD1zGPel1NXR2mpmYIbBaEKBb1Ozk68QCKwxrQApKJeejCYD184VKVQJXR19fF7CMnLr17Dwf+9y3arpsB04XDod+/HSSG2lARS+Dg4IiIdpEIDm4OevgqgssCx0uOjo6Foew4dOiQjgLYam4sEFEPDg4OYF1/vpGR0SVtLS1YWVkjpEVLjEwfjTFjx6Nho8ZQEosgqKhCCGkLUU4hOn74BX67cq0Kz/r2jgM/fY+4zXPhuGUCjId2hDLTtBJBBD+/Bhg8JA2jR49Hu8hoOLu4gGQOgUtSR1dX9w8fH5+S+Pj4cKZxTRTAVkPLysqyYh51pLW19QkaUtVisPo3aIhhaSMwr2ABpk6bibZt20OVtCvlUf2bQsjKQ5MtH2P3n2erFagPXC2w94fD6PFeIZzWjIFZ3wgoGelAxMD09vbF+AmTML94MTLGZiKsVWsYm5hAJBKVe1xPT8/LXbp0KU5OTq41I2c1/gLS09M1vT08gpmG26atrX1XT08fjRs1Qd++KRzS4oVL2ddZaNYsmOc2BZEYQoMgiMbPRvj2T7H/7EXcKy2tVE9WC2bv3cfPJ09gwJYCeK0ZhTpjO0PN2ohJGhE8PD2RPmoM5s6bj9n58zBk6HC0aRPBexUKzAheHR2dMiaLtnXs2LETCz41FcC+3ejfhEmA2Xr6eicpiHJk2jSheyKmz5iNBUWLOayzZs9FJNOtykrKUr3nVh/iUdPRZPPH+ILBWmUAVA3YLa3w+qcTP6Pfxnw02ZYFt/Fx0LA15tdjb1cHAwcOxvwFi/j15s0pwPARoxEQ0BQaGprlWQUrK6uLTCbkxMbGGiiAffP5VDUGapC1tdUifX39O4ZGRmgR2hKjx4xjN6wQhezm0Q2cOTMPkR2iYGRgIIXV3hVCSgYal+zGzlNnmGd9PANQxv+VVg9iyyp62nv49vhPyN69CkHrRsMrKw7azub8upydXDFs+Ej+kNJ1FxQWI2dyLuLi4uHi4gYJk0DkbVVVVW8waD/s3bt3CDtljZyeUyOT/wkJCb1YRHxSVVUNdewd0LlLV0ydPgtFxUtQOH8hN7pp5G319GQpIHsXCH1Gwnbpdqw6fuopaabqJw3kx5mzZzBi8zyEbRgD77Ex0LY14tdXz8MTmVmT+HXT9RO4c+ctwKjRY5m3DYS6unr54IO7u/tRX1/fGrlOQo36sKGhoYbe3p6Zpubmp0xMzRAUHIKRTMPlz5nHb9S8giJ+s2bnzUWv3n1hzbQch9XUCkKvEbBbvB3zf/gNN+7eq55B1jMeR0/+isnvL0aHDaPRODceZg2cIFGSwKOuB/qlDGS9zHzML5Q+tARu9uSp6BjTmeefBeZpKZOgpqb2c1BQUE5+fr6LAtjXYJmZmaYseJjJov9SCioSevTEjFn5mM+6wYL5D2Cdx25Sr159YWpiKoXVhMHaqS9sF25H/ncncOd+aU3l9KEPTZ52+s7F6Lg1AyGzesCorhW/XlsbWwwcPJS1QxEKFjBoC6Qed+68Ih6gedTzZO+TZhJMTU3RtGnTj1jb1lMA+2ozAc28vLw26ujq/ufj44uUAYMwZ24h9x4EKkFKN4jSV6mDh6EOC0Q4rObMwyYMhmHeWkw79DOulXvW0ppI62ODDOcuncfcncvQc0MGWuTGwdTLBhIVJSaTHJHMPO1s0vPM08of5vkMYNL5lDHR15fqekr/ubm5bY+Li2uoAPYVWEZGRitXV9cf9fT0ENw8BNk5U1hXt4DdAKlXld8M6v5ShwyDi5MLz1MKGtoQYpOhnb8OIz7/Hpf/u1OFVq2Rrrb8uHz5EhbvWYvuG0eg7fwesAty4yBaWlqhT99+/CHmPQ9rJ6m+LcY0pvfj4rpBn9YFY+8lfWtjY/O1p6dnUwWwLx5ciVhXFVivXr2Devr6aBYUjJycXB4JkzelgEJ+E8hzjBg5ikXErlLPqmsIITwBhtNWIvOrozh9/dYjoMpel9VgWCt89nMXz2PBh8vQ9/0xaF/QAzaN7Hk7WFhYIT6hO9f0cmjJFhQtYrq/EF3i4mFtbcPfS4MtRkZGexi01bpovDp71mYNGzY8SAMBrcPbIHfqDA4rabF584oqNP5i/jN//wZSWGlwIDwOQs5KpHx8BFdv362kZ62p3rXssQdP/p1rV69i4a7lGLh1FDoWdUedpk68PXR0dNC7d3J5ACZ/0OUP/oBBqbCxtS2H1tjY+D3W7k4KYJ8PVh8PD4/97IlHWFhrTJ02ozywIqNGn0tBBfMak7Jz+Xs0aCxdncmAoA5QHV+MmPe+xJHz/1Z608tkyNa86KusitfS4/zFC1jB5EHqtnR0WpAAxyBnCGJpINav30Dk5Rdi3nyp1pdLKYoFknr1gbWNjTxXW2ZmZvaeu7t7XQWwzzZ61dLb2/uwrq4eHwyYMTNP6g0I1IIKnrV4MSbnTkPjJk35elWCMvOsobFQmrgcfT86wmTAf0+8ubX1oBkOqz9ci7Rto9BzXR/Uj64PkUSAgb4hoqJiMXN2Pgrkwao8s8IAHpE+CvW8PMsLaExMTD4ICAiodtBWqw+Tlpbm06BBgy8I1qaBQZg0aUp5JoB71Xlyz7AIM2bkISo6hnlWqg+QQPBvAeXRhYjc8iV+vHjlKd6pdh1lj1zfpYv/YPtX2zHuo/HotToJ7mFM24soI6CNrt0SmKctKM8eUJsStKRrKftiJdO0ampqZS4uLusiIiKqVZ622nyQ/Px8fX9//+0UsVLwNG78BN7lyxtV7hEI4GnTZ6NN23bSKFdJBUL9YAhDZyNq8wEcPHP5oRtZ9o542LJHCs1v3ryBHQd2YOzWMei5NB4+HepBSVXCPW2XLvH8gZf3XPLglUBOSupDdQflKS8vL69NK1asqDZTzqvLCJa2ra1tqrKy8g1KX/Xu3ReFLPKfx3Tr3AreVT6K1alzV77pBa+88gqCaGgeQtbuw1dnLj3mdd4JaB+6tAc55ps3bmH3lx9h0gdjMXBDEhp38YGymhL3tO3aRWI6g1Y6qPBA01LlV+8+yTAzN+PQMmmA6OjoOUVFRdUC2moBbEhISG99fb2LKiqqaNUqnD/9NEozt0AK6twKWqsXCxCsLKRFH4KtG4Tek1Cv+EPsOnG2EiRrR671Bcnlx93/7uKz7z5B1o6RGLa1F/zb15XqVLESOsZ0wqzZczB//sOaNn9OAZNbHaEmqz8wNze/3rhx4/4KYJmlpqYGOTo6/kARqqurG8aOzZKmX+YXcWDnVXj6+6UMgqW5pXRgwJpFwF1Gwr1wJ1b87w/8d+9+JTft3Qm2nnTN//33H3Z+8R4mvTcCA1Z0QYOoulDVVIKuth4iI6NZYCsd4q4ou2iApmnTZiwAk5Zlsp7v6+DgYJ93GlimW03r16+/l+o1KdAaMGBweXmcXLvSWDi9Th08FOZm0m5KcPCC0G8q3OZ/iM3H/nooSaU4KuthgHt37uPg919h2vtjkPVJMqLSg6GqpcQ8rTJahIZhQnYua+di1t4PxwqBgcE83SWbwfDpjBkzHN9JYFkbqrInNlVbW/sGpVGCg0N4MUvFEZmCQqmljxlLjSWF1ZAFBLHDYJO/A/nf/IY79+89uDk1eeTqDRyl90rx+ZE9mLlrNDJ39kJQQn2oaalAhQWu1P4TJ+U+qM+QDS7QXDj5aJixsTGYfBv+TgKbmJiYwAKtc9QQ7nU9MHZc5sOelb2mBhs+cjScXV2gTBMHjawhdBoBu6kbsfS7U7h259EywWpSeF3dvGyFopl7d+/i8I/fYN6OScjY0g3RI5pC30wTEpHUaeRMmVaePaB7QAMLcV27QV9fWndgaGj4U2BgYAze0o7lbwXWgIAAY0tLy/dICtDQa58+/Xg9QEVgC/ko1hR4eXpJPaseC7Q6j4LJjO3I+/qXBzKA93qlClifiOzjbXP05x8xe9sozPisN3pMbAF9Uw2IxRIObXaOVB5UHA3rEBVdvvgIxRws9vB4J4BlbaUfExMzkUmBf+niGzRoiMmTpz5UUUTd0vjMiUw/BUFVWQJBTQtCWE/oTVyPyfuO4fS1/yrxrDW0ZPC1w1pW6ev79+/jq+8/R/EH2cj9oCcSsgJhZKXJ2lsVTQKaYuz4CdzT8govdj/GZU6As7O0uEhDQ+OOh4fH0HcC2KFDh0b6+/vfJCGvra2DPsn9eaPIveuC4iV8ODYouDlUJDTkqgGhaUdojGLyYPf/8O+tu1XeEIWHrUISPNpWZXJoS3H0tx+w5KMJmPZhN8SNaAw9Y0plifmiI+RpuaalOg5mXeMTyqfa1KlT52hWVlZwrQa2qKhI193dfT3NcKW1oahohZLXBXyAYAFvlKkzZqFt23ZQV1VmsLLGCe4G1dErMHjnEZy/cVvB3ytBt8L/2JfjJ37E4h05mLWzB5Kzg2FRRwcqyirw92uIUaPHobBoEeYvXIwp02aiYaNGPGtAc8O8vb0/yMxMt6y1wAYFBbXU0dE5T0+og4MDXwCCj65QGqVoIYN1Ntq17wBtWlFQRQ2CXwTEQxei47oD+OHsvwo/+hrx/eXEMazcnYPCvd0xYGoQTKy0uCf182mIrAk5vNiIer+UgYNhYSkdumWB2LWIiIietRLY2NhYLSsrqyIWaJWqq2sgJqYTE/PzpbNcWbdDr2NiO0NXS1O6MktAR4hSi9B9w1f4+Z9rKC0rVeD6Ov0t+++p07+i5NMZmPdhV/Sb1ARWjrqQsEDM08MLQ4cO5/KApt10iI7hPSTVzzLHs4lJA+NaB2xwcHBfPT29MzyN5e6BzMxJMlG/kC92Ed+tB/T1ZOuhereEeMgiRK/9Cr9eul6hgRXQvnpoH64O/uOvU1j/wSwU7e6KzGVh8GgkncxpZ2eHtOGjULx4OSZmTykPwLS0tC75+vq2rVXAZmZmGjLv+qGamip0dHURH9+dVwbNX7CYT9VI7NkLFrRphQrTrPWaQ+g5DZEr9+PAn/880rgKYF+tf60IrPQ7pfeB30/9gq37ZmL5/u4YXRAMe3epI/H08sGYjPF8MCe6YyyfWi4Wi8rq1au3OSEhwabWANuwYcOOTLvepIv29fPnSwlR9zKfifm0tJFwqGMn9ayuTSAkzUL9OR9h/8nzT+jGFMC+NLBlD4CVHg/nav86/Tu2fjobyz+Nx8hZAXCsKx048PT0YoHYGAZuJmztpFNrdHV1b7IALKZWAJuamqrKvGsxDRJoammhZ1JvLFy0hI9Zpw1Ph7ubO985RbDxgnKPKQgs/ATbjv6N+0/UrApgX42LfWRS5kNrIwFnz57Grv1FWP5xV2QvCoRvU1OIJWI4OrnwuWBdunTlNbOUNbC3t9+Snp5uUOOBbd26dWMWTXLtWq+eJybnzsDChUsxatQYpoNcZGWC3hA6TUJAwcf49ORFBZDVgWXZceHiBWzbm4d1n8chb20L1PWVLo3k6urOi73r1vXg/zcwMDgfFxcfVaOBLSkpkfj7+49XUlK6S1El1V9SkDUuaxKYTJCuZWrpDiFmHOpkv48Vh06hfH02BbRvGdkHedoz505j35GV2Li/ByYuaAK/psZQUpbAwdGFB190Hynz4+fnN//EiROaNRbYgoICX0dHx6/pCaQnMXNCNsZnTYS3tw9UaOKgviWEqDHwmL4LK7/9A7fu3q/iOVccbw1Y2XHj5k3s/WoV1u3thKJtQQiJsGCgChAJSuWLKPv4eF+eOHFipxoJLLtGEdOvBQxYvj4pDetNmToDQcFBsmIWBmuLvnCcsAWLvj6Ju6WlT+iYFMebB/ZxcGmVmZ1787Hty65YuCUILdqaQ1lZVL7PAk3L9/HxyWJvFdc4YGlSobW19U4q/KV6SpqRGR7eFpTaEvRtILRKhenYTZj/xQncvne/kgZTFLO8fQ8rs7IH4F66dAkHv9+KXQd6YfUHwYiKt4WyirgcWhubOp8xR+VQ44DNysqMtLOz4xVZPr5+CG3ZCtoa6hC0TZhnHQDd4WsxbOt3uFRpfYCiVLB6AFvR4T74/+3/7uLTL1Zg62exWP5+U7SIMIe6hlheL/uvu7t7SI0D1tHRfqi2tjTlQWPPOjTkqsSAbZ4M/TFbMX7H/3Dp5p13jYRac1y7fg2ffbke2/d1w/tfBqHXQHuoqpI8EN1ljioDr0kWvC79qu1s77xSvr6+dE8sBqxXe2gNXIaBG7/F6X9vKu56Dfe8t27dxpeH1uLjg3HY8nFTdIg1Z5KPVo2x+D00tHX064D2tQCbnZnt6erqerJ8u0kNPQgBiRAnFWPAhsM4e/XWg55G0fXXMFgfji/+u3UTh7/biV37+mDjhw3QN9UWJqbq0Ncz/svD1X14aGisZrUGll2DKCoqqpOWltY1DqtYCYJPDJQGrUPM0i/xx2WFZ61tnpbmgX73v7346EAcPv+uCQaPrAMdHSWoq2ldt7Oz70/5+GoL7Jo1a+zat2+3S01VRbqMkFMg1BIL0GftIRz+85Is6CyTWmnZg9cye6lmLCt7or3sUVpaitu3b/N5/hW3m6cduel7d+7c4e95aRxe8hqe1g5PMpo6c+/evWf4ew//jK7/vR2FyC9uiC0f+SB5oBWMjVVplZkTtraOA0JDQ7WqHbDsc6u0bNlyspmp8W0xLcDgHgohKhfRxV/g/LXbLLpk3cehQ/j449345JNP8MnHzD75GHv27Mbnn3+O8+fPv/BNJpC+//57du6PpeeW2Z49e/i5L1648ELnpZt3+fJl/PLLL9i1axfmzZuHadOmYfDgwejTpw/69u2LMWPGID8/H0uWLOHv+emnn3Dx4kWm8W499987ffo0/9wVr0P+mj7D3bt3n/j7F9h17tu3j193xXZ4FqPf2bRpE7fdu3fz8/z+++/84Xz87z5eiPTp3n2IaNcMo7Pq4NNv/DB8lC2MjFShrq51xdradlhRUZF2tQGWYE1ISBhgamJ8kUsBl2AI8YVomLsbB05KywRPsotv164dzMzMYG1tXW7m5maoX78+duzY8cLAEuxJSUmwtLTki5k9OLc5LWiGDz744LnOR17zo48+QlZWFsLDw8E0OT83rf1FBR80g5QHlMxonpOuri6ldPh7nJycEBAQgOTkZA7xkSNH+Pme5VixYgVtK8/PI78Gek31qOPHj8flS5ee+Ps7d+6Eh4cHv+6KbfysRveGTN6GdK7IyEiMGjUK27dv5w9iVd729Okz6J7QC2bmKsie5oADhxsga2IdWFiosGBM/VJQUNB6Bq1vtQB29OiM3u7u7heki13YQ+g4FR45e7D66wf1AcePH6eRkPIkc0Wjee/r169/YWD//vtvtGnTptJzE2TkNZ71OHbsGCZPnswX76AaiMrO+SxGMBPEwcHBmDVrFvfUTzvIg1d1vgEDBlQBzIOD6UX+QL3oZ67KaACIHsQRI0bg4DffVAosTWrMzs7hu9R4eKhh/QZn/HDUD+mjbZg8UIaWph7t97v1xIkTlm8NWPY5lTt37pxka239lzKVCVozINtNgErsVBRs+Qy3Kix28fPPP/Oil8oahFbJ27BhwwsDe+bMGbRv377Sc9OKJVu2bHmm7p/eR59RPjv0VZmLiwv3tE87CgsLOeiP/j559NTU1KcCu3HjxvJFL16H0QRS8rrMU+L69euP/f2VK1fAwMCIAS5g9EhVXLpgg19P0KZ3lszrK0FP1/B+m/CI1ez3rd4KsOMyM1NdXJykMsDMHULsTAhdCmDSoC0OfLrnoYupzsBSgPH+++/TLoGv5Ua3atUK//77b40HtmLdAMmlR3uNTz/9lLWhdIXEhM4CLp6S4P4tU/z1pxuWLrNlsCuzXkub9TotdubnF3m9UWBHZ4yO8vH1Pa2urgbBgMmAVmMYsLMgODSHp28D/O/7b2sMsBSwdejQobzy6Fm6SOp6abrz095LsGVkZDzTddQUYKV1AzZYu3bNY/e4adNA/vO2rQT8/j3rhP9Tws0rpvj7tAvmF1qiTh0laGsboFGjxrRYcp03AuzQoUNjmMY7pazEGtfADkLrsRDiiiA4NeMfNqJtOM6eO1cjgKUMA3kLNdrYo4qbQ7sG0vkzMzMxZ84cHhyRXly3bh3vHkmjEpRxcXG8yySg5b9LQd+HH3741oGtV68ez3DMnTsXeXl5VRplPCZOnMivhQKvJ0EbFhaGUydPlv/9K1euoJ3sPnh7CvjyEwbsPQGl1yS4fVUfF87WQXGRKYNWzOSFJq2OuD0/v8D/tQKbnZ3dloH3gzoFJDqWEIIGQ0gqgRA+GYKmdJZlz56Jj6V1qiuwp06dqjJgo6nMrVu3ZtpsJQ8an3RQDvOPP/7gKSHWRmjRogXvOilb8DTQ3gSwMTExz9Wmf/75J/OgaxEaGsq1a2XnNNA34H+z4sNP18u3EbUS8MFWBux9ZtcJWgH3bmjj3GlrLCwygbc3LWFvBD+/RntSUlI8Xguw7MNrBAQE7DbU14OgbsRgTYWQsALibpsgajqSfc+Qf9gRw4c/1gDVFdiDBw9yr1jZ71JK6VkCtsq89tGjR7k33rp1K4f5bQNLkocS/M977N27l2c6qsqEjBw5svxzUeA6btw49jMJdLQEbF7NYC0TUMZgBbOy6yLmaXXw7wUrrFttDMc6dK1q8KjnsyUjM9vxlQLr6+tryG5gtqqy0g2ROmsU/0QI8Sshjl8PSZfNEPn1h6CkwS8kJyenxgD75ZdfwtnZucronoB+0YPApZ7mWUepXjewLzKYQZ+9oKCAb1JX2XlbtmzJYwD5e0keKSvTaogCli0QcUlAHpbbNak8IE97+bwJlhbrooGvhMkxrfuu7h7vRUVF+b8SYJlnNbO1tV2orqp8gy/Q5t0Fos6LmG5dB1HH1QzYLRB5JfKFxOgi6AJrCrCHDx/mOrOy39XQ0MDUqVO553gTR3UElo6vv/4adevWrfS8lJ+l7ID8WL16NYNb2tPOnMwgvSEzGbDl4F5Xxc1/9PHZR7oIaiqBWKLKAjn7T5g8cHspYBloKszT5GprqJWKVBis9aIhdJwPoetaCDGrII5mwHZmHtYjTtq4EjGWLl1aY4A9ceIE12lVBRZ0o6hrp8GJdxVYGm729/ev8t5VDCq3bdsGQ0NpLDM5SyYHboq4HAAZlwci/v2y62q4d0UX72/SRJOGUgdhZVVnK+vN/V8I2PT0dLOAgMaZ2prqUs/qGQuh8xIG63qIYxioBGvHNRB32QqRc3vZlF99/qHfJLBnz559qSzB2LFjnzhYQOkrOj/pUXo43jVgSRaVL9tfiWyiugP5QfCamlrwn40aJuD2PwzQW3LvKgWVg3tdCi5uKOHeVQ18s08VnaJpuFuJeWij/c7u7kHPBSyL9nQDAwOmm5oY/SdIWJTo3BpC1DwGK5MBDFaSAmJmIuZlJXHbGLAR0m1yzMz4OPzzAvs8w6ePHufOneNj3i+ah/3qq694cv9puUdK8/Tr14/XJvzzzz+vpAqsJgC7Zs0afo8qOy8FZBVH8Q4dOgRb2zr8Z317CrjyNwPztgxYWeBVLg/kdkMC/KeCg58poWWIAD1dFbpvH7m7uzs+M7BBQYHj9HS1r/NkugPrMiMLIO7MJEDsaimwzAQCtuPDwJqZmVaad3wSsNTI06dPxw8//MCNRPx33333VKP3UXdFlUZBQUEvDCyVBdJ7qgq+Ho2MabnQbt26obi4mKfFagKwLKDhJZDPe9D96NixY5WDKlS1Rikw+UH3pE4dB/6zZAbs1TMyYK8/8LIVtWy5se+XXhPjh69E6JVIO5Erl2lp6X5obm7e4KnA9u7dO8LCwvwsL8C28IEQPgNClw0M0jUcUKlnfXXAUqKdhkXpaSUj+J7VmjdvjsaNG/NCk5epJaCKqsWLF/MEO+Vfn2W0h6qiKL9JQSY9QM9alfU2gCVJQ/W7lGKjcsEnGZUUyksdO3fuXGVBDWUOFi1axGVVpcAmVQasINOvjwB7laQDSQQRiucIMDUW04jYCWd7+/AqgWV/T5XKBF2cHP8U002zDYbQisHaeS0DdC0PsAhauRR4VcC+TntWYOmgbADpsYEDB/KSvmf9G9ra2mCBAoYPH869fWWFIW8bWDc3Nz5SN2XKFD6wUZVNmjSJ1/vSgAm1wZMeXpJRVDNb8Xg6sGKpdq0ILL2+KeD+VRHe3yigRZAIRga6x+1tXSOSQ0PVqgQ2MTGxm5OD/QUl2mbI0BVC6GQIndZzSCXRDMyOKxms7HUtBVZ+0Px7Gn6l4UlaDKSqkZ7K5ALV9tIQ6KM38m0DS106nedZ7FlqKqh3qSwb9GRgRQ9grQjsDeZxb4ixf48Ijf0FqKhqXbW2tRtQZdCVm5urNmLo0K7sifpNQmWCBk4QgjMhkASIWc0hFcuCLCmwa2o1sHRQ10mF4TTUytqHNgnmxdXPUnpI0LQJD8ea1aufqUrrTQD7Ko1SfQsWLOC1A5Vp3id6WLlH5RkDMjFunFfCzq0ihIWyB8HCCgFNg5bHJiQYVgnsujXr+rZq2eoKd//KTK/4JjPPWsJlgCRGlrpicAoxUs8qZpBW1LDiR4B93ixBdQT2UalA6SwqQaRCavK6z6JzCXCCndJutQFY+mw0jE2DA1VN1/n222+ZlLCXBmQ9K9ewuCaVBWVXJSzQUsaeHUrw8aYVvXURE9tl595PP3V+Yh5248ZtbcLCwudoqKv+K4hovdZACO3mQ8SgFcdIPauEIJV9lcjhlQdgcVshyIA1MjLkN/Z5gKVKKUreU+EEGUWez2qUZoqPj+dwvC5gKx4UuFAajMbMKeB7WoU/BSYsiOXzrWoqsBQUN2jQgFekffHFF0+cW0Zz0MzNpRt3pKUKuHXhQR62rDzIkmYE7jFYfzysgrCWFAcYoVmzlu/v37/f4ZlGuliDKNva2kzTUFO9w6Gt2wmiqKUQYqWyQIkPEqzmHpdkAYeVvhfNJELcFojcY/mHVFdT5U/g8wBLUFFlkDxKpajzWY1SUpRaioiIeCPAyg/KadKw7ujRo3lm4Uk6l0ZwZs6c+dS00uvWsNQr0Lno65OM5qiRAyBIO3XqxCdaUsbg5s2nT9N/7733yke6csbJIL31IDsgrScQ4+51FXx3UA39k2nPNg00btz06/z8/EbPVUvAvJyera31JF1NzQsiWq3FuQ2E1rlMHqyWBV4ruSQQyaUAB3e1tPjFqzufz0Pbw1N+8nmAfdmBA9KaLzNw8DIHPTSUOJfPA6sqYKEcL9XPPsk7vU5gaWh11apVvI73aUYTDqk+4Mcff6xUpz7poGvU05MufDxt4oMMgFwO3L8qxu2r6jj4pTo6RIrYw6EGz3reO7Kzs31eqFqLlnn39fUdrK8rWwzDugGTB7N5oQuXB9GyICx61YNArPMmiLx7QxBLvQx5k+cF9m3P6XoVB6XESNpUBS3V3T5paPd1AhsbG/tG2oBy0qqqWtxxLZrHIL0rza3ymtjrYtz8Vx1HDmohrrOE9TyaTBN7H168eLH3S9XDFhUVafj5+WXp6mhfFyTKLKBqBSEyn3nalQ80bbTUu/IgjIBtOASCqrQEjcbm30Vg5R6Gpo9UFV3TAMPbAPZlhmaf9SB5RrlcMXNc6moCSpYzYEul3vUe86y3rmjg+yM6SOyhDH0DNbi4eFLxdvNXMuMgPT1du1mzZtnmZiY3+IiXXQCE8IkQdWXAdpIWvkilAbNOGyE0GwdBQ6pdaIGJR0vy3hVg//e///GRt6pK8VhQUWuBJY1OWRT6e1bmAj7YLOLA3r/CYP1XC8eP6iKlvwr7jCqwtXE8lJKS7P88NdlPfQPztHpBQcEjzEyMr/ALt/Ll0ApxTMvGrpFqWPKwlAILmwZB17a8cR5t3HcFWNKzVa2/QOkwWommtgJ748Z1PpRLf8/DTcAXu6WS4MZlDfxy3BBjRqvD3Fwd1tb230S0jmj3WmbNss+h3C6y3SwjQ4P7AmkzGwZduykQxbMgjAdiJAvWQURpMCPpDnkBTQN4nWlNApYiYPKOz5Por+yg4JFGgarysJQSq13APqhYO3/+HFq1as3/XrMAAd99xbzrbQ2cOGmASZO0mFdVZm1j+xvT8q1e67oE+3/ar5+QkDDaxsrirFjEGtSKeZC2WUwerICYp70YsJFL2fcbSbsDKyscOHCgRgFL+UPqyqkyiWbCUgKcilmedYE3guGzzz7jkw8rg44CMcrb/lWhsqm2AXvk8BH4+koLveNixfjtZy388rsxMjJ1YGoqgbaW4W/BwSEd3tjKL0lJiUOsLc1v8SjYygtC+ywICSwQ68Q8beRyiJza8WkylIt9FMDqDCwNw7LrK4eFcpFUE9CrVy9ewUUFzJQ6o6KWikZAE0TkNen3qcDkSQUylM98UmFMTQd28+bNfNCAAq6x47Xw43EzzJxtwIJQWsdB/6yro2PiG11b6/Lly1pxcXHZdrY250W0QqGlJ4Q2YyF0J2hXQeTVE4JYFcrshtNcKBoVqgnAkjetapoMRfyUw6SUVM+ePcGiWvTv37/8K4FAmvVpI0yUIaBKricVfdd0YPNmz4Wergbiumlgz+cWmLvAgD3EytDR0vnTzs6xd25ystobXwyOfS6VgQMHJnrUdb8oEbHGMHZggVg6hMSVEIJHQqRuyHNwUVEd+FTn6g4sJf5pyPFZK7JedE0qKlB/2jTrmhx0nTv3D4YNHYRuPXSwm8E6u8AIjk4qUFPXPW9r7xjP3iJ6a8ttsj8uGZgycLijvf0NFWUlCGYs2GqbAaFjLkT20pSOk6MD14XVHdiTJ0/y2s/XBSvVGtDw5rMUwNRkYH/430HMzG+HbR9ZYtY8I9jZS2BoaHYvPDycdkhUe1lYX3ptLQag8ogRI+a5u7tfE4slEEycmDwYASGK6VoTZ+hra2LJ4oUPAUtj01UtLkZDgi8DLK09W9m5aSYCaauqDpoNS+ufUsqJwHiVsNIcMPLedO3PctAoUVVVUoMGDXoqsPTQUx1AZeegoetXC+wDKVBWVoqTfy/DNz/5YXmJOZzdJNDVMUCbVm127t6926naLBnPPquGv3/j1gYG+vuUydOaM0/begiEsEFQsnRB6pAhrBu8VQ5sVVOFCdiX9bAvCqy87pUW1CDdTQsY03Qd8vrPuz4sBWt0LTT7gAZPqBDkWdaFfRPAUg/0OjwsDRD98fdOHDreGiU7rRDSSoP1aqZoERL2cW5urlu13JSDdfVe5qZGu5WoRpQ2jwvrDyEiDSG9R+K8rKyOoKLKJnrSaVxbbtRVUfkdAfOiB0FBsNH8KrKHzs0i/W++/vqZG59m4NLCEbSeFhW0UPkidek014weOOol5Eb/b9SoEZcU3bt3596UZipQPvdF5ndR4Tsl3im1Jr8Get2lSxde3U9zrZ50UBsmJibyCYcV25gCRpoFUXHu1ct51gfe9eKVT3Dk5ygUrTJF42aq0NHRLGvdss2mNWvW2FfrbY88PT2bGBrqH1YRsyfalAVibdNglDwb6788Jr1M5smo+6UBBZo+Ijf6Py2i9jIT+OSgVTxv+blPncLNFzw35WCpWol07jfffMMrmB41GrmiaSGkUZ+2B8HTDgLy0Wsgo79P03ZKn7JGF7UhlVo++vu//fYb70VebtOQssdgvf7fYRw/E491O+wR0FwNIiYN7e2dfmUPboMasbFcUEBAYy8Pj/c0NTRK+QbIjTrDY9wKbPvhT9y5p9g/tuYfst3VmGa9cusAfjzdA4s32SIoTFMWHKrcb9KkCa1TpVJjdkLMzS2ycXNx+1CZJjKqakNokQSPnE1Y9sVR3Lt776ELVxw1D1apZ/0BP57phg2fOKFFG20Gqkg+c+QqixlavQ6uXhuwZEzTNWJBy0989q2BBYTwAbBJm4+Fn32H+w81QGmF/5VV+lpxvA0wq27/W3dP4dj5Ydj8uQc6xOlBVU0kG3oW0+DImeTk56vAqhbAygKx2bq6Ov/xKNXUHkJQAlzHL8WqwydwvXyzDgWw1R/YB69v3D6BXy7kYO3HXuiUZAAt7Qc5Y1VVFSruWbx7926dGglsREREXR0dnX3l1fc6RhCaxsJ+7FLM2/cDLlcxpq5AtToA+/hx/fav+PHcCJTsq4/wWF2oqouhoaENFWXpCKGHR10kJvZIfZ1MvVZgc3NzNfz8/Nc9tHeAlh7ztJ1gPaIAk7ftxaUKtQYPP98KbKsTuHfuX2EyIAdbvvZG4mBDBivlzs3h6Vkf6uoaPP8cFBT09d69e31qLLDsOkVt2rTpqq+re0VeXifi0BpAaBIF49QZyN6xHxdu3FR42WoHainkcu2/exfx2+XF2HggEF37GUHfWAxzM2tERcXCx8ef31ddXd1bLG4Z8jp5eu3AyrystYOD05dSjaMKYyNjqNIOKxq6EBpGwGRYHqbt/RbXHikKUQBbXTzrVRz/Zx62fRuMhMEmUGOeVUtTH92790L//oPKF+AzNzc/mJSUZF/jgSUv6+/fcAwtCExPoptbXQQ0CYSmhgYEVU0I/q1gOzIfY9/7DH9VHHYsUyD7pqB81D2UlcN6Bb/8swIlX4cgOcMcxuZKMDQwRqfOcRg7fgIaNmzC76mKikqpl5fXlPz8fKUaD6y06DvJ3tjY+BBdnKGhETrGdEbLsNZQVWGeVpnpW78waA7MxaA17+P0P5eewc8qYH41vFadvrp19wJ+ulCIzd+GoXuaBXSNBNqVG926JWLO3Pno0TOpfI0xV1fXv6Kiohq/CZbeCLBkPj4+OUzn3JQu6NAQw9JGolV4OHS0tZk8YNaoDQwHT8FIFoj9ceX6s7S24nhNwN4vvcM86wZs+j4Mw2bbwsxWBRKxMkJCwjBz1hzMmJkPHz9pEROD9h4Ltia8zlTWWwE2JSXFhemcT2hlGG1tHST1Skbe3AK0a98BGqrMy9I08gatoDJoClLf+xT/PDb2r8gbvNqjtFIHUFp2D6f+/Qhbvo9FWr4D7Nwpw6PEZFwz5E6djqKFi9G3bwp0dHTl5ZM/xcXFeb4pjt4YsOBa1n+EhoYGH0jw9fVDTu50TGbWIqQl+K6KakzT+oVAZ9AEpG3YiV/PnK2igRXHK3KxD3vWsrs4+e9ubPtfVwzLc4a9hzqUWIDcrFlzZGZNRFHxImRNmMR6yAZy71rq6+ubS7sM1TpgybKysuw9PT2/l445q6NN23bImzMP02fMRmSHaOjL6zjr+kOpbwbazV+Fo3+fV7D1RvAtxYl/P8CG7ztiyGx7WDmp8XXS/P0bYwpzKsWLliIvvwBhrcJ5kTtN+albt+6PaWlp3m+SoTcKLGsXcZs2bQZpampe4FNXTEwxeOhw1s0sxew5c9GBQaunrSWVBw1DIfRKR58Nu9hTf+VB1qCsoneQVQ49Zexb4Umr+v6Dn525fgTbjvXGiIUucPKhXQwlqFfPGyNHjsH8BQtRtGgxjzvMLSxl0/itb/fu3Xsi+1VJrQWWzN7eXs3GxiZXTU2tlLIGTZoEcGmwYOESTJ0+G526xMGEgSwoMYng7AWNvumIXr4Ze4/+Ukmqq6wcWf4zBbNVg/mEIOvvawex/eeBGLXUC66NNCGWiHlgPCZjPOYVFGF+0WJMZb1g08AgnsZSVlYu8/DwXFRSUmLypvl548DK0lyN6tSpc5QuXltLG/HduiN/3nzWMIswr3ABunZNgL5M1Atu3szTpiEkbyGOnDhZob3LKvEWCmKf7E1LH2ojetzPXf8RW48NQsYaD9QL1uUywMXFHaPHjMeC4sUonL8Qc+YWontiErR1tOWLpPwVERHR+G2w81aA3bVrl1Lbtm1n6OnpSdebcnJG+ugMFMwvxgL2NM+aNZd7WnNzM/ClkRi04p6piFm8Dn9c/KeS7k4hCp6sCEorONoKMuDad3j/13RkrPOHZ4guRBIBtnYOSB2ShjnzijisdD/ShqfDyclZPrv5DpN1s06cOKH5zgBLlp2d7ceO/STeJUzEN2rSBFOmz0Qh87IFTDPNzpuLnkl9YGRgyJ96wcsfyoMykLjhfRw+9edTNZnieLz3qdg6l/77C9t+GYmcDxqjUZQJcwwEoxl69enLZEAxCgqLMb94IXKnzUSTpoF8EiQtG+/i4rIuMzPT+m1x89aAlUkDVyMjo93SWaEStG4TwRPTJPILmbclj5vcNwUWZha8QQUHFwiJA9FgZiF2/+8nlN69945C+GJyQA7s+ZsnsOP3LIxa74PG0caQqIhhaWGDfikDWJuTZy3i7T9z9lyeyVFmTkUk4ivXnM7IyAh4m8y8VWDJPDw8EvT19W/wqd7GJujZqy/XTLzhGLj57DUNMthaW0s1raMbhO7JaFGwGJ/+eAxPGhNXHI8fl2//jZ0nczBlTwjzrEZcBhjqG6EH06gURxQWLeSOgu5BIuvhjI1M5Ns43QwLC0t/27y8dWCzsrIsGjVqtExTU7OMgjBLK2sMGJjKGm0h5nErwmzWeAMHDoaNtZVUHji5QZw8CM3nL8He47/Q8IwC2Spb4MH/r925iF0npiJrVxBCelpDWY12KddGTGxnzMybwwLeYhQWLmQ93CIMGJBKqavylWscHR2XJCcnG7zzwJKlp6fb+vj4bFNTVS2lBrKwtMLwEaN411RQuIB72iIm/oekDYeVpYW0ppZ2i+6aCJfcWSja+xluPTbfvmJA9i5i/PA1n7vxG7b+OgkjNzeBV2sDiJUEGOgZoUuXeN6LzV+wWKZdizBi5CjYOzhCXhLavn377zZv3hxUHVipFsCShYaGumlra++Qz0xo0KAhMsZlclgLCqR6Nn9eIdO0/WFvL920TLC2hRCfCPdZ+Sg5eJAWPqig2mS52Xdm/kJVOWrgxr0r+OCPOZj8eWuE9rOFiqYIKspqvExwxow8abxAQRYLeMeyNvf29uEzCCjQcnNz+z01NbV5deGk2gBLFhAQ0Nna2vomj0iVlOHPoJ2QPYVnDuYVMH3Fnv458xagf8ogJg9km17QFpHde6LJnHnYd/xYFTeylmcQyqq+XqoP+PLsJmTva4/IsU7QNVVmPZQYTZsGYQZ70CltNZd6suKFfAg2JCS0HFZ2L65GRUUNrE6MVCtgd+/erTlw4MBRTk5O/8in1DRo1BjjsibxERfqrkgizGVfhw1PR30vb4gpT2tmBlHXePjOno2izz7D1ZfcAr7mkyv9eu32ZXxxdgMy93RAYB8baBorQUNdE61at8WEiZO5Z+XGNGv25FyEtGgJVRVV3u4WFhbHWK+XUFRUpKYA9in1BrGxsRksKr0nX1ytIYM2k0FbtHAJCwyKuDyg7mv4yNFwcHCQyQMWIPToDqvcyVhFewiUlVbRVb4byN4pvY29p9ch+5sYhI1whLq+dFVGgpKGwGlQgNqyqHgxpkydidat2vDJhLLF824EBQX1qm5sVEtgZZ7WIDw8fDbrkm6X73PasBHGZ05g8oAFBzLNRfJg8NA0eDNPS+8RrCwhdIpF3VnTseLLA7h56/ZjHeXTtV9NBfXBddwvvYsDZ7ZjwpddEJXrAQNbNdYTKaFhg0aYmM086wJpG1I2YMLEHAQFNefVc9TWenp6Z1xdXUckJydrKYB9DqOl6ZOSkoabm5tfkgdi7nXr8YKMuVwaMA9RsIA3+uQp05gmC4SEr32gDSGmA0xyJiDn/e34t9JtJ2uv171begf7z27H+M+7oNVYNxjW0YCYadbAwGBkTchhsBbzQJbigqFpI1mA5Vu+ayNr6z9ZHNENr2Cl7HcOWJk80I6MjJxgb29/X0VFmS+FQ+uuDhw0mGta6tbI0xYVL8Go0WPh4VGP3RySB8zTxsfCatI4zP30Y/zzGLS1E9jSsvv47uI+TP6mDyJneMHUTVqs4lmvPn/QKbfNsy4LFvD6AHd3D17bSgGWqanpVQbrsJKSEvXqzES1BlYGrd7QoUOn2NjY/Cb3BDY2tujbbwDy5xRyD0vQklHutr5XfSjRkutGBkweME+bm4Wcj3ZV2FugYrqrdqnXb//5ApO/7o/I2T6w8JIWFtnXccCI9NHcoxYVLeFt1rd/ChwdnMoXN6lTp87l6OjorNzc3GoNa40AVgatxN3dPcjAwOAz+cYZpqZmiGgXiYmTJkulAQ8iijF23AQ0adIUqhIWZJgYQYhtB/Ocscj7bA/OX/qnVnrXe2X3cOSfAxj3VTIiZvvC3EuXd/NOji581JAkFHlWSltFd+zEC+epDTU0NSin/Xv79u37HDp0qNrDWmOAlVtwcHBAvXr1vpGXJaqoqPIMwvAR6VwiUMRLNZxZE7PRrFkQVGi/Aj0dCO1awHTyGAzdsBqnz5+rddLgt6vHkP3tULSe7wurxtKFLawsbfhw9oLiRRxWkgBULK+hIc0EUJDasmXLPzIyMpKqs2at0cCSpaSkNGE6dpWmpua/0rSXGI5OLrx4Y/qMPK5nqUJ+wqQcBAQEQol2bTRg0Ma0gVbWMGTs3IJL165WAW11B/jxz3fq2m8o+GkqOixtBosAQ4hVJbAwt0RSrz78IZ7DJECf5H5wcXEt352G6dVSFxeX1QzWpuwUqjXp/tc4YMliY2M1nZ2dE6ysrA7JN82gacdBwc35vCNa6KF44VJk50xFWFgr6OkwYHU0ITRvCJ3Mwcj4cBvOXbr0nGhUF2YffLJfrx7H+MPDEb4wkMMqnQ1gh0Gpw5DP2iCNtUVwcAj09Q3KNwzx8vK63Llz5xFZWVmmNfHe10hg5RYfHx/u4eFxWEtL6650ZIwFGQ4O6JbQg6e6aHBhxsw8REZ2gDrlaVWYRAhrAtMpIzBy6xqc+OvPKmGt7r72zxunMO1/k9B8aWNYh5vxemFDfUN06twV2ZOnIjGpF9/GSR5Y0d5dTK9+kZqamsJ+XVxT73mNBpYsOTm5bsOGDTNZN/evvMujPV3r+/ig/4BBvFuk2QthLcOgRHuJaahDiA6FWvZgpKwqxoUq1/Oqvsj+eeNP5PwwEe23t4ZlW3OI1SXQYtccF9cVycn9+SALlQTKYbW0tLzVsWPHFWlpaa41/X7XeGDJSkpKtFik29/V1fUIg5V7W/I4ZubmfB49pbuo8iu8TVvoaGpDMGXdZ1QIDCcNxoj31uDkhXM1JsC6du868o/NQautreHc2wlKWhIoK9EaAR480LS1teP5atl2of8y2XSABavJK1asMK8N97pWACs32sQsJCRkpLW19Zfyhcr42LiREYJDWvCZn61bt4WBjh4EVRUIIX5QzuqLruuKcOzUyWrvXM/eOofCXxai2ZpQWHexhbK2cnm2RE9X76Fdw+t71z/v39C/b0JCQq0AtVYCK7e4uDh/W1vbmbq6ukcp0JDfSANDI54Gs7OrIy0C11SDEN4Eyhm90GNJHn749Xi1lQQXbv+D/F8WIGxHB1h0soNY4/EtRikANTMzO+/n57c8MzOzM2pQuuqdBpYsPz9fxd3d3d/BwWES07ffspt5W8y6StK5dGNF8hutyTxxcx+ojk1Eu2Uz8M3vP1crUOm4cucqph8tRPD2DrDt4wyJ1gNYZatfE6i/s65/ZevWrcPYtevX1vtaa4GtMEpG5YouPj4+0xi4hyrdh1WVda0t/SCM6Yao1Xk4dvqPKhdUflN+9969uzh75gwOHTuC/G8XocGmtjDv6wxlQ9VyUCnyd3N1u8xk0HoWULVkv6ZR2+9nrQe2gr7VCAgIqNu4ceNMX1/fo1RHW767DZkag7aRGzSzeqHzytlYs20Tjv34E27fvvPGPClt+3n06FFs3boVkydlo3uvHgib0gmN3o+B5eB6UDKRwmpnZwdPT8/97DompKenR7Nre+uTAxXAvj6PK5k1a1YI6zqHOzs7rXWwtz+rqqJyjYZxReRpQ+tDMi4BdgM7oW2naAxKGYC5c+fyXbL37dvH93yljZipmObOnTt8J/Ay5o3LnrDEPf2M9nil9xKUtEHx9evX+Z6wX331FT933uzZGDJkCNqEh8PB3oGvDqgZYgmrOQGwzPSFipUmlMRKYNr85zZtItKLior83rV7904C+wi8GqmpqQ1dXV2jmwU1K7GzsvpdhQKxUC8IaR0gRHgzzyv1wjQGz2BB40aN0KpVK3Tt2pVvB8+CG75Ldl5eHt/9u6SkBOvXr+dGr2ln75kzZ/L3sL+JwYMH812/aYv7Jk2a8OS+pmx8v9yUBKi3tIZFURCMmWeVGKtCU0Udfg0afJ6VndXiXb5n7zSwFe3E5RO6PRIS4m1tbP4SVCQQmnlAyIqD0CsUgo7a47qXhjoFEdRV1KCloQldbR2YGBnDzMT0IaPv6WhpQ5u9h95Lv1PZubhpq0Cw1IZ6e3tYLG0Js5lNoeworWl1c3E5mp2d3eRdv08KWB/2uEpxsXEJNhZWZ5XUGDyB7hBGx0Dox6Bt7QIhwAqCpwmEOnoQjNUhaDEJIZEOUlQJYUWj99LvmLDftdeH4GEMobEl8+QOEOLrQjS0IZRnNof+qtYwzmsGVW8jvh2mtaXViYiIiA6Ke6QAtlIbOnRob29Pr3MSGjFys4aQ3RlCSV8IaztBKG4DYXZL9r1gCGMCIAxvBGFYYwgpvhC61YXQxf1hYyAK/XwgDGXvS2OW0RRCThCEvDAIRexcq5n02MbOv7UzlLbFQPe9DtCe1AhKrrpQEsRwrONwMLF375aK+6IA9kmeVrVfv349XJydT0moaKaxE4QJzNMu6wFhXSyDNxrCho4QNrLXm9n3N9P32P+Xt4ewtB17n8zo9XJm66Ol79nEbCN734ZoqdHvrGVf10RDVNIBapvbQ3N6ICS+xhAx6WBuZv57SEhIlOKeKIB9FmhFaWlpA3x9fK4pa6hCqG/DPGokA5BBu7oTh0xYEyW1tcxLrpPBV5nx93WQvVf2/9VR0nPQ1/UdoLQ1Eir5zSDxN+WDG0wTXwsMCkpR3AsFsM9lWVmZPerWrfsrn7PvzjTsmAgIS7pBWBUrBZWDSOBFy15XZtEVLOrh96+NhGhjJMTzmkPU3JLBKkBbS+s3R0fHwSUlJRLFPVAA+yKatqdv/fo/82JxTxYkjQ6HsCKBwRbzwMuuiazwugojb7q6w8OeeQuzBS0gtLKGSEUCbQ2tK/b29v0UsCqAfSlNGxsb625qYrpKRV31vuBmDmEUg3Z5V6mnXS2Db3WHh4EkD7q6IqgyI++6ln1vI7P5oRCasfMpC9BQ07jgbO+cFhoaWuuHWBXAvgFjIJlamlmu01BVh2BrAGE484zL46XQUje/imCMlEFZ8bVcs8q/yjzrktYQQqRrsOrr6qNB48bTFO2sAPaVWsOGDevaWduuUVdXLxPczSCMbMmg7cIgjKkgDTo88KqrKwRcciPPuqothCR3COoSBqseApsG7s3PL/BWtLEC2FduCQkJRt71PTdoamhCsNJj8qA56+LjGJwdKwRisuBqraz7l3/dSBC3gxDrDEFbwod8ExK6f7Vr+/aGirZVAPs6oXVzdnLaoaWpcV+oxzxtOoN2EQN2zSPQrq2QEVjP/r8yAkIfLwarMpTFSrTRxadFK1a4KdpUAexrt7ikOHdvT8/VOtraEMyZt01uBGFZJ1n2oIMMXJmnLWFfl7BALaEuBH1VqCmpwLNevR9TU1OrxVLsCmDfEUtJSbHz8/Hboq+tXSayY/JgaCCDNkbmaWWatUQ6OCAke3FYlcUS+Hh7/5SckhytaEMFsG/csrKyLFu1bLnQ2NDoP8GUPK0v86ZRUk+7jrIH7RnI/hCM1Dmsrq6u37Df8VG0nQLYt2bbV2y3aB7cfJmelg4EMw0IKQ2YXiVYGbgD/SDYakNZkMDezv50fHx8jKLNFMBWB09r3qFdu418EzwLTSmoowMg2OvxSY921jZH20REdNq1a5eKor0UwFYL27trl0ubNm1W6uvp3xWsWDDmYgglNWWYGBqdZd9PqI1TrxXA1nR5sH27WWREZLGZsXQdVnNT819CQ0ITFbAqgK22tnv3btsOUR32Obs6X7O3t09GDV6ATQHsO2L79+8PmDx5ciLzsjVidWsFsApTmAJYhSmAVZjCaoj9H8FW8TWtY4dgAAAAAElFTkSuQmCC"/>
  <p:tag name="MMPROD_178546PHOTO" val=""/>
  <p:tag name="MMPROD_178546LOGO" val="iVBORw0KGgoAAAANSUhEUgAAAKwAAACxCAYAAABZeVadAAAAAXNSR0ICQMB9xQAAAAlwSFlzAAAXEgAAFxIBZ5/SUgAAABl0RVh0U29mdHdhcmUATWljcm9zb2Z0IE9mZmljZX/tNXEAAEfFSURBVHja7Z0JXI3ZG8ffe2/7vu+b9pLSZktKEhEphSQSQsgSQigU2QtF2Xeyj8HMMGPGGLNYZvnPYBbDzBjrMPax1e9/nnPvTSj7Urmvz/Ppqtvbfc/7fZ/ze57znHOECRMmCApTWE0xRSMoTAGswhSmALaaGwCl3r37tZo4cXIYey1RtIkC2OoMqzgtLa1bQEDAybCw8NOZEzPbK9pFAWx1hVUluV/yoPpeXpdUlZShLFGCr4/Pr6mpqQpoFcBWP8vNzW1ev379i4IgQNDRgqCpAVUVFTRu1Oj77OzsJoo2UgBbbaxhw4Yujg4OJRrq6hBsbSCk9ILQLwmCtSU02fe869f/LSUlJUbRVgpg37oxvWppYWGxWl1ZBYK5BYTBAyGsXQzR+qUQBvVh0FpASSyBt6fnj6lpaUGKNlMA+9YsNjTUwNzcfIGqktJdQU8fQh/mWdcsh1CyQmprF0JI68+8rhVUmKat617vSFJSUidF2ymAfRuaVdfX23uStobGPUFHB0KnGAhLihioqyGsWwZhPQN3I4N2XTHzur0hWJrxQMzZ3unPlOSUNoo2VAD7xiw1OdnMx8enQF9P74ZgZAQhmQG5bJHUq65joK6XAUtfNy6HaNMSCGOHQPBwhkhJGdYWVj+FhoYlMOg1FO2pAPa1W/OgoBw9La3bPCMQ2YHBSoCuloG67IGHLVkGETNhEwN542IIk9Mh1K8LCfs9G0vLv9u3bx+vaE8FsK/NsrKyjFq0aJFjYmBwXaSqCqFZMwh5sxmca6SetWRpBWiXP3hN0G5gP9vMvPC0MRBc7FkgJoa1peXPoaGhkc7OzsqK9lUA+8otqn3USFMjo/8EpkWFsFYM1nwG5qry7l/EIZUZyQO5LFgvA3kj+/oekwcThzFP6waRshKM9Q3+dnR07llSUiJWtLEC2FdiAFSTk5MGM494Wsw8oxAQCGHmLAirGaxrlz8AUg4s97ZycJc/8Lbr2Ps2MGA3zIcwi3napj5cHuhoah23s7NT5GkVwL4SWFViY2PH2tlY3RaTZ/XwgpCTy+BbWwHQChKAZMG6CkFXRZDlwdgm9p7tTNMWToDg7QqxSIC+ts5Jb2/vNuzviRTtrgD2RWFV6pHUI9na2uqsQJ7Vxw/C+IkQlq/kUkAkh7AcVnn3v/xhYB97zd6zkb3etpB56pEQWjaBWEcThvqGv4aEhEzJzc01V7S/AtjntvTRo0d41vO4IJFIWKDkDiErh8G6mskAJgU2kK2UZgA20Vf2/81rZMbes5l54C0y2yT73pZV0v9vXCn9nS0M2u0M2mVTIIQHcnlgYmh4Ly4ubhl7WKwU90AB7LN6VklKSkoXr3qe15SVmAxwrwchg3nWNeuYN6VcK9OhKwm0BRCWFEBYOAfC3OkQpkyAaOJYiCaNZ4HVOIhGDoEwgtmEsRCy2feyZV/nTINQzH5n0Tx2Hvb7mwrZ/7OYNq4PQSyCvZ0dEhMTV23fvt1CcT8UwD7VMjIyWnh4eJwgjyeYWUAYms6gZF153kwGHwuWhvSH0DkaQquWEPx9IDjaQ7CzhWBuDsHUVGYmEAz0IOjrSV+bmT74mZ0N+506EOp7MjkQws4VCWHacAiLGbStm0CQiGCsZ1Davn37eT/99JOp4p4ogK3SWIBl4uLislJbXYNBZgmhzwAWZM2AENURgqszBAsGpaEhBA32cwrCCOqXMdLGamrMiztANGMYRIszIbQJgIid29zI5EZYaNjyXbt2+SrujQLYx2RAenp6Wzs7ux3KEsldwYZ5wOHjIOTOhRAY8hBkYmbsPSxI0odH3bpo2bIlmDdEnz59MHToUAwePLhSGzJkCPr27YsOHTogLCyMyg5hzOBXYbKDvLnIwZr9ze4QLWFyIiEcgrYG1FVV4e7uftLJyWlx+6ioDBaQBSqAfUeBPXHihBqDwdLX17c186rTmAz4RVdTk4GiA6FrTwiT86AcGw8ja1s4Ml3ZLDAQXeK6IH1UOvLy8rBy5Up88MEHOHz4MFjXjfPnz+PatWu4evVqpUY/u3DhAo4dO4YjR45gz549WLVqFebMmYPR6aOQ0KULWiTGwXZeBlSXjYdSdDAEXU3+kFAxuLOzM9zc3A7WqVMnp2PHjr1Yb2B7+fJlLQWwtd+bipmHC/Hz85ttamr6qYaGxklNTSkYgj7r7qM6Q3t2EdrPK0b6pElYvnQpPt+3D0ePHsVff53G9evX8aqPGzdu4MyZv/Hz8eNYu28Pmq6YDs2iUVAdFAOxsd5DHp4+q4mJyXVLS8vP27ZtuyouLq4be2BsFcDWMqP8JvOmrczNzUeym31OjWlHJaUKOlRHF0JsD6jPXYqUzw/i4rXrKL17B2/8KAM++PZrhJTkw2BDDjR6t4NIX/sx/UujbqpMMtja2t6MjIz8JCQkpF1qaqqxAtgabmfOnDFOTEzs6+3t/Z6BgcEVdrPvWlhYoE4de6iwrpYDQDMGWrWHMHshOn18AMevXH2cooe+vmJCHznv/Xv3sPuHQ4hcOQuGy0ZBs1sYxFrqMg+rBRtbO2hr65bDq6ysDGNj44tMLpQkJSX1KCkpqdVSoVZeVFFRkcbAgQPjAgMD1zGPel1NXR2mpmYIbBaEKBb1Ozk68QCKwxrQApKJeejCYD184VKVQJXR19fF7CMnLr17Dwf+9y3arpsB04XDod+/HSSG2lARS+Dg4IiIdpEIDm4OevgqgssCx0uOjo6Foew4dOiQjgLYam4sEFEPDg4OYF1/vpGR0SVtLS1YWVkjpEVLjEwfjTFjx6Nho8ZQEosgqKhCCGkLUU4hOn74BX67cq0Kz/r2jgM/fY+4zXPhuGUCjId2hDLTtBJBBD+/Bhg8JA2jR49Hu8hoOLu4gGQOgUtSR1dX9w8fH5+S+Pj4cKZxTRTAVkPLysqyYh51pLW19QkaUtVisPo3aIhhaSMwr2ABpk6bibZt20OVtCvlUf2bQsjKQ5MtH2P3n2erFagPXC2w94fD6PFeIZzWjIFZ3wgoGelAxMD09vbF+AmTML94MTLGZiKsVWsYm5hAJBKVe1xPT8/LXbp0KU5OTq41I2c1/gLS09M1vT08gpmG26atrX1XT08fjRs1Qd++KRzS4oVL2ddZaNYsmOc2BZEYQoMgiMbPRvj2T7H/7EXcKy2tVE9WC2bv3cfPJ09gwJYCeK0ZhTpjO0PN2ohJGhE8PD2RPmoM5s6bj9n58zBk6HC0aRPBexUKzAheHR2dMiaLtnXs2LETCz41FcC+3ejfhEmA2Xr6eicpiHJk2jSheyKmz5iNBUWLOayzZs9FJNOtykrKUr3nVh/iUdPRZPPH+ILBWmUAVA3YLa3w+qcTP6Pfxnw02ZYFt/Fx0LA15tdjb1cHAwcOxvwFi/j15s0pwPARoxEQ0BQaGprlWQUrK6uLTCbkxMbGGiiAffP5VDUGapC1tdUifX39O4ZGRmgR2hKjx4xjN6wQhezm0Q2cOTMPkR2iYGRgIIXV3hVCSgYal+zGzlNnmGd9PANQxv+VVg9iyyp62nv49vhPyN69CkHrRsMrKw7azub8upydXDFs+Ej+kNJ1FxQWI2dyLuLi4uHi4gYJk0DkbVVVVW8waD/s3bt3CDtljZyeUyOT/wkJCb1YRHxSVVUNdewd0LlLV0ydPgtFxUtQOH8hN7pp5G319GQpIHsXCH1Gwnbpdqw6fuopaabqJw3kx5mzZzBi8zyEbRgD77Ex0LY14tdXz8MTmVmT+HXT9RO4c+ctwKjRY5m3DYS6unr54IO7u/tRX1/fGrlOQo36sKGhoYbe3p6Zpubmp0xMzRAUHIKRTMPlz5nHb9S8giJ+s2bnzUWv3n1hzbQch9XUCkKvEbBbvB3zf/gNN+7eq55B1jMeR0/+isnvL0aHDaPRODceZg2cIFGSwKOuB/qlDGS9zHzML5Q+tARu9uSp6BjTmeefBeZpKZOgpqb2c1BQUE5+fr6LAtjXYJmZmaYseJjJov9SCioSevTEjFn5mM+6wYL5D2Cdx25Sr159YWpiKoXVhMHaqS9sF25H/ncncOd+aU3l9KEPTZ52+s7F6Lg1AyGzesCorhW/XlsbWwwcPJS1QxEKFjBoC6Qed+68Ih6gedTzZO+TZhJMTU3RtGnTj1jb1lMA+2ozAc28vLw26ujq/ufj44uUAYMwZ24h9x4EKkFKN4jSV6mDh6EOC0Q4rObMwyYMhmHeWkw79DOulXvW0ppI62ODDOcuncfcncvQc0MGWuTGwdTLBhIVJSaTHJHMPO1s0vPM08of5vkMYNL5lDHR15fqekr/ubm5bY+Li2uoAPYVWEZGRitXV9cf9fT0ENw8BNk5U1hXt4DdAKlXld8M6v5ShwyDi5MLz1MKGtoQYpOhnb8OIz7/Hpf/u1OFVq2Rrrb8uHz5EhbvWYvuG0eg7fwesAty4yBaWlqhT99+/CHmPQ9rJ6m+LcY0pvfj4rpBn9YFY+8lfWtjY/O1p6dnUwWwLx5ciVhXFVivXr2Devr6aBYUjJycXB4JkzelgEJ+E8hzjBg5ikXErlLPqmsIITwBhtNWIvOrozh9/dYjoMpel9VgWCt89nMXz2PBh8vQ9/0xaF/QAzaN7Hk7WFhYIT6hO9f0cmjJFhQtYrq/EF3i4mFtbcPfS4MtRkZGexi01bpovDp71mYNGzY8SAMBrcPbIHfqDA4rabF584oqNP5i/jN//wZSWGlwIDwOQs5KpHx8BFdv362kZ62p3rXssQdP/p1rV69i4a7lGLh1FDoWdUedpk68PXR0dNC7d3J5ACZ/0OUP/oBBqbCxtS2H1tjY+D3W7k4KYJ8PVh8PD4/97IlHWFhrTJ02ozywIqNGn0tBBfMak7Jz+Xs0aCxdncmAoA5QHV+MmPe+xJHz/1Z608tkyNa86KusitfS4/zFC1jB5EHqtnR0WpAAxyBnCGJpINav30Dk5Rdi3nyp1pdLKYoFknr1gbWNjTxXW2ZmZvaeu7t7XQWwzzZ61dLb2/uwrq4eHwyYMTNP6g0I1IIKnrV4MSbnTkPjJk35elWCMvOsobFQmrgcfT86wmTAf0+8ubX1oBkOqz9ci7Rto9BzXR/Uj64PkUSAgb4hoqJiMXN2Pgrkwao8s8IAHpE+CvW8PMsLaExMTD4ICAiodtBWqw+Tlpbm06BBgy8I1qaBQZg0aUp5JoB71Xlyz7AIM2bkISo6hnlWqg+QQPBvAeXRhYjc8iV+vHjlKd6pdh1lj1zfpYv/YPtX2zHuo/HotToJ7mFM24soI6CNrt0SmKctKM8eUJsStKRrKftiJdO0ampqZS4uLusiIiKqVZ622nyQ/Px8fX9//+0UsVLwNG78BN7lyxtV7hEI4GnTZ6NN23bSKFdJBUL9YAhDZyNq8wEcPHP5oRtZ9o542LJHCs1v3ryBHQd2YOzWMei5NB4+HepBSVXCPW2XLvH8gZf3XPLglUBOSupDdQflKS8vL69NK1asqDZTzqvLCJa2ra1tqrKy8g1KX/Xu3ReFLPKfx3Tr3AreVT6K1alzV77pBa+88gqCaGgeQtbuw1dnLj3mdd4JaB+6tAc55ps3bmH3lx9h0gdjMXBDEhp38YGymhL3tO3aRWI6g1Y6qPBA01LlV+8+yTAzN+PQMmmA6OjoOUVFRdUC2moBbEhISG99fb2LKiqqaNUqnD/9NEozt0AK6twKWqsXCxCsLKRFH4KtG4Tek1Cv+EPsOnG2EiRrR671Bcnlx93/7uKz7z5B1o6RGLa1F/zb15XqVLESOsZ0wqzZczB//sOaNn9OAZNbHaEmqz8wNze/3rhx4/4KYJmlpqYGOTo6/kARqqurG8aOzZKmX+YXcWDnVXj6+6UMgqW5pXRgwJpFwF1Gwr1wJ1b87w/8d+9+JTft3Qm2nnTN//33H3Z+8R4mvTcCA1Z0QYOoulDVVIKuth4iI6NZYCsd4q4ou2iApmnTZiwAk5Zlsp7v6+DgYJ93GlimW03r16+/l+o1KdAaMGBweXmcXLvSWDi9Th08FOZm0m5KcPCC0G8q3OZ/iM3H/nooSaU4KuthgHt37uPg919h2vtjkPVJMqLSg6GqpcQ8rTJahIZhQnYua+di1t4PxwqBgcE83SWbwfDpjBkzHN9JYFkbqrInNlVbW/sGpVGCg0N4MUvFEZmCQqmljxlLjSWF1ZAFBLHDYJO/A/nf/IY79+89uDk1eeTqDRyl90rx+ZE9mLlrNDJ39kJQQn2oaalAhQWu1P4TJ+U+qM+QDS7QXDj5aJixsTGYfBv+TgKbmJiYwAKtc9QQ7nU9MHZc5sOelb2mBhs+cjScXV2gTBMHjawhdBoBu6kbsfS7U7h259EywWpSeF3dvGyFopl7d+/i8I/fYN6OScjY0g3RI5pC30wTEpHUaeRMmVaePaB7QAMLcV27QV9fWndgaGj4U2BgYAze0o7lbwXWgIAAY0tLy/dICtDQa58+/Xg9QEVgC/ko1hR4eXpJPaseC7Q6j4LJjO3I+/qXBzKA93qlClifiOzjbXP05x8xe9sozPisN3pMbAF9Uw2IxRIObXaOVB5UHA3rEBVdvvgIxRws9vB4J4BlbaUfExMzkUmBf+niGzRoiMmTpz5UUUTd0vjMiUw/BUFVWQJBTQtCWE/oTVyPyfuO4fS1/yrxrDW0ZPC1w1pW6ev79+/jq+8/R/EH2cj9oCcSsgJhZKXJ2lsVTQKaYuz4CdzT8govdj/GZU6As7O0uEhDQ+OOh4fH0HcC2KFDh0b6+/vfJCGvra2DPsn9eaPIveuC4iV8ODYouDlUJDTkqgGhaUdojGLyYPf/8O+tu1XeEIWHrUISPNpWZXJoS3H0tx+w5KMJmPZhN8SNaAw9Y0plifmiI+RpuaalOg5mXeMTyqfa1KlT52hWVlZwrQa2qKhI193dfT3NcKW1oahohZLXBXyAYAFvlKkzZqFt23ZQV1VmsLLGCe4G1dErMHjnEZy/cVvB3ytBt8L/2JfjJ37E4h05mLWzB5Kzg2FRRwcqyirw92uIUaPHobBoEeYvXIwp02aiYaNGPGtAc8O8vb0/yMxMt6y1wAYFBbXU0dE5T0+og4MDXwCCj65QGqVoIYN1Ntq17wBtWlFQRQ2CXwTEQxei47oD+OHsvwo/+hrx/eXEMazcnYPCvd0xYGoQTKy0uCf182mIrAk5vNiIer+UgYNhYSkdumWB2LWIiIietRLY2NhYLSsrqyIWaJWqq2sgJqYTE/PzpbNcWbdDr2NiO0NXS1O6MktAR4hSi9B9w1f4+Z9rKC0rVeD6Ov0t+++p07+i5NMZmPdhV/Sb1ARWjrqQsEDM08MLQ4cO5/KApt10iI7hPSTVzzLHs4lJA+NaB2xwcHBfPT29MzyN5e6BzMxJMlG/kC92Ed+tB/T1ZOuhereEeMgiRK/9Cr9eul6hgRXQvnpoH64O/uOvU1j/wSwU7e6KzGVh8GgkncxpZ2eHtOGjULx4OSZmTykPwLS0tC75+vq2rVXAZmZmGjLv+qGamip0dHURH9+dVwbNX7CYT9VI7NkLFrRphQrTrPWaQ+g5DZEr9+PAn/880rgKYF+tf60IrPQ7pfeB30/9gq37ZmL5/u4YXRAMe3epI/H08sGYjPF8MCe6YyyfWi4Wi8rq1au3OSEhwabWANuwYcOOTLvepIv29fPnSwlR9zKfifm0tJFwqGMn9ayuTSAkzUL9OR9h/8nzT+jGFMC+NLBlD4CVHg/nav86/Tu2fjobyz+Nx8hZAXCsKx048PT0YoHYGAZuJmztpFNrdHV1b7IALKZWAJuamqrKvGsxDRJoammhZ1JvLFy0hI9Zpw1Ph7ubO985RbDxgnKPKQgs/ATbjv6N+0/UrApgX42LfWRS5kNrIwFnz57Grv1FWP5xV2QvCoRvU1OIJWI4OrnwuWBdunTlNbOUNbC3t9+Snp5uUOOBbd26dWMWTXLtWq+eJybnzsDChUsxatQYpoNcZGWC3hA6TUJAwcf49ORFBZDVgWXZceHiBWzbm4d1n8chb20L1PWVLo3k6urOi73r1vXg/zcwMDgfFxcfVaOBLSkpkfj7+49XUlK6S1El1V9SkDUuaxKYTJCuZWrpDiFmHOpkv48Vh06hfH02BbRvGdkHedoz505j35GV2Li/ByYuaAK/psZQUpbAwdGFB190Hynz4+fnN//EiROaNRbYgoICX0dHx6/pCaQnMXNCNsZnTYS3tw9UaOKgviWEqDHwmL4LK7/9A7fu3q/iOVccbw1Y2XHj5k3s/WoV1u3thKJtQQiJsGCgChAJSuWLKPv4eF+eOHFipxoJLLtGEdOvBQxYvj4pDetNmToDQcFBsmIWBmuLvnCcsAWLvj6Ju6WlT+iYFMebB/ZxcGmVmZ1787Hty65YuCUILdqaQ1lZVL7PAk3L9/HxyWJvFdc4YGlSobW19U4q/KV6SpqRGR7eFpTaEvRtILRKhenYTZj/xQncvne/kgZTFLO8fQ8rs7IH4F66dAkHv9+KXQd6YfUHwYiKt4WyirgcWhubOp8xR+VQ44DNysqMtLOz4xVZPr5+CG3ZCtoa6hC0TZhnHQDd4WsxbOt3uFRpfYCiVLB6AFvR4T74/+3/7uLTL1Zg62exWP5+U7SIMIe6hlheL/uvu7t7SI0D1tHRfqi2tjTlQWPPOjTkqsSAbZ4M/TFbMX7H/3Dp5p13jYRac1y7fg2ffbke2/d1w/tfBqHXQHuoqpI8EN1ljioDr0kWvC79qu1s77xSvr6+dE8sBqxXe2gNXIaBG7/F6X9vKu56Dfe8t27dxpeH1uLjg3HY8nFTdIg1Z5KPVo2x+D00tHX064D2tQCbnZnt6erqerJ8u0kNPQgBiRAnFWPAhsM4e/XWg55G0fXXMFgfji/+u3UTh7/biV37+mDjhw3QN9UWJqbq0Ncz/svD1X14aGisZrUGll2DKCoqqpOWltY1DqtYCYJPDJQGrUPM0i/xx2WFZ61tnpbmgX73v7346EAcPv+uCQaPrAMdHSWoq2ldt7Oz70/5+GoL7Jo1a+zat2+3S01VRbqMkFMg1BIL0GftIRz+85Is6CyTWmnZg9cye6lmLCt7or3sUVpaitu3b/N5/hW3m6cduel7d+7c4e95aRxe8hqe1g5PMpo6c+/evWf4ew//jK7/vR2FyC9uiC0f+SB5oBWMjVVplZkTtraOA0JDQ7WqHbDsc6u0bNlyspmp8W0xLcDgHgohKhfRxV/g/LXbLLpk3cehQ/j449345JNP8MnHzD75GHv27Mbnn3+O8+fPv/BNJpC+//57du6PpeeW2Z49e/i5L1648ELnpZt3+fJl/PLLL9i1axfmzZuHadOmYfDgwejTpw/69u2LMWPGID8/H0uWLOHv+emnn3Dx4kWm8W499987ffo0/9wVr0P+mj7D3bt3n/j7F9h17tu3j193xXZ4FqPf2bRpE7fdu3fz8/z+++/84Xz87z5eiPTp3n2IaNcMo7Pq4NNv/DB8lC2MjFShrq51xdradlhRUZF2tQGWYE1ISBhgamJ8kUsBl2AI8YVomLsbB05KywRPsotv164dzMzMYG1tXW7m5maoX78+duzY8cLAEuxJSUmwtLTki5k9OLc5LWiGDz744LnOR17zo48+QlZWFsLDw8E0OT83rf1FBR80g5QHlMxonpOuri6ldPh7nJycEBAQgOTkZA7xkSNH+Pme5VixYgVtK8/PI78Gek31qOPHj8flS5ee+Ps7d+6Eh4cHv+6KbfysRveGTN6GdK7IyEiMGjUK27dv5w9iVd729Okz6J7QC2bmKsie5oADhxsga2IdWFiosGBM/VJQUNB6Bq1vtQB29OiM3u7u7heki13YQ+g4FR45e7D66wf1AcePH6eRkPIkc0Wjee/r169/YWD//vtvtGnTptJzE2TkNZ71OHbsGCZPnswX76AaiMrO+SxGMBPEwcHBmDVrFvfUTzvIg1d1vgEDBlQBzIOD6UX+QL3oZ67KaACIHsQRI0bg4DffVAosTWrMzs7hu9R4eKhh/QZn/HDUD+mjbZg8UIaWph7t97v1xIkTlm8NWPY5lTt37pxka239lzKVCVozINtNgErsVBRs+Qy3Kix28fPPP/Oil8oahFbJ27BhwwsDe+bMGbRv377Sc9OKJVu2bHmm7p/eR59RPjv0VZmLiwv3tE87CgsLOeiP/j559NTU1KcCu3HjxvJFL16H0QRS8rrMU+L69euP/f2VK1fAwMCIAS5g9EhVXLpgg19P0KZ3lszrK0FP1/B+m/CI1ez3rd4KsOMyM1NdXJykMsDMHULsTAhdCmDSoC0OfLrnoYupzsBSgPH+++/TLoGv5Ua3atUK//77b40HtmLdAMmlR3uNTz/9lLWhdIXEhM4CLp6S4P4tU/z1pxuWLrNlsCuzXkub9TotdubnF3m9UWBHZ4yO8vH1Pa2urgbBgMmAVmMYsLMgODSHp28D/O/7b2sMsBSwdejQobzy6Fm6SOp6abrz095LsGVkZDzTddQUYKV1AzZYu3bNY/e4adNA/vO2rQT8/j3rhP9Tws0rpvj7tAvmF1qiTh0laGsboFGjxrRYcp03AuzQoUNjmMY7pazEGtfADkLrsRDiiiA4NeMfNqJtOM6eO1cjgKUMA3kLNdrYo4qbQ7sG0vkzMzMxZ84cHhyRXly3bh3vHkmjEpRxcXG8yySg5b9LQd+HH3741oGtV68ez3DMnTsXeXl5VRplPCZOnMivhQKvJ0EbFhaGUydPlv/9K1euoJ3sPnh7CvjyEwbsPQGl1yS4fVUfF87WQXGRKYNWzOSFJq2OuD0/v8D/tQKbnZ3dloH3gzoFJDqWEIIGQ0gqgRA+GYKmdJZlz56Jj6V1qiuwp06dqjJgo6nMrVu3ZtpsJQ8an3RQDvOPP/7gKSHWRmjRogXvOilb8DTQ3gSwMTExz9Wmf/75J/OgaxEaGsq1a2XnNNA34H+z4sNP18u3EbUS8MFWBux9ZtcJWgH3bmjj3GlrLCwygbc3LWFvBD+/RntSUlI8Xguw7MNrBAQE7DbU14OgbsRgTYWQsALibpsgajqSfc+Qf9gRw4c/1gDVFdiDBw9yr1jZ71JK6VkCtsq89tGjR7k33rp1K4f5bQNLkocS/M977N27l2c6qsqEjBw5svxzUeA6btw49jMJdLQEbF7NYC0TUMZgBbOy6yLmaXXw7wUrrFttDMc6dK1q8KjnsyUjM9vxlQLr6+tryG5gtqqy0g2ROmsU/0QI8Sshjl8PSZfNEPn1h6CkwS8kJyenxgD75ZdfwtnZucronoB+0YPApZ7mWUepXjewLzKYQZ+9oKCAb1JX2XlbtmzJYwD5e0keKSvTaogCli0QcUlAHpbbNak8IE97+bwJlhbrooGvhMkxrfuu7h7vRUVF+b8SYJlnNbO1tV2orqp8gy/Q5t0Fos6LmG5dB1HH1QzYLRB5JfKFxOgi6AJrCrCHDx/mOrOy39XQ0MDUqVO553gTR3UElo6vv/4adevWrfS8lJ+l7ID8WL16NYNb2tPOnMwgvSEzGbDl4F5Xxc1/9PHZR7oIaiqBWKLKAjn7T5g8cHspYBloKszT5GprqJWKVBis9aIhdJwPoetaCDGrII5mwHZmHtYjTtq4EjGWLl1aY4A9ceIE12lVBRZ0o6hrp8GJdxVYGm729/ev8t5VDCq3bdsGQ0NpLDM5SyYHboq4HAAZlwci/v2y62q4d0UX72/SRJOGUgdhZVVnK+vN/V8I2PT0dLOAgMaZ2prqUs/qGQuh8xIG63qIYxioBGvHNRB32QqRc3vZlF99/qHfJLBnz559qSzB2LFjnzhYQOkrOj/pUXo43jVgSRaVL9tfiWyiugP5QfCamlrwn40aJuD2PwzQW3LvKgWVg3tdCi5uKOHeVQ18s08VnaJpuFuJeWij/c7u7kHPBSyL9nQDAwOmm5oY/SdIWJTo3BpC1DwGK5MBDFaSAmJmIuZlJXHbGLAR0m1yzMz4OPzzAvs8w6ePHufOneNj3i+ah/3qq694cv9puUdK8/Tr14/XJvzzzz+vpAqsJgC7Zs0afo8qOy8FZBVH8Q4dOgRb2zr8Z317CrjyNwPztgxYWeBVLg/kdkMC/KeCg58poWWIAD1dFbpvH7m7uzs+M7BBQYHj9HS1r/NkugPrMiMLIO7MJEDsaimwzAQCtuPDwJqZmVaad3wSsNTI06dPxw8//MCNRPx33333VKP3UXdFlUZBQUEvDCyVBdJ7qgq+Ho2MabnQbt26obi4mKfFagKwLKDhJZDPe9D96NixY5WDKlS1Rikw+UH3pE4dB/6zZAbs1TMyYK8/8LIVtWy5se+XXhPjh69E6JVIO5Erl2lp6X5obm7e4KnA9u7dO8LCwvwsL8C28IEQPgNClw0M0jUcUKlnfXXAUqKdhkXpaSUj+J7VmjdvjsaNG/NCk5epJaCKqsWLF/MEO+Vfn2W0h6qiKL9JQSY9QM9alfU2gCVJQ/W7lGKjcsEnGZUUyksdO3fuXGVBDWUOFi1axGVVpcAmVQasINOvjwB7laQDSQQRiucIMDUW04jYCWd7+/AqgWV/T5XKBF2cHP8U002zDYbQisHaeS0DdC0PsAhauRR4VcC+TntWYOmgbADpsYEDB/KSvmf9G9ra2mCBAoYPH869fWWFIW8bWDc3Nz5SN2XKFD6wUZVNmjSJ1/vSgAm1wZMeXpJRVDNb8Xg6sGKpdq0ILL2+KeD+VRHe3yigRZAIRga6x+1tXSOSQ0PVqgQ2MTGxm5OD/QUl2mbI0BVC6GQIndZzSCXRDMyOKxms7HUtBVZ+0Px7Gn6l4UlaDKSqkZ7K5ALV9tIQ6KM38m0DS106nedZ7FlqKqh3qSwb9GRgRQ9grQjsDeZxb4ixf48Ijf0FqKhqXbW2tRtQZdCVm5urNmLo0K7sifpNQmWCBk4QgjMhkASIWc0hFcuCLCmwa2o1sHRQ10mF4TTUytqHNgnmxdXPUnpI0LQJD8ea1aufqUrrTQD7Ko1SfQsWLOC1A5Vp3id6WLlH5RkDMjFunFfCzq0ihIWyB8HCCgFNg5bHJiQYVgnsujXr+rZq2eoKd//KTK/4JjPPWsJlgCRGlrpicAoxUs8qZpBW1LDiR4B93ixBdQT2UalA6SwqQaRCavK6z6JzCXCCndJutQFY+mw0jE2DA1VN1/n222+ZlLCXBmQ9K9ewuCaVBWVXJSzQUsaeHUrw8aYVvXURE9tl595PP3V+Yh5248ZtbcLCwudoqKv+K4hovdZACO3mQ8SgFcdIPauEIJV9lcjhlQdgcVshyIA1MjLkN/Z5gKVKKUreU+EEGUWez2qUZoqPj+dwvC5gKx4UuFAajMbMKeB7WoU/BSYsiOXzrWoqsBQUN2jQgFekffHFF0+cW0Zz0MzNpRt3pKUKuHXhQR62rDzIkmYE7jFYfzysgrCWFAcYoVmzlu/v37/f4ZlGuliDKNva2kzTUFO9w6Gt2wmiqKUQYqWyQIkPEqzmHpdkAYeVvhfNJELcFojcY/mHVFdT5U/g8wBLUFFlkDxKpajzWY1SUpRaioiIeCPAyg/KadKw7ujRo3lm4Uk6l0ZwZs6c+dS00uvWsNQr0Lno65OM5qiRAyBIO3XqxCdaUsbg5s2nT9N/7733yke6csbJIL31IDsgrScQ4+51FXx3UA39k2nPNg00btz06/z8/EbPVUvAvJyera31JF1NzQsiWq3FuQ2E1rlMHqyWBV4ruSQQyaUAB3e1tPjFqzufz0Pbw1N+8nmAfdmBA9KaLzNw8DIHPTSUOJfPA6sqYKEcL9XPPsk7vU5gaWh11apVvI73aUYTDqk+4Mcff6xUpz7poGvU05MufDxt4oMMgFwO3L8qxu2r6jj4pTo6RIrYw6EGz3reO7Kzs31eqFqLlnn39fUdrK8rWwzDugGTB7N5oQuXB9GyICx61YNArPMmiLx7QxBLvQx5k+cF9m3P6XoVB6XESNpUBS3V3T5paPd1AhsbG/tG2oBy0qqqWtxxLZrHIL0rza3ymtjrYtz8Vx1HDmohrrOE9TyaTBN7H168eLH3S9XDFhUVafj5+WXp6mhfFyTKLKBqBSEyn3nalQ80bbTUu/IgjIBtOASCqrQEjcbm30Vg5R6Gpo9UFV3TAMPbAPZlhmaf9SB5RrlcMXNc6moCSpYzYEul3vUe86y3rmjg+yM6SOyhDH0DNbi4eFLxdvNXMuMgPT1du1mzZtnmZiY3+IiXXQCE8IkQdWXAdpIWvkilAbNOGyE0GwdBQ6pdaIGJR0vy3hVg//e///GRt6pK8VhQUWuBJY1OWRT6e1bmAj7YLOLA3r/CYP1XC8eP6iKlvwr7jCqwtXE8lJKS7P88NdlPfQPztHpBQcEjzEyMr/ALt/Ll0ApxTMvGrpFqWPKwlAILmwZB17a8cR5t3HcFWNKzVa2/QOkwWommtgJ748Z1PpRLf8/DTcAXu6WS4MZlDfxy3BBjRqvD3Fwd1tb230S0jmj3WmbNss+h3C6y3SwjQ4P7AmkzGwZduykQxbMgjAdiJAvWQURpMCPpDnkBTQN4nWlNApYiYPKOz5Por+yg4JFGgarysJQSq13APqhYO3/+HFq1as3/XrMAAd99xbzrbQ2cOGmASZO0mFdVZm1j+xvT8q1e67oE+3/ar5+QkDDaxsrirFjEGtSKeZC2WUwerICYp70YsJFL2fcbSbsDKyscOHCgRgFL+UPqyqkyiWbCUgKcilmedYE3guGzzz7jkw8rg44CMcrb/lWhsqm2AXvk8BH4+koLveNixfjtZy388rsxMjJ1YGoqgbaW4W/BwSEd3tjKL0lJiUOsLc1v8SjYygtC+ywICSwQ68Q8beRyiJza8WkylIt9FMDqDCwNw7LrK4eFcpFUE9CrVy9ewUUFzJQ6o6KWikZAE0TkNen3qcDkSQUylM98UmFMTQd28+bNfNCAAq6x47Xw43EzzJxtwIJQWsdB/6yro2PiG11b6/Lly1pxcXHZdrY250W0QqGlJ4Q2YyF0J2hXQeTVE4JYFcrshtNcKBoVqgnAkjetapoMRfyUw6SUVM+ePcGiWvTv37/8K4FAmvVpI0yUIaBKricVfdd0YPNmz4Wergbiumlgz+cWmLvAgD3EytDR0vnTzs6xd25ystobXwyOfS6VgQMHJnrUdb8oEbHGMHZggVg6hMSVEIJHQqRuyHNwUVEd+FTn6g4sJf5pyPFZK7JedE0qKlB/2jTrmhx0nTv3D4YNHYRuPXSwm8E6u8AIjk4qUFPXPW9r7xjP3iJ6a8ttsj8uGZgycLijvf0NFWUlCGYs2GqbAaFjLkT20pSOk6MD14XVHdiTJ0/y2s/XBSvVGtDw5rMUwNRkYH/430HMzG+HbR9ZYtY8I9jZS2BoaHYvPDycdkhUe1lYX3ptLQag8ogRI+a5u7tfE4slEEycmDwYASGK6VoTZ+hra2LJ4oUPAUtj01UtLkZDgi8DLK09W9m5aSYCaauqDpoNS+ufUsqJwHiVsNIcMPLedO3PctAoUVVVUoMGDXoqsPTQUx1AZeegoetXC+wDKVBWVoqTfy/DNz/5YXmJOZzdJNDVMUCbVm127t6926naLBnPPquGv3/j1gYG+vuUydOaM0/begiEsEFQsnRB6pAhrBu8VQ5sVVOFCdiX9bAvCqy87pUW1CDdTQsY03Qd8vrPuz4sBWt0LTT7gAZPqBDkWdaFfRPAUg/0OjwsDRD98fdOHDreGiU7rRDSSoP1aqZoERL2cW5urlu13JSDdfVe5qZGu5WoRpQ2jwvrDyEiDSG9R+K8rKyOoKLKJnrSaVxbbtRVUfkdAfOiB0FBsNH8KrKHzs0i/W++/vqZG59m4NLCEbSeFhW0UPkidek014weOOol5Eb/b9SoEZcU3bt3596UZipQPvdF5ndR4Tsl3im1Jr8Get2lSxde3U9zrZ50UBsmJibyCYcV25gCRpoFUXHu1ct51gfe9eKVT3Dk5ygUrTJF42aq0NHRLGvdss2mNWvW2FfrbY88PT2bGBrqH1YRsyfalAVibdNglDwb6788Jr1M5smo+6UBBZo+Ijf6Py2i9jIT+OSgVTxv+blPncLNFzw35WCpWol07jfffMMrmB41GrmiaSGkUZ+2B8HTDgLy0Wsgo79P03ZKn7JGF7UhlVo++vu//fYb70VebtOQssdgvf7fYRw/E491O+wR0FwNIiYN7e2dfmUPboMasbFcUEBAYy8Pj/c0NTRK+QbIjTrDY9wKbPvhT9y5p9g/tuYfst3VmGa9cusAfjzdA4s32SIoTFMWHKrcb9KkCa1TpVJjdkLMzS2ycXNx+1CZJjKqakNokQSPnE1Y9sVR3Lt776ELVxw1D1apZ/0BP57phg2fOKFFG20Gqkg+c+QqixlavQ6uXhuwZEzTNWJBy0989q2BBYTwAbBJm4+Fn32H+w81QGmF/5VV+lpxvA0wq27/W3dP4dj5Ydj8uQc6xOlBVU0kG3oW0+DImeTk56vAqhbAygKx2bq6Ov/xKNXUHkJQAlzHL8WqwydwvXyzDgWw1R/YB69v3D6BXy7kYO3HXuiUZAAt7Qc5Y1VVFSruWbx7926dGglsREREXR0dnX3l1fc6RhCaxsJ+7FLM2/cDLlcxpq5AtToA+/hx/fav+PHcCJTsq4/wWF2oqouhoaENFWXpCKGHR10kJvZIfZ1MvVZgc3NzNfz8/Nc9tHeAlh7ztJ1gPaIAk7ftxaUKtQYPP98KbKsTuHfuX2EyIAdbvvZG4mBDBivlzs3h6Vkf6uoaPP8cFBT09d69e31qLLDsOkVt2rTpqq+re0VeXifi0BpAaBIF49QZyN6xHxdu3FR42WoHainkcu2/exfx2+XF2HggEF37GUHfWAxzM2tERcXCx8ef31ddXd1bLG4Z8jp5eu3AyrystYOD05dSjaMKYyNjqNIOKxq6EBpGwGRYHqbt/RbXHikKUQBbXTzrVRz/Zx62fRuMhMEmUGOeVUtTH92790L//oPKF+AzNzc/mJSUZF/jgSUv6+/fcAwtCExPoptbXQQ0CYSmhgYEVU0I/q1gOzIfY9/7DH9VHHYsUyD7pqB81D2UlcN6Bb/8swIlX4cgOcMcxuZKMDQwRqfOcRg7fgIaNmzC76mKikqpl5fXlPz8fKUaD6y06DvJ3tjY+BBdnKGhETrGdEbLsNZQVWGeVpnpW78waA7MxaA17+P0P5eewc8qYH41vFadvrp19wJ+ulCIzd+GoXuaBXSNBNqVG926JWLO3Pno0TOpfI0xV1fXv6Kiohq/CZbeCLBkPj4+OUzn3JQu6NAQw9JGolV4OHS0tZk8YNaoDQwHT8FIFoj9ceX6s7S24nhNwN4vvcM86wZs+j4Mw2bbwsxWBRKxMkJCwjBz1hzMmJkPHz9pEROD9h4Ltia8zlTWWwE2JSXFhemcT2hlGG1tHST1Skbe3AK0a98BGqrMy9I08gatoDJoClLf+xT/PDb2r8gbvNqjtFIHUFp2D6f+/Qhbvo9FWr4D7Nwpw6PEZFwz5E6djqKFi9G3bwp0dHTl5ZM/xcXFeb4pjt4YsOBa1n+EhoYGH0jw9fVDTu50TGbWIqQl+K6KakzT+oVAZ9AEpG3YiV/PnK2igRXHK3KxD3vWsrs4+e9ubPtfVwzLc4a9hzqUWIDcrFlzZGZNRFHxImRNmMR6yAZy71rq6+ubS7sM1TpgybKysuw9PT2/l445q6NN23bImzMP02fMRmSHaOjL6zjr+kOpbwbazV+Fo3+fV7D1RvAtxYl/P8CG7ztiyGx7WDmp8XXS/P0bYwpzKsWLliIvvwBhrcJ5kTtN+albt+6PaWlp3m+SoTcKLGsXcZs2bQZpampe4FNXTEwxeOhw1s0sxew5c9GBQaunrSWVBw1DIfRKR58Nu9hTf+VB1qCsoneQVQ49Zexb4Umr+v6Dn525fgTbjvXGiIUucPKhXQwlqFfPGyNHjsH8BQtRtGgxjzvMLSxl0/itb/fu3Xsi+1VJrQWWzN7eXs3GxiZXTU2tlLIGTZoEcGmwYOESTJ0+G526xMGEgSwoMYng7AWNvumIXr4Ze4/+Ukmqq6wcWf4zBbNVg/mEIOvvawex/eeBGLXUC66NNCGWiHlgPCZjPOYVFGF+0WJMZb1g08AgnsZSVlYu8/DwXFRSUmLypvl548DK0lyN6tSpc5QuXltLG/HduiN/3nzWMIswr3ABunZNgL5M1Atu3szTpiEkbyGOnDhZob3LKvEWCmKf7E1LH2ojetzPXf8RW48NQsYaD9QL1uUywMXFHaPHjMeC4sUonL8Qc+YWontiErR1tOWLpPwVERHR+G2w81aA3bVrl1Lbtm1n6OnpSdebcnJG+ugMFMwvxgL2NM+aNZd7WnNzM/ClkRi04p6piFm8Dn9c/KeS7k4hCp6sCEorONoKMuDad3j/13RkrPOHZ4guRBIBtnYOSB2ShjnzijisdD/ShqfDyclZPrv5DpN1s06cOKH5zgBLlp2d7ceO/STeJUzEN2rSBFOmz0Qh87IFTDPNzpuLnkl9YGRgyJ96wcsfyoMykLjhfRw+9edTNZnieLz3qdg6l/77C9t+GYmcDxqjUZQJcwwEoxl69enLZEAxCgqLMb94IXKnzUSTpoF8EiQtG+/i4rIuMzPT+m1x89aAlUkDVyMjo93SWaEStG4TwRPTJPILmbclj5vcNwUWZha8QQUHFwiJA9FgZiF2/+8nlN69945C+GJyQA7s+ZsnsOP3LIxa74PG0caQqIhhaWGDfikDWJuTZy3i7T9z9lyeyVFmTkUk4ivXnM7IyAh4m8y8VWDJPDw8EvT19W/wqd7GJujZqy/XTLzhGLj57DUNMthaW0s1raMbhO7JaFGwGJ/+eAxPGhNXHI8fl2//jZ0nczBlTwjzrEZcBhjqG6EH06gURxQWLeSOgu5BIuvhjI1M5Ns43QwLC0t/27y8dWCzsrIsGjVqtExTU7OMgjBLK2sMGJjKGm0h5nErwmzWeAMHDoaNtZVUHji5QZw8CM3nL8He47/Q8IwC2Spb4MH/r925iF0npiJrVxBCelpDWY12KddGTGxnzMybwwLeYhQWLmQ93CIMGJBKqavylWscHR2XJCcnG7zzwJKlp6fb+vj4bFNTVS2lBrKwtMLwEaN411RQuIB72iIm/oekDYeVpYW0ppZ2i+6aCJfcWSja+xluPTbfvmJA9i5i/PA1n7vxG7b+OgkjNzeBV2sDiJUEGOgZoUuXeN6LzV+wWKZdizBi5CjYOzhCXhLavn377zZv3hxUHVipFsCShYaGumlra++Qz0xo0KAhMsZlclgLCqR6Nn9eIdO0/WFvL920TLC2hRCfCPdZ+Sg5eJAWPqig2mS52Xdm/kJVOWrgxr0r+OCPOZj8eWuE9rOFiqYIKspqvExwxow8abxAQRYLeMeyNvf29uEzCCjQcnNz+z01NbV5deGk2gBLFhAQ0Nna2vomj0iVlOHPoJ2QPYVnDuYVMH3Fnv458xagf8ogJg9km17QFpHde6LJnHnYd/xYFTeylmcQyqq+XqoP+PLsJmTva4/IsU7QNVVmPZQYTZsGYQZ70CltNZd6suKFfAg2JCS0HFZ2L65GRUUNrE6MVCtgd+/erTlw4MBRTk5O/8in1DRo1BjjsibxERfqrkgizGVfhw1PR30vb4gpT2tmBlHXePjOno2izz7D1ZfcAr7mkyv9eu32ZXxxdgMy93RAYB8baBorQUNdE61at8WEiZO5Z+XGNGv25FyEtGgJVRVV3u4WFhbHWK+XUFRUpKYA9in1BrGxsRksKr0nX1ytIYM2k0FbtHAJCwyKuDyg7mv4yNFwcHCQyQMWIPToDqvcyVhFewiUlVbRVb4byN4pvY29p9ch+5sYhI1whLq+dFVGgpKGwGlQgNqyqHgxpkydidat2vDJhLLF824EBQX1qm5sVEtgZZ7WIDw8fDbrkm6X73PasBHGZ05g8oAFBzLNRfJg8NA0eDNPS+8RrCwhdIpF3VnTseLLA7h56/ZjHeXTtV9NBfXBddwvvYsDZ7ZjwpddEJXrAQNbNdYTKaFhg0aYmM086wJpG1I2YMLEHAQFNefVc9TWenp6Z1xdXUckJydrKYB9DqOl6ZOSkoabm5tfkgdi7nXr8YKMuVwaMA9RsIA3+uQp05gmC4SEr32gDSGmA0xyJiDn/e34t9JtJ2uv171begf7z27H+M+7oNVYNxjW0YCYadbAwGBkTchhsBbzQJbigqFpI1mA5Vu+ayNr6z9ZHNENr2Cl7HcOWJk80I6MjJxgb29/X0VFmS+FQ+uuDhw0mGta6tbI0xYVL8Go0WPh4VGP3RySB8zTxsfCatI4zP30Y/zzGLS1E9jSsvv47uI+TP6mDyJneMHUTVqs4lmvPn/QKbfNsy4LFvD6AHd3D17bSgGWqanpVQbrsJKSEvXqzES1BlYGrd7QoUOn2NjY/Cb3BDY2tujbbwDy5xRyD0vQklHutr5XfSjRkutGBkweME+bm4Wcj3ZV2FugYrqrdqnXb//5ApO/7o/I2T6w8JIWFtnXccCI9NHcoxYVLeFt1rd/ChwdnMoXN6lTp87l6OjorNzc3GoNa40AVgatxN3dPcjAwOAz+cYZpqZmiGgXiYmTJkulAQ8iijF23AQ0adIUqhIWZJgYQYhtB/Ocscj7bA/OX/qnVnrXe2X3cOSfAxj3VTIiZvvC3EuXd/NOji581JAkFHlWSltFd+zEC+epDTU0NSin/Xv79u37HDp0qNrDWmOAlVtwcHBAvXr1vpGXJaqoqPIMwvAR6VwiUMRLNZxZE7PRrFkQVGi/Aj0dCO1awHTyGAzdsBqnz5+rddLgt6vHkP3tULSe7wurxtKFLawsbfhw9oLiRRxWkgBULK+hIc0EUJDasmXLPzIyMpKqs2at0cCSpaSkNGE6dpWmpua/0rSXGI5OLrx4Y/qMPK5nqUJ+wqQcBAQEQol2bTRg0Ma0gVbWMGTs3IJL165WAW11B/jxz3fq2m8o+GkqOixtBosAQ4hVJbAwt0RSrz78IZ7DJECf5H5wcXEt352G6dVSFxeX1QzWpuwUqjXp/tc4YMliY2M1nZ2dE6ysrA7JN82gacdBwc35vCNa6KF44VJk50xFWFgr6OkwYHU0ITRvCJ3Mwcj4cBvOXbr0nGhUF2YffLJfrx7H+MPDEb4wkMMqnQ1gh0Gpw5DP2iCNtUVwcAj09Q3KNwzx8vK63Llz5xFZWVmmNfHe10hg5RYfHx/u4eFxWEtL6650ZIwFGQ4O6JbQg6e6aHBhxsw8REZ2gDrlaVWYRAhrAtMpIzBy6xqc+OvPKmGt7r72zxunMO1/k9B8aWNYh5vxemFDfUN06twV2ZOnIjGpF9/GSR5Y0d5dTK9+kZqamsJ+XVxT73mNBpYsOTm5bsOGDTNZN/evvMujPV3r+/ig/4BBvFuk2QthLcOgRHuJaahDiA6FWvZgpKwqxoUq1/Oqvsj+eeNP5PwwEe23t4ZlW3OI1SXQYtccF9cVycn9+SALlQTKYbW0tLzVsWPHFWlpaa41/X7XeGDJSkpKtFik29/V1fUIg5V7W/I4ZubmfB49pbuo8iu8TVvoaGpDMGXdZ1QIDCcNxoj31uDkhXM1JsC6du868o/NQautreHc2wlKWhIoK9EaAR480LS1teP5atl2of8y2XSABavJK1asMK8N97pWACs32sQsJCRkpLW19Zfyhcr42LiREYJDWvCZn61bt4WBjh4EVRUIIX5QzuqLruuKcOzUyWrvXM/eOofCXxai2ZpQWHexhbK2cnm2RE9X76Fdw+t71z/v39C/b0JCQq0AtVYCK7e4uDh/W1vbmbq6ukcp0JDfSANDI54Gs7OrIy0C11SDEN4Eyhm90GNJHn749Xi1lQQXbv+D/F8WIGxHB1h0soNY4/EtRikANTMzO+/n57c8MzOzM2pQuuqdBpYsPz9fxd3d3d/BwWES07ffspt5W8y6StK5dGNF8hutyTxxcx+ojk1Eu2Uz8M3vP1crUOm4cucqph8tRPD2DrDt4wyJ1gNYZatfE6i/s65/ZevWrcPYtevX1vtaa4GtMEpG5YouPj4+0xi4hyrdh1WVda0t/SCM6Yao1Xk4dvqPKhdUflN+9969uzh75gwOHTuC/G8XocGmtjDv6wxlQ9VyUCnyd3N1u8xk0HoWULVkv6ZR2+9nrQe2gr7VCAgIqNu4ceNMX1/fo1RHW767DZkag7aRGzSzeqHzytlYs20Tjv34E27fvvPGPClt+3n06FFs3boVkydlo3uvHgib0gmN3o+B5eB6UDKRwmpnZwdPT8/97DompKenR7Nre+uTAxXAvj6PK5k1a1YI6zqHOzs7rXWwtz+rqqJyjYZxReRpQ+tDMi4BdgM7oW2naAxKGYC5c+fyXbL37dvH93yljZipmObOnTt8J/Ay5o3LnrDEPf2M9nil9xKUtEHx9evX+Z6wX331FT933uzZGDJkCNqEh8PB3oGvDqgZYgmrOQGwzPSFipUmlMRKYNr85zZtItKLior83rV7904C+wi8GqmpqQ1dXV2jmwU1K7GzsvpdhQKxUC8IaR0gRHgzzyv1wjQGz2BB40aN0KpVK3Tt2pVvB8+CG75Ldl5eHt/9u6SkBOvXr+dGr2ln75kzZ/L3sL+JwYMH812/aYv7Jk2a8OS+pmx8v9yUBKi3tIZFURCMmWeVGKtCU0Udfg0afJ6VndXiXb5n7zSwFe3E5RO6PRIS4m1tbP4SVCQQmnlAyIqD0CsUgo7a47qXhjoFEdRV1KCloQldbR2YGBnDzMT0IaPv6WhpQ5u9h95Lv1PZubhpq0Cw1IZ6e3tYLG0Js5lNoeworWl1c3E5mp2d3eRdv08KWB/2uEpxsXEJNhZWZ5XUGDyB7hBGx0Dox6Bt7QIhwAqCpwmEOnoQjNUhaDEJIZEOUlQJYUWj99LvmLDftdeH4GEMobEl8+QOEOLrQjS0IZRnNof+qtYwzmsGVW8jvh2mtaXViYiIiA6Ke6QAtlIbOnRob29Pr3MSGjFys4aQ3RlCSV8IaztBKG4DYXZL9r1gCGMCIAxvBGFYYwgpvhC61YXQxf1hYyAK/XwgDGXvS2OW0RRCThCEvDAIRexcq5n02MbOv7UzlLbFQPe9DtCe1AhKrrpQEsRwrONwMLF375aK+6IA9kmeVrVfv349XJydT0moaKaxE4QJzNMu6wFhXSyDNxrCho4QNrLXm9n3N9P32P+Xt4ewtB17n8zo9XJm66Ol79nEbCN734ZoqdHvrGVf10RDVNIBapvbQ3N6ICS+xhAx6WBuZv57SEhIlOKeKIB9FmhFaWlpA3x9fK4pa6hCqG/DPGokA5BBu7oTh0xYEyW1tcxLrpPBV5nx93WQvVf2/9VR0nPQ1/UdoLQ1Eir5zSDxN+WDG0wTXwsMCkpR3AsFsM9lWVmZPerWrfsrn7PvzjTsmAgIS7pBWBUrBZWDSOBFy15XZtEVLOrh96+NhGhjJMTzmkPU3JLBKkBbS+s3R0fHwSUlJRLFPVAA+yKatqdv/fo/82JxTxYkjQ6HsCKBwRbzwMuuiazwugojb7q6w8OeeQuzBS0gtLKGSEUCbQ2tK/b29v0UsCqAfSlNGxsb625qYrpKRV31vuBmDmEUg3Z5V6mnXS2Db3WHh4EkD7q6IqgyI++6ln1vI7P5oRCasfMpC9BQ07jgbO+cFhoaWuuHWBXAvgFjIJlamlmu01BVh2BrAGE484zL46XQUje/imCMlEFZ8bVcs8q/yjzrktYQQqRrsOrr6qNB48bTFO2sAPaVWsOGDevaWduuUVdXLxPczSCMbMmg7cIgjKkgDTo88KqrKwRcciPPuqothCR3COoSBqseApsG7s3PL/BWtLEC2FduCQkJRt71PTdoamhCsNJj8qA56+LjGJwdKwRisuBqraz7l3/dSBC3gxDrDEFbwod8ExK6f7Vr+/aGirZVAPs6oXVzdnLaoaWpcV+oxzxtOoN2EQN2zSPQrq2QEVjP/r8yAkIfLwarMpTFSrTRxadFK1a4KdpUAexrt7ikOHdvT8/VOtraEMyZt01uBGFZJ1n2oIMMXJmnLWFfl7BALaEuBH1VqCmpwLNevR9TU1OrxVLsCmDfEUtJSbHz8/Hboq+tXSayY/JgaCCDNkbmaWWatUQ6OCAke3FYlcUS+Hh7/5SckhytaEMFsG/csrKyLFu1bLnQ2NDoP8GUPK0v86ZRUk+7jrIH7RnI/hCM1Dmsrq6u37Df8VG0nQLYt2bbV2y3aB7cfJmelg4EMw0IKQ2YXiVYGbgD/SDYakNZkMDezv50fHx8jKLNFMBWB09r3qFdu418EzwLTSmoowMg2OvxSY921jZH20REdNq1a5eKor0UwFYL27trl0ubNm1W6uvp3xWsWDDmYgglNWWYGBqdZd9PqI1TrxXA1nR5sH27WWREZLGZsXQdVnNT819CQ0ITFbAqgK22tnv3btsOUR32Obs6X7O3t09GDV6ATQHsO2L79+8PmDx5ciLzsjVidWsFsApTmAJYhSmAVZjCaoj9H8FW8TWtY4dgAAAAAElFTkSuQmCC"/>
  <p:tag name="MMPROD_THEME_BG_IMAGE" val=""/>
  <p:tag name="MMPROD_UIDATA" val="&lt;database version=&quot;11.0&quot;&gt;&lt;object type=&quot;1&quot; unique_id=&quot;10001&quot;&gt;&lt;property id=&quot;20141&quot; value=&quot;Module 1: Fundamentals&quot;/&gt;&lt;property id=&quot;20144&quot; value=&quot;1&quot;/&gt;&lt;property id=&quot;20146&quot; value=&quot;0&quot;/&gt;&lt;property id=&quot;20147&quot; value=&quot;0&quot;/&gt;&lt;property id=&quot;20148&quot; value=&quot;10&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C:\Users\Kathleen\Desktop\HSIP Courses\HSIP Prototype\&quot;/&gt;&lt;property id=&quot;20224&quot; value=&quot;C:\Documents and Settings\wmckee\Desktop\NHI stuff&quot;/&gt;&lt;property id=&quot;20225&quot; value=&quot;C:\Documents and Settings\kmonagha.FHWA1\My Documents\WBT Project\310115\Updated Production Modules\Attachments\&quot;/&gt;&lt;property id=&quot;20226&quot; value=&quot;C:\Users\kendall.smith.ctr\Desktop\Revised-PowerPoint Presentation.ppt&quot;/&gt;&lt;property id=&quot;20250&quot; value=&quot;0&quot;/&gt;&lt;property id=&quot;20251&quot; value=&quot;0&quot;/&gt;&lt;property id=&quot;20259&quot; value=&quot;0&quot;/&gt;&lt;property id=&quot;20262&quot; value=&quot;754406453&quot;/&gt;&lt;object type=&quot;8&quot; unique_id=&quot;10002&quot;&gt;&lt;/object&gt;&lt;object type=&quot;2&quot; unique_id=&quot;10003&quot;&gt;&lt;object type=&quot;3&quot; unique_id=&quot;178552&quot;&gt;&lt;property id=&quot;20148&quot; value=&quot;5&quot;/&gt;&lt;property id=&quot;20300&quot; value=&quot;Slide 3 - &amp;quot;DWI Statute&amp;quot;&quot;/&gt;&lt;property id=&quot;20307&quot; value=&quot;568&quot;/&gt;&lt;/object&gt;&lt;object type=&quot;3&quot; unique_id=&quot;178553&quot;&gt;&lt;property id=&quot;20148&quot; value=&quot;5&quot;/&gt;&lt;property id=&quot;20300&quot; value=&quot;Slide 9 - &amp;quot;Probable Cause for DWI Arrest&amp;quot;&quot;/&gt;&lt;property id=&quot;20307&quot; value=&quot;578&quot;/&gt;&lt;/object&gt;&lt;object type=&quot;3&quot; unique_id=&quot;178555&quot;&gt;&lt;property id=&quot;20148&quot; value=&quot;5&quot;/&gt;&lt;property id=&quot;20300&quot; value=&quot;Slide 11 - &amp;quot;Per Se Statute&amp;quot;&quot;/&gt;&lt;property id=&quot;20307&quot; value=&quot;581&quot;/&gt;&lt;/object&gt;&lt;object type=&quot;3&quot; unique_id=&quot;178556&quot;&gt;&lt;property id=&quot;20148&quot; value=&quot;5&quot;/&gt;&lt;property id=&quot;20300&quot; value=&quot;Slide 12 - &amp;quot;DWI and DWI Per Se&amp;quot;&quot;/&gt;&lt;property id=&quot;20307&quot; value=&quot;583&quot;/&gt;&lt;/object&gt;&lt;object type=&quot;3&quot; unique_id=&quot;178557&quot;&gt;&lt;property id=&quot;20148&quot; value=&quot;5&quot;/&gt;&lt;property id=&quot;20300&quot; value=&quot;Slide 13 - &amp;quot;Per Se Summary &amp;quot;&quot;/&gt;&lt;property id=&quot;20307&quot; value=&quot;585&quot;/&gt;&lt;/object&gt;&lt;object type=&quot;3&quot; unique_id=&quot;178558&quot;&gt;&lt;property id=&quot;20148&quot; value=&quot;5&quot;/&gt;&lt;property id=&quot;20300&quot; value=&quot;Slide 14 - &amp;quot;Implied Consent Law&amp;quot;&quot;/&gt;&lt;property id=&quot;20307&quot; value=&quot;569&quot;/&gt;&lt;/object&gt;&lt;object type=&quot;3&quot; unique_id=&quot;178559&quot;&gt;&lt;property id=&quot;20148&quot; value=&quot;5&quot;/&gt;&lt;property id=&quot;20300&quot; value=&quot;Slide 16 - &amp;quot;Legal Presumptions&amp;quot;&quot;/&gt;&lt;property id=&quot;20307&quot; value=&quot;570&quot;/&gt;&lt;/object&gt;&lt;object type=&quot;3&quot; unique_id=&quot;178560&quot;&gt;&lt;property id=&quot;20148&quot; value=&quot;5&quot;/&gt;&lt;property id=&quot;20300&quot; value=&quot;Slide 17 - &amp;quot;Example Number 1&amp;quot;&quot;/&gt;&lt;property id=&quot;20307&quot; value=&quot;571&quot;/&gt;&lt;/object&gt;&lt;object type=&quot;3&quot; unique_id=&quot;178561&quot;&gt;&lt;property id=&quot;20148&quot; value=&quot;5&quot;/&gt;&lt;property id=&quot;20300&quot; value=&quot;Slide 18 - &amp;quot;Example Number 2&amp;quot;&quot;/&gt;&lt;property id=&quot;20307&quot; value=&quot;572&quot;/&gt;&lt;/object&gt;&lt;object type=&quot;3&quot; unique_id=&quot;178562&quot;&gt;&lt;property id=&quot;20148&quot; value=&quot;5&quot;/&gt;&lt;property id=&quot;20300&quot; value=&quot;Slide 19 - &amp;quot;Preliminary Breath Testing (PBT)&amp;quot;&quot;/&gt;&lt;property id=&quot;20307&quot; value=&quot;602&quot;/&gt;&lt;/object&gt;&lt;object type=&quot;3&quot; unique_id=&quot;178565&quot;&gt;&lt;property id=&quot;20148&quot; value=&quot;5&quot;/&gt;&lt;property id=&quot;20300&quot; value=&quot;Slide 20 - &amp;quot;Case Law Reviews&amp;quot;&quot;/&gt;&lt;property id=&quot;20307&quot; value=&quot;604&quot;/&gt;&lt;/object&gt;&lt;object type=&quot;3&quot; unique_id=&quot;178578&quot;&gt;&lt;property id=&quot;20148&quot; value=&quot;5&quot;/&gt;&lt;property id=&quot;20300&quot; value=&quot;Slide 25 - &amp;quot;Case Law Summary&amp;quot;&quot;/&gt;&lt;property id=&quot;20307&quot; value=&quot;599&quot;/&gt;&lt;/object&gt;&lt;object type=&quot;3&quot; unique_id=&quot;178579&quot;&gt;&lt;property id=&quot;20148&quot; value=&quot;5&quot;/&gt;&lt;property id=&quot;20300&quot; value=&quot;Slide 26 - &amp;quot;Test Your Knowledge&amp;quot;&quot;/&gt;&lt;property id=&quot;20307&quot; value=&quot;575&quot;/&gt;&lt;/object&gt;&lt;object type=&quot;3&quot; unique_id=&quot;179343&quot;&gt;&lt;property id=&quot;20148&quot; value=&quot;5&quot;/&gt;&lt;property id=&quot;20300&quot; value=&quot;Slide 21 - &amp;quot;SFST Case Law&amp;quot;&quot;/&gt;&lt;property id=&quot;20307&quot; value=&quot;606&quot;/&gt;&lt;/object&gt;&lt;object type=&quot;3&quot; unique_id=&quot;179344&quot;&gt;&lt;property id=&quot;20148&quot; value=&quot;5&quot;/&gt;&lt;property id=&quot;20300&quot; value=&quot;Slide 22 - &amp;quot;Horizontal Gaze Nystagmus Case Law&amp;quot;&quot;/&gt;&lt;property id=&quot;20307&quot; value=&quot;605&quot;/&gt;&lt;/object&gt;&lt;object type=&quot;3&quot; unique_id=&quot;179345&quot;&gt;&lt;property id=&quot;20148&quot; value=&quot;5&quot;/&gt;&lt;property id=&quot;20300&quot; value=&quot;Slide 23 - &amp;quot;Search and Seizure Case Law&amp;quot;&quot;/&gt;&lt;property id=&quot;20307&quot; value=&quot;607&quot;/&gt;&lt;/object&gt;&lt;object type=&quot;3&quot; unique_id=&quot;179346&quot;&gt;&lt;property id=&quot;20148&quot; value=&quot;5&quot;/&gt;&lt;property id=&quot;20300&quot; value=&quot;Slide 24 - &amp;quot;Other Relevant Case Law&amp;quot;&quot;/&gt;&lt;property id=&quot;20307&quot; value=&quot;608&quot;/&gt;&lt;/object&gt;&lt;object type=&quot;3&quot; unique_id=&quot;179352&quot;&gt;&lt;property id=&quot;20148&quot; value=&quot;5&quot;/&gt;&lt;property id=&quot;20300&quot; value=&quot;Slide 1&quot;/&gt;&lt;property id=&quot;20307&quot; value=&quot;618&quot;/&gt;&lt;/object&gt;&lt;object type=&quot;3&quot; unique_id=&quot;179353&quot;&gt;&lt;property id=&quot;20148&quot; value=&quot;5&quot;/&gt;&lt;property id=&quot;20300&quot; value=&quot;Slide 2 - &amp;quot;Learning Objectives&amp;quot;&quot;/&gt;&lt;property id=&quot;20307&quot; value=&quot;610&quot;/&gt;&lt;/object&gt;&lt;object type=&quot;3&quot; unique_id=&quot;179354&quot;&gt;&lt;property id=&quot;20148&quot; value=&quot;5&quot;/&gt;&lt;property id=&quot;20300&quot; value=&quot;Slide 4 - &amp;quot;Legal Definitions&amp;quot;&quot;/&gt;&lt;property id=&quot;20307&quot; value=&quot;612&quot;/&gt;&lt;/object&gt;&lt;object type=&quot;3&quot; unique_id=&quot;179355&quot;&gt;&lt;property id=&quot;20148&quot; value=&quot;5&quot;/&gt;&lt;property id=&quot;20300&quot; value=&quot;Slide 5 - &amp;quot;Legal Definitions&amp;quot;&quot;/&gt;&lt;property id=&quot;20307&quot; value=&quot;616&quot;/&gt;&lt;/object&gt;&lt;object type=&quot;3&quot; unique_id=&quot;179356&quot;&gt;&lt;property id=&quot;20148&quot; value=&quot;5&quot;/&gt;&lt;property id=&quot;20300&quot; value=&quot;Slide 6 - &amp;quot;Legal Definitions&amp;quot;&quot;/&gt;&lt;property id=&quot;20307&quot; value=&quot;615&quot;/&gt;&lt;/object&gt;&lt;object type=&quot;3&quot; unique_id=&quot;179357&quot;&gt;&lt;property id=&quot;20148&quot; value=&quot;5&quot;/&gt;&lt;property id=&quot;20300&quot; value=&quot;Slide 7 - &amp;quot;Legal Definitions&amp;quot;&quot;/&gt;&lt;property id=&quot;20307&quot; value=&quot;614&quot;/&gt;&lt;/object&gt;&lt;object type=&quot;3&quot; unique_id=&quot;179358&quot;&gt;&lt;property id=&quot;20148&quot; value=&quot;5&quot;/&gt;&lt;property id=&quot;20300&quot; value=&quot;Slide 8 - &amp;quot;Legal Definitions&amp;quot;&quot;/&gt;&lt;property id=&quot;20307&quot; value=&quot;613&quot;/&gt;&lt;/object&gt;&lt;object type=&quot;3&quot; unique_id=&quot;179359&quot;&gt;&lt;property id=&quot;20148&quot; value=&quot;5&quot;/&gt;&lt;property id=&quot;20300&quot; value=&quot;Slide 10 - &amp;quot;Conviction&amp;quot;&quot;/&gt;&lt;property id=&quot;20307&quot; value=&quot;611&quot;/&gt;&lt;/object&gt;&lt;object type=&quot;3&quot; unique_id=&quot;179360&quot;&gt;&lt;property id=&quot;20148&quot; value=&quot;5&quot;/&gt;&lt;property id=&quot;20300&quot; value=&quot;Slide 15 - &amp;quot;Elements of Implied Consent&amp;quot;&quot;/&gt;&lt;property id=&quot;20307&quot; value=&quot;617&quot;/&gt;&lt;/object&gt;&lt;/object&gt;&lt;object type=&quot;4&quot; unique_id=&quot;14482&quot;&gt;&lt;object type=&quot;5&quot; unique_id=&quot;178546&quot;&gt;&lt;property id=&quot;20149&quot; value=&quot;Highway Safety Improvement Program&quot;/&gt;&lt;property id=&quot;20150&quot; value=&quot;Data Driven Solutions&quot;/&gt;&lt;property id=&quot;20159&quot; value=&quot;logo.png&quot;/&gt;&lt;/object&gt;&lt;/object&gt;&lt;object type=&quot;10&quot; unique_id=&quot;176290&quot;&gt;&lt;object type=&quot;11&quot; unique_id=&quot;176291&quot;&gt;&lt;property id=&quot;20180&quot; value=&quot;1&quot;/&gt;&lt;property id=&quot;20181&quot; value=&quot;1&quot;/&gt;&lt;property id=&quot;20182&quot; value=&quot;0&quot;/&gt;&lt;property id=&quot;20183&quot; value=&quot;1&quot;/&gt;&lt;/object&gt;&lt;object type=&quot;12&quot; unique_id=&quot;176308&quot;&gt;&lt;/object&gt;&lt;/object&gt;&lt;/object&gt;&lt;/database&gt;"/>
  <p:tag name="ARTICULATE_SLIDE_COUNT" val="26"/>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Incorrect - Click anywhere to 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have provided an incomplete answer. Click anywhere to try again.&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1&amp;quot; IsItalic=&amp;quot;0&amp;quot; IsUnderline=&amp;quot;0&amp;quot; FontSize=&amp;quot;12&amp;quot;/&amp;gt;&amp;lt;Answer FontName=&amp;quot;Arial&amp;quot; IsBold=&amp;quot;1&amp;quot; IsItalic=&amp;quot;0&amp;quot; IsUnderline=&amp;quot;0&amp;quot; FontSize=&amp;quot;12&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720&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720&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722&quot;&gt;&lt;object type=&quot;10050&quot; unique_id=&quot;10723&quot;&gt;&lt;property id=&quot;10020&quot; value=&quot;2&quot;/&gt;&lt;property id=&quot;10102&quot; value=&quot;0&quot;/&gt;&lt;property id=&quot;10191&quot; value=&quot;-1&quot;/&gt;&lt;/object&gt;&lt;object type=&quot;10051&quot; unique_id=&quot;10724&quot;&gt;&lt;property id=&quot;10020&quot; value=&quot;2&quot;/&gt;&lt;property id=&quot;10102&quot; value=&quot;0&quot;/&gt;&lt;property id=&quot;10191&quot; value=&quot;-1&quot;/&gt;&lt;/object&gt;&lt;/object&gt;&lt;object type=&quot;10061&quot; unique_id=&quot;20000&quot;/&gt;&lt;/object&gt;&lt;/objec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gt;&#10;"/>
  <p:tag name="MMPROD_TAG_VCONFIG" val="PD94bWwgdmVyc2lvbj0iMS4wIj8+DQo8Y29uZmlndXJhdGlvbj4NCgk8YnJhbmRpbmc+DQoJCTx1aWZvbnQgbmFtZT0iRk9OVF9OT1RFU19URVhUIiB2YWx1ZT0iVmVyZGFuYSwxNCxmYWxzZSxmYWxzZSxmYWxzZSIvPg0KCTwvYnJhbmRpbmc+DQoJPGNvbG9ycz4NCgkJPHVpY29sb3IgbmFtZT0icHJpbWFyeSIgdmFsdWU9IjB4QThCOUJEIi8+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DQoJCTx1aXNob3cgbmFtZT0ib3V0bGluZSIgdmFsdWU9InRydWUiLz4NCgkJPHVpc2hvdyBuYW1lPSJ0aHVtYm5haWwiIHZhbHVlPSJ0cnVlIi8+DQoJCTx1aXNob3cgbmFtZT0ibm90ZXMiIHZhbHVlPSJ0cnVlIi8+DQoJCTx1aXNob3cgbmFtZT0ic2VhcmNoIiB2YWx1ZT0idHJ1ZSIvPg0KCQk8dWlzaG93IG5hbWU9InF1aXo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DQoNCk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DQoNCi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DQoNCu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g"/>
  <p:tag name="ARTICULATE_DESIGN_ID_3_DEFAULT DESIGN" val="zdyYhWTp"/>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Default Design">
  <a:themeElements>
    <a:clrScheme name="DEC">
      <a:dk1>
        <a:srgbClr val="003D7D"/>
      </a:dk1>
      <a:lt1>
        <a:srgbClr val="FFFFFF"/>
      </a:lt1>
      <a:dk2>
        <a:srgbClr val="003D7D"/>
      </a:dk2>
      <a:lt2>
        <a:srgbClr val="38939B"/>
      </a:lt2>
      <a:accent1>
        <a:srgbClr val="F49415"/>
      </a:accent1>
      <a:accent2>
        <a:srgbClr val="FFC100"/>
      </a:accent2>
      <a:accent3>
        <a:srgbClr val="FFFFFF"/>
      </a:accent3>
      <a:accent4>
        <a:srgbClr val="00336A"/>
      </a:accent4>
      <a:accent5>
        <a:srgbClr val="CC0000"/>
      </a:accent5>
      <a:accent6>
        <a:srgbClr val="164794"/>
      </a:accent6>
      <a:hlink>
        <a:srgbClr val="002D5D"/>
      </a:hlink>
      <a:folHlink>
        <a:srgbClr val="1788FF"/>
      </a:folHlink>
    </a:clrScheme>
    <a:fontScheme name="3_Default Design">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3D7D"/>
        </a:dk1>
        <a:lt1>
          <a:srgbClr val="FFFFFF"/>
        </a:lt1>
        <a:dk2>
          <a:srgbClr val="003D7D"/>
        </a:dk2>
        <a:lt2>
          <a:srgbClr val="38939B"/>
        </a:lt2>
        <a:accent1>
          <a:srgbClr val="D0DDEA"/>
        </a:accent1>
        <a:accent2>
          <a:srgbClr val="5D87A1"/>
        </a:accent2>
        <a:accent3>
          <a:srgbClr val="FFFFFF"/>
        </a:accent3>
        <a:accent4>
          <a:srgbClr val="00336A"/>
        </a:accent4>
        <a:accent5>
          <a:srgbClr val="E4EBF3"/>
        </a:accent5>
        <a:accent6>
          <a:srgbClr val="537A91"/>
        </a:accent6>
        <a:hlink>
          <a:srgbClr val="B32317"/>
        </a:hlink>
        <a:folHlink>
          <a:srgbClr val="38939B"/>
        </a:folHlink>
      </a:clrScheme>
      <a:clrMap bg1="lt1" tx1="dk1" bg2="lt2" tx2="dk2" accent1="accent1" accent2="accent2" accent3="accent3" accent4="accent4" accent5="accent5" accent6="accent6" hlink="hlink" folHlink="folHlink"/>
    </a:extraClrScheme>
    <a:extraClrScheme>
      <a:clrScheme name="3_Default Design 2">
        <a:dk1>
          <a:srgbClr val="003D7D"/>
        </a:dk1>
        <a:lt1>
          <a:srgbClr val="FFFFFF"/>
        </a:lt1>
        <a:dk2>
          <a:srgbClr val="003D7D"/>
        </a:dk2>
        <a:lt2>
          <a:srgbClr val="38939B"/>
        </a:lt2>
        <a:accent1>
          <a:srgbClr val="D0DDEA"/>
        </a:accent1>
        <a:accent2>
          <a:srgbClr val="5D87A1"/>
        </a:accent2>
        <a:accent3>
          <a:srgbClr val="FFFFFF"/>
        </a:accent3>
        <a:accent4>
          <a:srgbClr val="00336A"/>
        </a:accent4>
        <a:accent5>
          <a:srgbClr val="E4EBF3"/>
        </a:accent5>
        <a:accent6>
          <a:srgbClr val="537A91"/>
        </a:accent6>
        <a:hlink>
          <a:srgbClr val="FFFFFF"/>
        </a:hlink>
        <a:folHlink>
          <a:srgbClr val="38939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e0b1dc-3090-4255-8d92-32c5148a175c">
      <Terms xmlns="http://schemas.microsoft.com/office/infopath/2007/PartnerControls"/>
    </lcf76f155ced4ddcb4097134ff3c332f>
    <TaxCatchAll xmlns="e513a992-0a93-49a6-ae23-3ee74dad7b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8A67BDDC26E44B97C154BC7231083A" ma:contentTypeVersion="17" ma:contentTypeDescription="Create a new document." ma:contentTypeScope="" ma:versionID="0cc8b8d15518d9c00989bc796ae101bc">
  <xsd:schema xmlns:xsd="http://www.w3.org/2001/XMLSchema" xmlns:xs="http://www.w3.org/2001/XMLSchema" xmlns:p="http://schemas.microsoft.com/office/2006/metadata/properties" xmlns:ns2="78e0b1dc-3090-4255-8d92-32c5148a175c" xmlns:ns3="e513a992-0a93-49a6-ae23-3ee74dad7b23" targetNamespace="http://schemas.microsoft.com/office/2006/metadata/properties" ma:root="true" ma:fieldsID="592d3e9d59e0fdc35561c24cfd75971a" ns2:_="" ns3:_="">
    <xsd:import namespace="78e0b1dc-3090-4255-8d92-32c5148a175c"/>
    <xsd:import namespace="e513a992-0a93-49a6-ae23-3ee74dad7b2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e0b1dc-3090-4255-8d92-32c5148a1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40eaf5-7f56-4456-8500-873a1fd17d8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13a992-0a93-49a6-ae23-3ee74dad7b2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90bfba5-c156-46af-a430-1bd8b73a9b8a}" ma:internalName="TaxCatchAll" ma:showField="CatchAllData" ma:web="e513a992-0a93-49a6-ae23-3ee74dad7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A45B43-C476-4BA5-861C-12BDEC618BBC}">
  <ds:schemaRefs>
    <ds:schemaRef ds:uri="http://schemas.microsoft.com/office/infopath/2007/PartnerControls"/>
    <ds:schemaRef ds:uri="http://purl.org/dc/elements/1.1/"/>
    <ds:schemaRef ds:uri="http://schemas.microsoft.com/office/2006/metadata/properties"/>
    <ds:schemaRef ds:uri="78e0b1dc-3090-4255-8d92-32c5148a175c"/>
    <ds:schemaRef ds:uri="http://purl.org/dc/terms/"/>
    <ds:schemaRef ds:uri="http://schemas.microsoft.com/office/2006/documentManagement/types"/>
    <ds:schemaRef ds:uri="http://purl.org/dc/dcmitype/"/>
    <ds:schemaRef ds:uri="http://schemas.openxmlformats.org/package/2006/metadata/core-properties"/>
    <ds:schemaRef ds:uri="e513a992-0a93-49a6-ae23-3ee74dad7b23"/>
    <ds:schemaRef ds:uri="http://www.w3.org/XML/1998/namespace"/>
  </ds:schemaRefs>
</ds:datastoreItem>
</file>

<file path=customXml/itemProps2.xml><?xml version="1.0" encoding="utf-8"?>
<ds:datastoreItem xmlns:ds="http://schemas.openxmlformats.org/officeDocument/2006/customXml" ds:itemID="{5826B156-C341-4B2F-B82C-C53EC1B9CC3E}">
  <ds:schemaRefs>
    <ds:schemaRef ds:uri="http://schemas.microsoft.com/sharepoint/v3/contenttype/forms"/>
  </ds:schemaRefs>
</ds:datastoreItem>
</file>

<file path=customXml/itemProps3.xml><?xml version="1.0" encoding="utf-8"?>
<ds:datastoreItem xmlns:ds="http://schemas.openxmlformats.org/officeDocument/2006/customXml" ds:itemID="{40151796-1512-484E-B597-A76A711E07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e0b1dc-3090-4255-8d92-32c5148a175c"/>
    <ds:schemaRef ds:uri="e513a992-0a93-49a6-ae23-3ee74dad7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nhi_wbt_module_template_v1_2007</Template>
  <TotalTime>60289</TotalTime>
  <Words>17814</Words>
  <Application>Microsoft Office PowerPoint</Application>
  <PresentationFormat>On-screen Show (4:3)</PresentationFormat>
  <Paragraphs>970</Paragraphs>
  <Slides>76</Slides>
  <Notes>56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76</vt:i4>
      </vt:variant>
    </vt:vector>
  </HeadingPairs>
  <TitlesOfParts>
    <vt:vector size="89" baseType="lpstr">
      <vt:lpstr>Arial</vt:lpstr>
      <vt:lpstr>Arial Black</vt:lpstr>
      <vt:lpstr>Arial Narrow</vt:lpstr>
      <vt:lpstr>Calibri</vt:lpstr>
      <vt:lpstr>Courier New</vt:lpstr>
      <vt:lpstr>inherit</vt:lpstr>
      <vt:lpstr>Lato</vt:lpstr>
      <vt:lpstr>Stencil</vt:lpstr>
      <vt:lpstr>times new roman</vt:lpstr>
      <vt:lpstr>Trebuchet MS</vt:lpstr>
      <vt:lpstr>verdana</vt:lpstr>
      <vt:lpstr>Wingdings</vt:lpstr>
      <vt:lpstr>3_Default Design</vt:lpstr>
      <vt:lpstr>PowerPoint Presentation</vt:lpstr>
      <vt:lpstr>Learning Objectives</vt:lpstr>
      <vt:lpstr>DUI Statute: T.C.A. § 55-10-401</vt:lpstr>
      <vt:lpstr>T.C.A. § 55-10-401</vt:lpstr>
      <vt:lpstr>T.C.A. § 55-10-401</vt:lpstr>
      <vt:lpstr>T.C.A. § 55-10-401</vt:lpstr>
      <vt:lpstr>Legal Definitions</vt:lpstr>
      <vt:lpstr>Physical Control</vt:lpstr>
      <vt:lpstr>Physical Control</vt:lpstr>
      <vt:lpstr>Physical Control </vt:lpstr>
      <vt:lpstr>Motor Driven Vehicle</vt:lpstr>
      <vt:lpstr>Location</vt:lpstr>
      <vt:lpstr>Location</vt:lpstr>
      <vt:lpstr>Probable Cause for DUI Arrest</vt:lpstr>
      <vt:lpstr>Probable Cause Defined</vt:lpstr>
      <vt:lpstr>Probable Cause</vt:lpstr>
      <vt:lpstr>Probable Cause Found</vt:lpstr>
      <vt:lpstr>Conviction</vt:lpstr>
      <vt:lpstr>Beyond a Reasonable Doubt</vt:lpstr>
      <vt:lpstr>Reasonable Doubt Defined</vt:lpstr>
      <vt:lpstr>For Conviction</vt:lpstr>
      <vt:lpstr>Per Se Statute</vt:lpstr>
      <vt:lpstr>Per Se Statute</vt:lpstr>
      <vt:lpstr>DUI and DUI Per Se</vt:lpstr>
      <vt:lpstr>Per Se Purpose</vt:lpstr>
      <vt:lpstr>Per Se Summary </vt:lpstr>
      <vt:lpstr>Implied Consent Law</vt:lpstr>
      <vt:lpstr>Elements Of Implied Consent</vt:lpstr>
      <vt:lpstr>Implied Consent</vt:lpstr>
      <vt:lpstr>Breath</vt:lpstr>
      <vt:lpstr>Blood</vt:lpstr>
      <vt:lpstr>Blood or Breath-Decision</vt:lpstr>
      <vt:lpstr>(c)(2)(A)-Test Required</vt:lpstr>
      <vt:lpstr>Use in Evidence</vt:lpstr>
      <vt:lpstr>Implied Consent</vt:lpstr>
      <vt:lpstr>Inferences</vt:lpstr>
      <vt:lpstr>Refusal of Test as Evidence</vt:lpstr>
      <vt:lpstr>Example Number 1</vt:lpstr>
      <vt:lpstr>Example Number 2</vt:lpstr>
      <vt:lpstr>Preliminary Breath Testing (PBT)</vt:lpstr>
      <vt:lpstr>Case Law Reviews</vt:lpstr>
      <vt:lpstr>SFST Case Law</vt:lpstr>
      <vt:lpstr>SFSTs are Relevant</vt:lpstr>
      <vt:lpstr>Horizontal Gaze Nystagmus Case Law</vt:lpstr>
      <vt:lpstr>HGN</vt:lpstr>
      <vt:lpstr>HGN</vt:lpstr>
      <vt:lpstr>HGN</vt:lpstr>
      <vt:lpstr>Search and Seizure Case Law</vt:lpstr>
      <vt:lpstr>Is the Person Seized?</vt:lpstr>
      <vt:lpstr>Seizure State v. Pulley, 863 S.W.2d 29 (Tenn. 1993)</vt:lpstr>
      <vt:lpstr>Reasonable Suspicion State v. Smith, 484 S.W.3D 393 (Tenn. Crim. App. 2016)</vt:lpstr>
      <vt:lpstr>RS for Investigatory Stop</vt:lpstr>
      <vt:lpstr> Probable Cause State v. Davis, Jr., 484 S.W.3d 138 (Tenn. Crim. App. 2016)</vt:lpstr>
      <vt:lpstr>911 Call</vt:lpstr>
      <vt:lpstr>Known Citizen Tip-RS</vt:lpstr>
      <vt:lpstr>Anonymous Tip - RS</vt:lpstr>
      <vt:lpstr>Community Caretaking</vt:lpstr>
      <vt:lpstr>Community Caretaking State v. McCormick, 494 S.W.3d 673 (Tenn. 2016)</vt:lpstr>
      <vt:lpstr>McCormick Facts</vt:lpstr>
      <vt:lpstr>Sobriety Checkpoints</vt:lpstr>
      <vt:lpstr>Other Relevant Case Law</vt:lpstr>
      <vt:lpstr>Miranda - Formal Arrest Line</vt:lpstr>
      <vt:lpstr>Miranda - Implied Consent</vt:lpstr>
      <vt:lpstr>Chemical Testing</vt:lpstr>
      <vt:lpstr>Chemical Testing-Breath</vt:lpstr>
      <vt:lpstr>STATE V. SENSING</vt:lpstr>
      <vt:lpstr>Chemical Testing-Blood</vt:lpstr>
      <vt:lpstr>Consent-Three Cases Compared</vt:lpstr>
      <vt:lpstr>Chemical Testing-No Per Se Exigency</vt:lpstr>
      <vt:lpstr>TN Exigent Circumstances</vt:lpstr>
      <vt:lpstr>Exigent Circumstances Exception to SW Preference</vt:lpstr>
      <vt:lpstr>Acting in Good Faith</vt:lpstr>
      <vt:lpstr>Other Lawful Means</vt:lpstr>
      <vt:lpstr>Case Law Summary</vt:lpstr>
      <vt:lpstr>Test Your Knowledge</vt:lpstr>
      <vt:lpstr>Questions on Tennessee Law?</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Kathleen</dc:creator>
  <cp:lastModifiedBy>Terry E. Wood</cp:lastModifiedBy>
  <cp:revision>1044</cp:revision>
  <cp:lastPrinted>2023-03-27T16:07:01Z</cp:lastPrinted>
  <dcterms:created xsi:type="dcterms:W3CDTF">2005-12-09T17:41:03Z</dcterms:created>
  <dcterms:modified xsi:type="dcterms:W3CDTF">2023-04-17T12:31:47Z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3AD8F188-AC29-4508-9D85-093DE92B411F</vt:lpwstr>
  </property>
  <property fmtid="{D5CDD505-2E9C-101B-9397-08002B2CF9AE}" pid="3" name="ArticulatePath">
    <vt:lpwstr>a-SFST_PPT_03 April 2021</vt:lpwstr>
  </property>
  <property fmtid="{D5CDD505-2E9C-101B-9397-08002B2CF9AE}" pid="4" name="ContentTypeId">
    <vt:lpwstr>0x010100288A67BDDC26E44B97C154BC7231083A</vt:lpwstr>
  </property>
  <property fmtid="{D5CDD505-2E9C-101B-9397-08002B2CF9AE}" pid="5" name="MediaServiceImageTags">
    <vt:lpwstr/>
  </property>
</Properties>
</file>