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Lst>
  <p:notesMasterIdLst>
    <p:notesMasterId r:id="rId63"/>
  </p:notesMasterIdLst>
  <p:handoutMasterIdLst>
    <p:handoutMasterId r:id="rId64"/>
  </p:handoutMasterIdLst>
  <p:sldIdLst>
    <p:sldId id="653" r:id="rId5"/>
    <p:sldId id="654" r:id="rId6"/>
    <p:sldId id="655" r:id="rId7"/>
    <p:sldId id="657" r:id="rId8"/>
    <p:sldId id="658" r:id="rId9"/>
    <p:sldId id="668" r:id="rId10"/>
    <p:sldId id="662" r:id="rId11"/>
    <p:sldId id="717" r:id="rId12"/>
    <p:sldId id="718" r:id="rId13"/>
    <p:sldId id="719" r:id="rId14"/>
    <p:sldId id="714" r:id="rId15"/>
    <p:sldId id="728" r:id="rId16"/>
    <p:sldId id="727" r:id="rId17"/>
    <p:sldId id="720" r:id="rId18"/>
    <p:sldId id="721" r:id="rId19"/>
    <p:sldId id="725" r:id="rId20"/>
    <p:sldId id="670" r:id="rId21"/>
    <p:sldId id="663" r:id="rId22"/>
    <p:sldId id="726" r:id="rId23"/>
    <p:sldId id="672" r:id="rId24"/>
    <p:sldId id="664" r:id="rId25"/>
    <p:sldId id="667" r:id="rId26"/>
    <p:sldId id="675" r:id="rId27"/>
    <p:sldId id="676" r:id="rId28"/>
    <p:sldId id="677" r:id="rId29"/>
    <p:sldId id="678" r:id="rId30"/>
    <p:sldId id="679" r:id="rId31"/>
    <p:sldId id="682" r:id="rId32"/>
    <p:sldId id="703" r:id="rId33"/>
    <p:sldId id="709" r:id="rId34"/>
    <p:sldId id="710" r:id="rId35"/>
    <p:sldId id="711" r:id="rId36"/>
    <p:sldId id="712" r:id="rId37"/>
    <p:sldId id="713" r:id="rId38"/>
    <p:sldId id="722" r:id="rId39"/>
    <p:sldId id="723" r:id="rId40"/>
    <p:sldId id="724" r:id="rId41"/>
    <p:sldId id="674" r:id="rId42"/>
    <p:sldId id="685" r:id="rId43"/>
    <p:sldId id="686" r:id="rId44"/>
    <p:sldId id="687" r:id="rId45"/>
    <p:sldId id="690" r:id="rId46"/>
    <p:sldId id="704" r:id="rId47"/>
    <p:sldId id="692" r:id="rId48"/>
    <p:sldId id="693" r:id="rId49"/>
    <p:sldId id="694" r:id="rId50"/>
    <p:sldId id="695" r:id="rId51"/>
    <p:sldId id="696" r:id="rId52"/>
    <p:sldId id="697" r:id="rId53"/>
    <p:sldId id="705" r:id="rId54"/>
    <p:sldId id="706" r:id="rId55"/>
    <p:sldId id="699" r:id="rId56"/>
    <p:sldId id="707" r:id="rId57"/>
    <p:sldId id="708" r:id="rId58"/>
    <p:sldId id="715" r:id="rId59"/>
    <p:sldId id="716" r:id="rId60"/>
    <p:sldId id="701" r:id="rId61"/>
    <p:sldId id="702" r:id="rId62"/>
  </p:sldIdLst>
  <p:sldSz cx="9144000" cy="6858000" type="screen4x3"/>
  <p:notesSz cx="7315200" cy="9601200"/>
  <p:custDataLst>
    <p:tags r:id="rId65"/>
  </p:custDataLst>
  <p:defaultTextStyle>
    <a:defPPr>
      <a:defRPr lang="en-US"/>
    </a:defPPr>
    <a:lvl1pPr algn="l" rtl="0" fontAlgn="base">
      <a:spcBef>
        <a:spcPct val="0"/>
      </a:spcBef>
      <a:spcAft>
        <a:spcPct val="0"/>
      </a:spcAft>
      <a:defRPr sz="1200" kern="1200">
        <a:solidFill>
          <a:schemeClr val="tx1"/>
        </a:solidFill>
        <a:latin typeface="Trebuchet MS" pitchFamily="34" charset="0"/>
        <a:ea typeface="+mn-ea"/>
        <a:cs typeface="Arial" charset="0"/>
      </a:defRPr>
    </a:lvl1pPr>
    <a:lvl2pPr marL="457200" algn="l" rtl="0" fontAlgn="base">
      <a:spcBef>
        <a:spcPct val="0"/>
      </a:spcBef>
      <a:spcAft>
        <a:spcPct val="0"/>
      </a:spcAft>
      <a:defRPr sz="1200" kern="1200">
        <a:solidFill>
          <a:schemeClr val="tx1"/>
        </a:solidFill>
        <a:latin typeface="Trebuchet MS" pitchFamily="34" charset="0"/>
        <a:ea typeface="+mn-ea"/>
        <a:cs typeface="Arial" charset="0"/>
      </a:defRPr>
    </a:lvl2pPr>
    <a:lvl3pPr marL="914400" algn="l" rtl="0" fontAlgn="base">
      <a:spcBef>
        <a:spcPct val="0"/>
      </a:spcBef>
      <a:spcAft>
        <a:spcPct val="0"/>
      </a:spcAft>
      <a:defRPr sz="1200" kern="1200">
        <a:solidFill>
          <a:schemeClr val="tx1"/>
        </a:solidFill>
        <a:latin typeface="Trebuchet MS" pitchFamily="34" charset="0"/>
        <a:ea typeface="+mn-ea"/>
        <a:cs typeface="Arial" charset="0"/>
      </a:defRPr>
    </a:lvl3pPr>
    <a:lvl4pPr marL="1371600" algn="l" rtl="0" fontAlgn="base">
      <a:spcBef>
        <a:spcPct val="0"/>
      </a:spcBef>
      <a:spcAft>
        <a:spcPct val="0"/>
      </a:spcAft>
      <a:defRPr sz="1200" kern="1200">
        <a:solidFill>
          <a:schemeClr val="tx1"/>
        </a:solidFill>
        <a:latin typeface="Trebuchet MS" pitchFamily="34" charset="0"/>
        <a:ea typeface="+mn-ea"/>
        <a:cs typeface="Arial" charset="0"/>
      </a:defRPr>
    </a:lvl4pPr>
    <a:lvl5pPr marL="1828800" algn="l" rtl="0" fontAlgn="base">
      <a:spcBef>
        <a:spcPct val="0"/>
      </a:spcBef>
      <a:spcAft>
        <a:spcPct val="0"/>
      </a:spcAft>
      <a:defRPr sz="1200" kern="1200">
        <a:solidFill>
          <a:schemeClr val="tx1"/>
        </a:solidFill>
        <a:latin typeface="Trebuchet MS" pitchFamily="34" charset="0"/>
        <a:ea typeface="+mn-ea"/>
        <a:cs typeface="Arial" charset="0"/>
      </a:defRPr>
    </a:lvl5pPr>
    <a:lvl6pPr marL="2286000" algn="l" defTabSz="914400" rtl="0" eaLnBrk="1" latinLnBrk="0" hangingPunct="1">
      <a:defRPr sz="1200" kern="1200">
        <a:solidFill>
          <a:schemeClr val="tx1"/>
        </a:solidFill>
        <a:latin typeface="Trebuchet MS" pitchFamily="34" charset="0"/>
        <a:ea typeface="+mn-ea"/>
        <a:cs typeface="Arial" charset="0"/>
      </a:defRPr>
    </a:lvl6pPr>
    <a:lvl7pPr marL="2743200" algn="l" defTabSz="914400" rtl="0" eaLnBrk="1" latinLnBrk="0" hangingPunct="1">
      <a:defRPr sz="1200" kern="1200">
        <a:solidFill>
          <a:schemeClr val="tx1"/>
        </a:solidFill>
        <a:latin typeface="Trebuchet MS" pitchFamily="34" charset="0"/>
        <a:ea typeface="+mn-ea"/>
        <a:cs typeface="Arial" charset="0"/>
      </a:defRPr>
    </a:lvl7pPr>
    <a:lvl8pPr marL="3200400" algn="l" defTabSz="914400" rtl="0" eaLnBrk="1" latinLnBrk="0" hangingPunct="1">
      <a:defRPr sz="1200" kern="1200">
        <a:solidFill>
          <a:schemeClr val="tx1"/>
        </a:solidFill>
        <a:latin typeface="Trebuchet MS" pitchFamily="34" charset="0"/>
        <a:ea typeface="+mn-ea"/>
        <a:cs typeface="Arial" charset="0"/>
      </a:defRPr>
    </a:lvl8pPr>
    <a:lvl9pPr marL="3657600" algn="l" defTabSz="914400" rtl="0" eaLnBrk="1" latinLnBrk="0" hangingPunct="1">
      <a:defRPr sz="1200"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3950">
          <p15:clr>
            <a:srgbClr val="A4A3A4"/>
          </p15:clr>
        </p15:guide>
        <p15:guide id="2" pos="2257">
          <p15:clr>
            <a:srgbClr val="A4A3A4"/>
          </p15:clr>
        </p15:guide>
        <p15:guide id="3" pos="4174">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hling, Rocky (TSI)" initials="WR(" lastIdx="1" clrIdx="0">
    <p:extLst>
      <p:ext uri="{19B8F6BF-5375-455C-9EA6-DF929625EA0E}">
        <p15:presenceInfo xmlns:p15="http://schemas.microsoft.com/office/powerpoint/2012/main" userId="S::rocky.wehling@ad.dot.gov::a7bf16d6-e7ff-443f-966e-3862664caa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2060"/>
    <a:srgbClr val="C1E0FF"/>
    <a:srgbClr val="0056AC"/>
    <a:srgbClr val="B5ECF9"/>
    <a:srgbClr val="0071E2"/>
    <a:srgbClr val="E0F3F4"/>
    <a:srgbClr val="8BC5FF"/>
    <a:srgbClr val="5D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5933" autoAdjust="0"/>
  </p:normalViewPr>
  <p:slideViewPr>
    <p:cSldViewPr snapToGrid="0">
      <p:cViewPr varScale="1">
        <p:scale>
          <a:sx n="72" d="100"/>
          <a:sy n="72" d="100"/>
        </p:scale>
        <p:origin x="1650" y="66"/>
      </p:cViewPr>
      <p:guideLst>
        <p:guide orient="horz" pos="3950"/>
        <p:guide pos="2257"/>
        <p:guide pos="4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501"/>
    </p:cViewPr>
  </p:sorterViewPr>
  <p:notesViewPr>
    <p:cSldViewPr snapToGrid="0">
      <p:cViewPr varScale="1">
        <p:scale>
          <a:sx n="80" d="100"/>
          <a:sy n="80" d="100"/>
        </p:scale>
        <p:origin x="3804"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3" y="0"/>
            <a:ext cx="3170582" cy="480388"/>
          </a:xfrm>
          <a:prstGeom prst="rect">
            <a:avLst/>
          </a:prstGeom>
          <a:noFill/>
          <a:ln w="9525">
            <a:noFill/>
            <a:miter lim="800000"/>
            <a:headEnd/>
            <a:tailEnd/>
          </a:ln>
          <a:effectLst/>
        </p:spPr>
        <p:txBody>
          <a:bodyPr vert="horz" wrap="square" lIns="96821" tIns="48411" rIns="96821" bIns="48411" numCol="1" anchor="t" anchorCtr="0" compatLnSpc="1">
            <a:prstTxWarp prst="textNoShape">
              <a:avLst/>
            </a:prstTxWarp>
          </a:bodyPr>
          <a:lstStyle>
            <a:lvl1pPr defTabSz="968813">
              <a:defRPr>
                <a:latin typeface="Arial" charset="0"/>
                <a:cs typeface="+mn-cs"/>
              </a:defRPr>
            </a:lvl1pPr>
          </a:lstStyle>
          <a:p>
            <a:pPr>
              <a:defRPr/>
            </a:pPr>
            <a:endParaRPr lang="en-US"/>
          </a:p>
        </p:txBody>
      </p:sp>
      <p:sp>
        <p:nvSpPr>
          <p:cNvPr id="225283" name="Rectangle 3"/>
          <p:cNvSpPr>
            <a:spLocks noGrp="1" noChangeArrowheads="1"/>
          </p:cNvSpPr>
          <p:nvPr>
            <p:ph type="dt" sz="quarter" idx="1"/>
          </p:nvPr>
        </p:nvSpPr>
        <p:spPr bwMode="auto">
          <a:xfrm>
            <a:off x="4142964" y="0"/>
            <a:ext cx="3170582" cy="480388"/>
          </a:xfrm>
          <a:prstGeom prst="rect">
            <a:avLst/>
          </a:prstGeom>
          <a:noFill/>
          <a:ln w="9525">
            <a:noFill/>
            <a:miter lim="800000"/>
            <a:headEnd/>
            <a:tailEnd/>
          </a:ln>
          <a:effectLst/>
        </p:spPr>
        <p:txBody>
          <a:bodyPr vert="horz" wrap="square" lIns="96821" tIns="48411" rIns="96821" bIns="48411" numCol="1" anchor="t" anchorCtr="0" compatLnSpc="1">
            <a:prstTxWarp prst="textNoShape">
              <a:avLst/>
            </a:prstTxWarp>
          </a:bodyPr>
          <a:lstStyle>
            <a:lvl1pPr algn="r" defTabSz="968813">
              <a:defRPr>
                <a:latin typeface="Arial" charset="0"/>
                <a:cs typeface="+mn-cs"/>
              </a:defRPr>
            </a:lvl1pPr>
          </a:lstStyle>
          <a:p>
            <a:pPr>
              <a:defRPr/>
            </a:pPr>
            <a:endParaRPr lang="en-US"/>
          </a:p>
        </p:txBody>
      </p:sp>
      <p:sp>
        <p:nvSpPr>
          <p:cNvPr id="225284" name="Rectangle 4"/>
          <p:cNvSpPr>
            <a:spLocks noGrp="1" noChangeArrowheads="1"/>
          </p:cNvSpPr>
          <p:nvPr>
            <p:ph type="ftr" sz="quarter" idx="2"/>
          </p:nvPr>
        </p:nvSpPr>
        <p:spPr bwMode="auto">
          <a:xfrm>
            <a:off x="3" y="9119173"/>
            <a:ext cx="3170582" cy="480388"/>
          </a:xfrm>
          <a:prstGeom prst="rect">
            <a:avLst/>
          </a:prstGeom>
          <a:noFill/>
          <a:ln w="9525">
            <a:noFill/>
            <a:miter lim="800000"/>
            <a:headEnd/>
            <a:tailEnd/>
          </a:ln>
          <a:effectLst/>
        </p:spPr>
        <p:txBody>
          <a:bodyPr vert="horz" wrap="square" lIns="96821" tIns="48411" rIns="96821" bIns="48411" numCol="1" anchor="b" anchorCtr="0" compatLnSpc="1">
            <a:prstTxWarp prst="textNoShape">
              <a:avLst/>
            </a:prstTxWarp>
          </a:bodyPr>
          <a:lstStyle>
            <a:lvl1pPr defTabSz="968813">
              <a:defRPr>
                <a:latin typeface="Arial" charset="0"/>
                <a:cs typeface="+mn-cs"/>
              </a:defRPr>
            </a:lvl1pPr>
          </a:lstStyle>
          <a:p>
            <a:pPr>
              <a:defRPr/>
            </a:pPr>
            <a:endParaRPr lang="en-US"/>
          </a:p>
        </p:txBody>
      </p:sp>
      <p:sp>
        <p:nvSpPr>
          <p:cNvPr id="225285" name="Rectangle 5"/>
          <p:cNvSpPr>
            <a:spLocks noGrp="1" noChangeArrowheads="1"/>
          </p:cNvSpPr>
          <p:nvPr>
            <p:ph type="sldNum" sz="quarter" idx="3"/>
          </p:nvPr>
        </p:nvSpPr>
        <p:spPr bwMode="auto">
          <a:xfrm>
            <a:off x="4142964" y="9119173"/>
            <a:ext cx="3170582" cy="480388"/>
          </a:xfrm>
          <a:prstGeom prst="rect">
            <a:avLst/>
          </a:prstGeom>
          <a:noFill/>
          <a:ln w="9525">
            <a:noFill/>
            <a:miter lim="800000"/>
            <a:headEnd/>
            <a:tailEnd/>
          </a:ln>
          <a:effectLst/>
        </p:spPr>
        <p:txBody>
          <a:bodyPr vert="horz" wrap="square" lIns="96821" tIns="48411" rIns="96821" bIns="48411" numCol="1" anchor="b" anchorCtr="0" compatLnSpc="1">
            <a:prstTxWarp prst="textNoShape">
              <a:avLst/>
            </a:prstTxWarp>
          </a:bodyPr>
          <a:lstStyle>
            <a:lvl1pPr algn="r" defTabSz="968813">
              <a:defRPr>
                <a:latin typeface="Arial" charset="0"/>
                <a:cs typeface="+mn-cs"/>
              </a:defRPr>
            </a:lvl1pPr>
          </a:lstStyle>
          <a:p>
            <a:pPr>
              <a:defRPr/>
            </a:pPr>
            <a:fld id="{DCDBB99A-E0AB-4EC5-82DA-CCF0E07780A7}" type="slidenum">
              <a:rPr lang="en-US"/>
              <a:pPr>
                <a:defRPr/>
              </a:pPr>
              <a:t>‹#›</a:t>
            </a:fld>
            <a:endParaRPr lang="en-US" dirty="0"/>
          </a:p>
        </p:txBody>
      </p:sp>
    </p:spTree>
    <p:extLst>
      <p:ext uri="{BB962C8B-B14F-4D97-AF65-F5344CB8AC3E}">
        <p14:creationId xmlns:p14="http://schemas.microsoft.com/office/powerpoint/2010/main" val="131341627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2" name="Rectangle 4"/>
          <p:cNvSpPr>
            <a:spLocks noGrp="1" noRot="1" noChangeAspect="1" noChangeArrowheads="1" noTextEdit="1"/>
          </p:cNvSpPr>
          <p:nvPr>
            <p:ph type="sldImg" idx="2"/>
          </p:nvPr>
        </p:nvSpPr>
        <p:spPr bwMode="auto">
          <a:xfrm>
            <a:off x="2005013" y="471488"/>
            <a:ext cx="3305175" cy="2479675"/>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390144" y="3116455"/>
            <a:ext cx="6534912" cy="6044034"/>
          </a:xfrm>
          <a:prstGeom prst="rect">
            <a:avLst/>
          </a:prstGeom>
          <a:noFill/>
          <a:ln w="9525">
            <a:noFill/>
            <a:miter lim="800000"/>
            <a:headEnd/>
            <a:tailEnd/>
          </a:ln>
          <a:effectLst/>
        </p:spPr>
        <p:txBody>
          <a:bodyPr vert="horz" wrap="square" lIns="97546" tIns="48773" rIns="97546" bIns="4877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3" name="Straight Connector 2"/>
          <p:cNvCxnSpPr/>
          <p:nvPr/>
        </p:nvCxnSpPr>
        <p:spPr>
          <a:xfrm>
            <a:off x="487680" y="3022017"/>
            <a:ext cx="6339840" cy="0"/>
          </a:xfrm>
          <a:prstGeom prst="line">
            <a:avLst/>
          </a:prstGeom>
          <a:ln w="12700"/>
        </p:spPr>
        <p:style>
          <a:lnRef idx="1">
            <a:schemeClr val="dk1"/>
          </a:lnRef>
          <a:fillRef idx="0">
            <a:schemeClr val="dk1"/>
          </a:fillRef>
          <a:effectRef idx="0">
            <a:schemeClr val="dk1"/>
          </a:effectRef>
          <a:fontRef idx="minor">
            <a:schemeClr val="tx1"/>
          </a:fontRef>
        </p:style>
      </p:cxnSp>
      <p:sp>
        <p:nvSpPr>
          <p:cNvPr id="8" name="Date Placeholder 2"/>
          <p:cNvSpPr>
            <a:spLocks noGrp="1"/>
          </p:cNvSpPr>
          <p:nvPr>
            <p:ph type="dt" idx="1"/>
          </p:nvPr>
        </p:nvSpPr>
        <p:spPr>
          <a:xfrm>
            <a:off x="83125" y="9213701"/>
            <a:ext cx="1667256" cy="362762"/>
          </a:xfrm>
          <a:prstGeom prst="rect">
            <a:avLst/>
          </a:prstGeom>
        </p:spPr>
        <p:txBody>
          <a:bodyPr vert="horz" lIns="91505" tIns="45752" rIns="91505" bIns="45752" rtlCol="0" anchor="t"/>
          <a:lstStyle>
            <a:lvl1pPr algn="l">
              <a:defRPr sz="1000">
                <a:latin typeface="Arial" panose="020B0604020202020204" pitchFamily="34" charset="0"/>
                <a:cs typeface="Arial" panose="020B0604020202020204" pitchFamily="34" charset="0"/>
              </a:defRPr>
            </a:lvl1pPr>
          </a:lstStyle>
          <a:p>
            <a:r>
              <a:rPr lang="en-US" dirty="0"/>
              <a:t>Revised:</a:t>
            </a:r>
          </a:p>
          <a:p>
            <a:r>
              <a:rPr lang="en-US" dirty="0"/>
              <a:t>02/2018</a:t>
            </a:r>
          </a:p>
        </p:txBody>
      </p:sp>
      <p:sp>
        <p:nvSpPr>
          <p:cNvPr id="9" name="Footer Placeholder 5"/>
          <p:cNvSpPr>
            <a:spLocks noGrp="1"/>
          </p:cNvSpPr>
          <p:nvPr>
            <p:ph type="ftr" sz="quarter" idx="4"/>
          </p:nvPr>
        </p:nvSpPr>
        <p:spPr>
          <a:xfrm>
            <a:off x="1600597" y="9213701"/>
            <a:ext cx="3929449" cy="362762"/>
          </a:xfrm>
          <a:prstGeom prst="rect">
            <a:avLst/>
          </a:prstGeom>
        </p:spPr>
        <p:txBody>
          <a:bodyPr vert="horz" lIns="91505" tIns="45752" rIns="91505" bIns="45752" rtlCol="0" anchor="t"/>
          <a:lstStyle>
            <a:lvl1pPr algn="ctr">
              <a:defRPr sz="1000">
                <a:latin typeface="Arial" panose="020B0604020202020204" pitchFamily="34" charset="0"/>
                <a:cs typeface="Arial" panose="020B0604020202020204" pitchFamily="34" charset="0"/>
              </a:defRPr>
            </a:lvl1pPr>
          </a:lstStyle>
          <a:p>
            <a:r>
              <a:rPr lang="en-US" dirty="0"/>
              <a:t>Advanced Roadside Impaired Driving Enforcement</a:t>
            </a:r>
          </a:p>
          <a:p>
            <a:r>
              <a:rPr lang="en-US" dirty="0"/>
              <a:t>Pre and Post Arrest Procedures</a:t>
            </a:r>
          </a:p>
        </p:txBody>
      </p:sp>
      <p:sp>
        <p:nvSpPr>
          <p:cNvPr id="10" name="Slide Number Placeholder 6"/>
          <p:cNvSpPr>
            <a:spLocks noGrp="1"/>
          </p:cNvSpPr>
          <p:nvPr>
            <p:ph type="sldNum" sz="quarter" idx="5"/>
          </p:nvPr>
        </p:nvSpPr>
        <p:spPr>
          <a:xfrm>
            <a:off x="5556650" y="9213701"/>
            <a:ext cx="1667256" cy="362762"/>
          </a:xfrm>
          <a:prstGeom prst="rect">
            <a:avLst/>
          </a:prstGeom>
        </p:spPr>
        <p:txBody>
          <a:bodyPr vert="horz" lIns="91505" tIns="45752" rIns="91505" bIns="45752" rtlCol="0" anchor="t"/>
          <a:lstStyle>
            <a:lvl1pPr algn="r">
              <a:defRPr sz="1000">
                <a:latin typeface="Arial" panose="020B0604020202020204" pitchFamily="34" charset="0"/>
                <a:cs typeface="Arial" panose="020B0604020202020204" pitchFamily="34" charset="0"/>
              </a:defRPr>
            </a:lvl1pPr>
          </a:lstStyle>
          <a:p>
            <a:r>
              <a:rPr lang="en-US" dirty="0"/>
              <a:t>Session 8</a:t>
            </a:r>
          </a:p>
          <a:p>
            <a:r>
              <a:rPr lang="en-US" dirty="0"/>
              <a:t>Page </a:t>
            </a:r>
            <a:fld id="{BC83BB2A-1821-49CB-96A1-2EE42A7DF033}" type="slidenum">
              <a:rPr lang="en-US" smtClean="0"/>
              <a:pPr/>
              <a:t>‹#›</a:t>
            </a:fld>
            <a:r>
              <a:rPr lang="en-US" dirty="0"/>
              <a:t> of 56</a:t>
            </a:r>
          </a:p>
        </p:txBody>
      </p:sp>
    </p:spTree>
    <p:extLst>
      <p:ext uri="{BB962C8B-B14F-4D97-AF65-F5344CB8AC3E}">
        <p14:creationId xmlns:p14="http://schemas.microsoft.com/office/powerpoint/2010/main" val="2630343218"/>
      </p:ext>
    </p:extLst>
  </p:cSld>
  <p:clrMap bg1="lt1" tx1="dk1" bg2="lt2" tx2="dk2" accent1="accent1" accent2="accent2" accent3="accent3" accent4="accent4" accent5="accent5" accent6="accent6" hlink="hlink" folHlink="folHlink"/>
  <p:hf hdr="0"/>
  <p:notesStyle>
    <a:lvl1pPr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1pPr>
    <a:lvl2pPr marL="4572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2pPr>
    <a:lvl3pPr marL="9144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3pPr>
    <a:lvl4pPr marL="13716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4pPr>
    <a:lvl5pPr marL="18288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dvance.lexis.com/document/?pdmfid=1000516&amp;crid=a887a47d-7d33-49d5-9844-65be4b65eb5f&amp;pddocfullpath=%2Fshared%2Fdocument%2Fcases%2Furn%3AcontentItem%3A4XH6-DX80-TXFW-W242-00000-00&amp;pdcontentcomponentid=10647&amp;pdshepid=urn%3AcontentItem%3A7XXR-JK91-2NSD-V36R-00000-00&amp;pdteaserkey=sr0&amp;pditab=allpods&amp;ecomp=zxkmk&amp;earg=sr0&amp;prid=419ec9ea-f35d-4091-8ca4-d2d46d98529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198438"/>
            <a:ext cx="3290887" cy="2468562"/>
          </a:xfrm>
        </p:spPr>
      </p:sp>
      <p:sp>
        <p:nvSpPr>
          <p:cNvPr id="3" name="Notes Placeholder 2"/>
          <p:cNvSpPr>
            <a:spLocks noGrp="1"/>
          </p:cNvSpPr>
          <p:nvPr>
            <p:ph type="body" idx="1"/>
          </p:nvPr>
        </p:nvSpPr>
        <p:spPr/>
        <p:txBody>
          <a:bodyPr/>
          <a:lstStyle/>
          <a:p>
            <a:endParaRPr lang="en-US" dirty="0">
              <a:latin typeface="+mn-lt"/>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8" name="Footer Placeholder 7"/>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1</a:t>
            </a:fld>
            <a:r>
              <a:rPr lang="en-US"/>
              <a:t> of 56</a:t>
            </a:r>
            <a:endParaRPr lang="en-US" dirty="0"/>
          </a:p>
        </p:txBody>
      </p:sp>
    </p:spTree>
    <p:extLst>
      <p:ext uri="{BB962C8B-B14F-4D97-AF65-F5344CB8AC3E}">
        <p14:creationId xmlns:p14="http://schemas.microsoft.com/office/powerpoint/2010/main" val="292810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57175"/>
            <a:ext cx="3290887" cy="2470150"/>
          </a:xfrm>
        </p:spPr>
      </p:sp>
      <p:sp>
        <p:nvSpPr>
          <p:cNvPr id="3" name="Notes Placeholder 2"/>
          <p:cNvSpPr>
            <a:spLocks noGrp="1"/>
          </p:cNvSpPr>
          <p:nvPr>
            <p:ph type="body" idx="1"/>
          </p:nvPr>
        </p:nvSpPr>
        <p:spPr>
          <a:xfrm>
            <a:off x="463138" y="3116455"/>
            <a:ext cx="6400800"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17</a:t>
            </a:fld>
            <a:r>
              <a:rPr lang="en-US"/>
              <a:t> of 56</a:t>
            </a:r>
            <a:endParaRPr lang="en-US" dirty="0"/>
          </a:p>
        </p:txBody>
      </p:sp>
    </p:spTree>
    <p:extLst>
      <p:ext uri="{BB962C8B-B14F-4D97-AF65-F5344CB8AC3E}">
        <p14:creationId xmlns:p14="http://schemas.microsoft.com/office/powerpoint/2010/main" val="24930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198438"/>
            <a:ext cx="3290887" cy="2468562"/>
          </a:xfrm>
        </p:spPr>
      </p:sp>
      <p:sp>
        <p:nvSpPr>
          <p:cNvPr id="3" name="Notes Placeholder 2"/>
          <p:cNvSpPr>
            <a:spLocks noGrp="1"/>
          </p:cNvSpPr>
          <p:nvPr>
            <p:ph type="body" idx="1"/>
          </p:nvPr>
        </p:nvSpPr>
        <p:spPr>
          <a:xfrm>
            <a:off x="439386" y="3116455"/>
            <a:ext cx="6436427" cy="6044034"/>
          </a:xfrm>
        </p:spPr>
        <p:txBody>
          <a:bodyPr/>
          <a:lstStyle/>
          <a:p>
            <a:pPr>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18</a:t>
            </a:fld>
            <a:r>
              <a:rPr lang="en-US"/>
              <a:t> of 56</a:t>
            </a:r>
            <a:endParaRPr lang="en-US" dirty="0"/>
          </a:p>
        </p:txBody>
      </p:sp>
    </p:spTree>
    <p:extLst>
      <p:ext uri="{BB962C8B-B14F-4D97-AF65-F5344CB8AC3E}">
        <p14:creationId xmlns:p14="http://schemas.microsoft.com/office/powerpoint/2010/main" val="26474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57175"/>
            <a:ext cx="3290887" cy="2470150"/>
          </a:xfrm>
        </p:spPr>
      </p:sp>
      <p:sp>
        <p:nvSpPr>
          <p:cNvPr id="3" name="Notes Placeholder 2"/>
          <p:cNvSpPr>
            <a:spLocks noGrp="1"/>
          </p:cNvSpPr>
          <p:nvPr>
            <p:ph type="body" idx="1"/>
          </p:nvPr>
        </p:nvSpPr>
        <p:spPr>
          <a:xfrm>
            <a:off x="475013" y="3116455"/>
            <a:ext cx="6388926"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20</a:t>
            </a:fld>
            <a:r>
              <a:rPr lang="en-US"/>
              <a:t> of 56</a:t>
            </a:r>
            <a:endParaRPr lang="en-US" dirty="0"/>
          </a:p>
        </p:txBody>
      </p:sp>
    </p:spTree>
    <p:extLst>
      <p:ext uri="{BB962C8B-B14F-4D97-AF65-F5344CB8AC3E}">
        <p14:creationId xmlns:p14="http://schemas.microsoft.com/office/powerpoint/2010/main" val="414896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33363"/>
            <a:ext cx="3290887" cy="2470150"/>
          </a:xfrm>
        </p:spPr>
      </p:sp>
      <p:sp>
        <p:nvSpPr>
          <p:cNvPr id="3" name="Notes Placeholder 2"/>
          <p:cNvSpPr>
            <a:spLocks noGrp="1"/>
          </p:cNvSpPr>
          <p:nvPr>
            <p:ph type="body" idx="1"/>
          </p:nvPr>
        </p:nvSpPr>
        <p:spPr>
          <a:xfrm>
            <a:off x="475013" y="3116455"/>
            <a:ext cx="6388926" cy="6044034"/>
          </a:xfrm>
        </p:spPr>
        <p:txBody>
          <a:bodyPr/>
          <a:lstStyle/>
          <a:p>
            <a:pPr>
              <a:lnSpc>
                <a:spcPct val="100000"/>
              </a:lnSpc>
              <a:spcBef>
                <a:spcPts val="0"/>
              </a:spcBef>
              <a:spcAft>
                <a:spcPts val="0"/>
              </a:spcAft>
            </a:pPr>
            <a:endParaRPr lang="en-US" b="1" i="1"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21</a:t>
            </a:fld>
            <a:r>
              <a:rPr lang="en-US"/>
              <a:t> of 56</a:t>
            </a:r>
            <a:endParaRPr lang="en-US" dirty="0"/>
          </a:p>
        </p:txBody>
      </p:sp>
    </p:spTree>
    <p:extLst>
      <p:ext uri="{BB962C8B-B14F-4D97-AF65-F5344CB8AC3E}">
        <p14:creationId xmlns:p14="http://schemas.microsoft.com/office/powerpoint/2010/main" val="94761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33363"/>
            <a:ext cx="3290887" cy="2470150"/>
          </a:xfrm>
        </p:spPr>
      </p:sp>
      <p:sp>
        <p:nvSpPr>
          <p:cNvPr id="3" name="Notes Placeholder 2"/>
          <p:cNvSpPr>
            <a:spLocks noGrp="1"/>
          </p:cNvSpPr>
          <p:nvPr>
            <p:ph type="body" idx="1"/>
          </p:nvPr>
        </p:nvSpPr>
        <p:spPr>
          <a:xfrm>
            <a:off x="451262" y="3116455"/>
            <a:ext cx="6436426" cy="6044034"/>
          </a:xfrm>
        </p:spPr>
        <p:txBody>
          <a:bodyPr/>
          <a:lstStyle/>
          <a:p>
            <a:pPr>
              <a:lnSpc>
                <a:spcPct val="100000"/>
              </a:lnSpc>
              <a:spcBef>
                <a:spcPts val="0"/>
              </a:spcBef>
            </a:pPr>
            <a:endParaRPr lang="en-US" dirty="0">
              <a:latin typeface="+mn-lt"/>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22</a:t>
            </a:fld>
            <a:r>
              <a:rPr lang="en-US"/>
              <a:t> of 56</a:t>
            </a:r>
            <a:endParaRPr lang="en-US" dirty="0"/>
          </a:p>
        </p:txBody>
      </p:sp>
    </p:spTree>
    <p:extLst>
      <p:ext uri="{BB962C8B-B14F-4D97-AF65-F5344CB8AC3E}">
        <p14:creationId xmlns:p14="http://schemas.microsoft.com/office/powerpoint/2010/main" val="270469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86888" y="3116455"/>
            <a:ext cx="6377050" cy="6044034"/>
          </a:xfrm>
        </p:spPr>
        <p:txBody>
          <a:bodyPr/>
          <a:lstStyle/>
          <a:p>
            <a:pPr>
              <a:lnSpc>
                <a:spcPct val="100000"/>
              </a:lnSpc>
              <a:spcBef>
                <a:spcPts val="0"/>
              </a:spcBef>
            </a:pPr>
            <a:endParaRPr lang="en-US" dirty="0">
              <a:latin typeface="+mn-lt"/>
            </a:endParaRPr>
          </a:p>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23</a:t>
            </a:fld>
            <a:r>
              <a:rPr lang="en-US"/>
              <a:t> of 56</a:t>
            </a:r>
            <a:endParaRPr lang="en-US" dirty="0"/>
          </a:p>
        </p:txBody>
      </p:sp>
    </p:spTree>
    <p:extLst>
      <p:ext uri="{BB962C8B-B14F-4D97-AF65-F5344CB8AC3E}">
        <p14:creationId xmlns:p14="http://schemas.microsoft.com/office/powerpoint/2010/main" val="240628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69875"/>
            <a:ext cx="3290887" cy="2468563"/>
          </a:xfrm>
        </p:spPr>
      </p:sp>
      <p:sp>
        <p:nvSpPr>
          <p:cNvPr id="3" name="Notes Placeholder 2"/>
          <p:cNvSpPr>
            <a:spLocks noGrp="1"/>
          </p:cNvSpPr>
          <p:nvPr>
            <p:ph type="body" idx="1"/>
          </p:nvPr>
        </p:nvSpPr>
        <p:spPr>
          <a:xfrm>
            <a:off x="486888" y="3116455"/>
            <a:ext cx="6388925"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24</a:t>
            </a:fld>
            <a:r>
              <a:rPr lang="en-US"/>
              <a:t> of 56</a:t>
            </a:r>
            <a:endParaRPr lang="en-US" dirty="0"/>
          </a:p>
        </p:txBody>
      </p:sp>
    </p:spTree>
    <p:extLst>
      <p:ext uri="{BB962C8B-B14F-4D97-AF65-F5344CB8AC3E}">
        <p14:creationId xmlns:p14="http://schemas.microsoft.com/office/powerpoint/2010/main" val="316567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86888" y="3116455"/>
            <a:ext cx="6388925"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25</a:t>
            </a:fld>
            <a:r>
              <a:rPr lang="en-US"/>
              <a:t> of 56</a:t>
            </a:r>
            <a:endParaRPr lang="en-US" dirty="0"/>
          </a:p>
        </p:txBody>
      </p:sp>
    </p:spTree>
    <p:extLst>
      <p:ext uri="{BB962C8B-B14F-4D97-AF65-F5344CB8AC3E}">
        <p14:creationId xmlns:p14="http://schemas.microsoft.com/office/powerpoint/2010/main" val="47035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33363"/>
            <a:ext cx="3290887" cy="2470150"/>
          </a:xfrm>
        </p:spPr>
      </p:sp>
      <p:sp>
        <p:nvSpPr>
          <p:cNvPr id="3" name="Notes Placeholder 2"/>
          <p:cNvSpPr>
            <a:spLocks noGrp="1"/>
          </p:cNvSpPr>
          <p:nvPr>
            <p:ph type="body" idx="1"/>
          </p:nvPr>
        </p:nvSpPr>
        <p:spPr>
          <a:xfrm>
            <a:off x="475013" y="3116455"/>
            <a:ext cx="6412676"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26</a:t>
            </a:fld>
            <a:r>
              <a:rPr lang="en-US"/>
              <a:t> of 56</a:t>
            </a:r>
            <a:endParaRPr lang="en-US" dirty="0"/>
          </a:p>
        </p:txBody>
      </p:sp>
    </p:spTree>
    <p:extLst>
      <p:ext uri="{BB962C8B-B14F-4D97-AF65-F5344CB8AC3E}">
        <p14:creationId xmlns:p14="http://schemas.microsoft.com/office/powerpoint/2010/main" val="168016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69875"/>
            <a:ext cx="3290887" cy="2468563"/>
          </a:xfrm>
        </p:spPr>
      </p:sp>
      <p:sp>
        <p:nvSpPr>
          <p:cNvPr id="3" name="Notes Placeholder 2"/>
          <p:cNvSpPr>
            <a:spLocks noGrp="1"/>
          </p:cNvSpPr>
          <p:nvPr>
            <p:ph type="body" idx="1"/>
          </p:nvPr>
        </p:nvSpPr>
        <p:spPr>
          <a:xfrm>
            <a:off x="486888" y="3116455"/>
            <a:ext cx="6388925"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27</a:t>
            </a:fld>
            <a:r>
              <a:rPr lang="en-US"/>
              <a:t> of 56</a:t>
            </a:r>
            <a:endParaRPr lang="en-US" dirty="0"/>
          </a:p>
        </p:txBody>
      </p:sp>
    </p:spTree>
    <p:extLst>
      <p:ext uri="{BB962C8B-B14F-4D97-AF65-F5344CB8AC3E}">
        <p14:creationId xmlns:p14="http://schemas.microsoft.com/office/powerpoint/2010/main" val="35700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57175"/>
            <a:ext cx="3290887" cy="2470150"/>
          </a:xfrm>
        </p:spPr>
      </p:sp>
      <p:sp>
        <p:nvSpPr>
          <p:cNvPr id="3" name="Notes Placeholder 2"/>
          <p:cNvSpPr>
            <a:spLocks noGrp="1"/>
          </p:cNvSpPr>
          <p:nvPr>
            <p:ph type="body" idx="1"/>
          </p:nvPr>
        </p:nvSpPr>
        <p:spPr>
          <a:xfrm>
            <a:off x="463138" y="3116455"/>
            <a:ext cx="6412675" cy="6044034"/>
          </a:xfrm>
        </p:spPr>
        <p:txBody>
          <a:bodyPr/>
          <a:lstStyle/>
          <a:p>
            <a:pPr>
              <a:lnSpc>
                <a:spcPct val="100000"/>
              </a:lnSpc>
              <a:spcBef>
                <a:spcPts val="0"/>
              </a:spcBef>
            </a:pPr>
            <a:endParaRPr lang="en-US"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a:t>
            </a:fld>
            <a:r>
              <a:rPr lang="en-US"/>
              <a:t> of 56</a:t>
            </a:r>
            <a:endParaRPr lang="en-US" dirty="0"/>
          </a:p>
        </p:txBody>
      </p:sp>
    </p:spTree>
    <p:extLst>
      <p:ext uri="{BB962C8B-B14F-4D97-AF65-F5344CB8AC3E}">
        <p14:creationId xmlns:p14="http://schemas.microsoft.com/office/powerpoint/2010/main" val="1802832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57175"/>
            <a:ext cx="3290887" cy="2470150"/>
          </a:xfrm>
        </p:spPr>
      </p:sp>
      <p:sp>
        <p:nvSpPr>
          <p:cNvPr id="3" name="Notes Placeholder 2"/>
          <p:cNvSpPr>
            <a:spLocks noGrp="1"/>
          </p:cNvSpPr>
          <p:nvPr>
            <p:ph type="body" idx="1"/>
          </p:nvPr>
        </p:nvSpPr>
        <p:spPr>
          <a:xfrm>
            <a:off x="463138" y="3116455"/>
            <a:ext cx="6400800"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28</a:t>
            </a:fld>
            <a:r>
              <a:rPr lang="en-US"/>
              <a:t> of 56</a:t>
            </a:r>
            <a:endParaRPr lang="en-US" dirty="0"/>
          </a:p>
        </p:txBody>
      </p:sp>
    </p:spTree>
    <p:extLst>
      <p:ext uri="{BB962C8B-B14F-4D97-AF65-F5344CB8AC3E}">
        <p14:creationId xmlns:p14="http://schemas.microsoft.com/office/powerpoint/2010/main" val="215679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chemeClr val="tx1">
                    <a:lumMod val="50000"/>
                  </a:schemeClr>
                </a:solidFill>
                <a:effectLst/>
                <a:latin typeface="+mn-lt"/>
              </a:rPr>
              <a:t>One week after the wreck, Sergeant </a:t>
            </a:r>
            <a:r>
              <a:rPr lang="en-US" b="0" i="0" dirty="0" err="1">
                <a:solidFill>
                  <a:schemeClr val="tx1">
                    <a:lumMod val="50000"/>
                  </a:schemeClr>
                </a:solidFill>
                <a:effectLst/>
                <a:latin typeface="+mn-lt"/>
              </a:rPr>
              <a:t>Bellavia</a:t>
            </a:r>
            <a:r>
              <a:rPr lang="en-US" b="0" i="0" dirty="0">
                <a:solidFill>
                  <a:schemeClr val="tx1">
                    <a:lumMod val="50000"/>
                  </a:schemeClr>
                </a:solidFill>
                <a:effectLst/>
                <a:latin typeface="+mn-lt"/>
              </a:rPr>
              <a:t> sought and obtained a judicial subpoena for Defendant's medical records. The medical records included a blood draw which showed that Defendant's blood alcohol content was .176 on the night of the crash.</a:t>
            </a:r>
          </a:p>
          <a:p>
            <a:pPr algn="l" fontAlgn="base"/>
            <a:r>
              <a:rPr lang="en-US" b="0" i="0" dirty="0">
                <a:solidFill>
                  <a:schemeClr val="tx1">
                    <a:lumMod val="50000"/>
                  </a:schemeClr>
                </a:solidFill>
                <a:effectLst/>
                <a:latin typeface="+mn-lt"/>
              </a:rPr>
              <a:t>Ebony Harris, a phlebotomist, testified that she worked at Skyline Medical and drew the blood sample from Defendant on the night of the incident. She received instructions to draw blood while Defendant was in the emergency room. Before the blood draw, Ms. Harris ensured Defendant's identity by matching her armband with the labels generated by the computer system. There was a slight mistake in Defendant's identifying information, listing her as a 36-year-old female instead of a 26-year-old female. During a blood draw, the phlebotomist writes her initials and the time on the tubes. Demographic labels are attached to the tubes containing the patient's name, account number, and birthdate. The tubes are sealed in a biohazard bag. The samples can be delivered to the lab in three different ways: by the phlebotomist on foot, by a lab tech retrieving them from the emergency room, or by the hospital's tube system using codes. Ms. Harris did not recall the delivery method used for the samples in this case.</a:t>
            </a:r>
          </a:p>
          <a:p>
            <a:pPr algn="l" fontAlgn="base"/>
            <a:r>
              <a:rPr lang="en-US" b="0" i="0" dirty="0">
                <a:solidFill>
                  <a:schemeClr val="tx1">
                    <a:lumMod val="50000"/>
                  </a:schemeClr>
                </a:solidFill>
                <a:effectLst/>
                <a:latin typeface="+mn-lt"/>
              </a:rPr>
              <a:t>When the person performing the testing receives the bag, he or she enters the time into the computer and determines which lab department is in charge of testing. The results are automatically entered into the system. In Defendant's case, orders for specific blood tests were given after the blood draw at 9:20 p.m.</a:t>
            </a:r>
          </a:p>
          <a:p>
            <a:pPr algn="l" fontAlgn="base"/>
            <a:r>
              <a:rPr lang="en-US" b="0" i="0" dirty="0">
                <a:solidFill>
                  <a:schemeClr val="tx1">
                    <a:lumMod val="50000"/>
                  </a:schemeClr>
                </a:solidFill>
                <a:effectLst/>
                <a:latin typeface="+mn-lt"/>
              </a:rPr>
              <a:t>The trial court ultimately denied the motion to suppress, finding that the blood draw was performed by the hospital without state action and that the State did not unreasonably delay seeking an indictment.</a:t>
            </a: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38</a:t>
            </a:fld>
            <a:r>
              <a:rPr lang="en-US"/>
              <a:t> of 27</a:t>
            </a:r>
            <a:endParaRPr lang="en-US" dirty="0"/>
          </a:p>
        </p:txBody>
      </p:sp>
    </p:spTree>
    <p:extLst>
      <p:ext uri="{BB962C8B-B14F-4D97-AF65-F5344CB8AC3E}">
        <p14:creationId xmlns:p14="http://schemas.microsoft.com/office/powerpoint/2010/main" val="119373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80988"/>
            <a:ext cx="3290887" cy="2470150"/>
          </a:xfrm>
        </p:spPr>
      </p:sp>
      <p:sp>
        <p:nvSpPr>
          <p:cNvPr id="3" name="Notes Placeholder 2"/>
          <p:cNvSpPr>
            <a:spLocks noGrp="1"/>
          </p:cNvSpPr>
          <p:nvPr>
            <p:ph type="body" idx="1"/>
          </p:nvPr>
        </p:nvSpPr>
        <p:spPr>
          <a:xfrm>
            <a:off x="463138" y="3116455"/>
            <a:ext cx="6412675" cy="6044034"/>
          </a:xfrm>
        </p:spPr>
        <p:txBody>
          <a:bodyPr/>
          <a:lstStyle/>
          <a:p>
            <a:pPr>
              <a:lnSpc>
                <a:spcPct val="100000"/>
              </a:lnSpc>
              <a:spcBef>
                <a:spcPts val="0"/>
              </a:spcBef>
              <a:spcAft>
                <a:spcPts val="0"/>
              </a:spcAft>
            </a:pPr>
            <a:endParaRPr lang="en-US" b="1" i="1"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39</a:t>
            </a:fld>
            <a:r>
              <a:rPr lang="en-US"/>
              <a:t> of 56</a:t>
            </a:r>
            <a:endParaRPr lang="en-US" dirty="0"/>
          </a:p>
        </p:txBody>
      </p:sp>
    </p:spTree>
    <p:extLst>
      <p:ext uri="{BB962C8B-B14F-4D97-AF65-F5344CB8AC3E}">
        <p14:creationId xmlns:p14="http://schemas.microsoft.com/office/powerpoint/2010/main" val="2011315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69875"/>
            <a:ext cx="3290887" cy="2468563"/>
          </a:xfrm>
        </p:spPr>
      </p:sp>
      <p:sp>
        <p:nvSpPr>
          <p:cNvPr id="3" name="Notes Placeholder 2"/>
          <p:cNvSpPr>
            <a:spLocks noGrp="1"/>
          </p:cNvSpPr>
          <p:nvPr>
            <p:ph type="body" idx="1"/>
          </p:nvPr>
        </p:nvSpPr>
        <p:spPr>
          <a:xfrm>
            <a:off x="475012" y="3116455"/>
            <a:ext cx="6400801" cy="6044034"/>
          </a:xfrm>
        </p:spPr>
        <p:txBody>
          <a:bodyPr/>
          <a:lstStyle/>
          <a:p>
            <a:pPr>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40</a:t>
            </a:fld>
            <a:r>
              <a:rPr lang="en-US"/>
              <a:t> of 56</a:t>
            </a:r>
            <a:endParaRPr lang="en-US" dirty="0"/>
          </a:p>
        </p:txBody>
      </p:sp>
    </p:spTree>
    <p:extLst>
      <p:ext uri="{BB962C8B-B14F-4D97-AF65-F5344CB8AC3E}">
        <p14:creationId xmlns:p14="http://schemas.microsoft.com/office/powerpoint/2010/main" val="3780832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80988"/>
            <a:ext cx="3290887" cy="2470150"/>
          </a:xfrm>
        </p:spPr>
      </p:sp>
      <p:sp>
        <p:nvSpPr>
          <p:cNvPr id="3" name="Notes Placeholder 2"/>
          <p:cNvSpPr>
            <a:spLocks noGrp="1"/>
          </p:cNvSpPr>
          <p:nvPr>
            <p:ph type="body" idx="1"/>
          </p:nvPr>
        </p:nvSpPr>
        <p:spPr>
          <a:xfrm>
            <a:off x="463138" y="3116455"/>
            <a:ext cx="6400800" cy="6044034"/>
          </a:xfrm>
        </p:spPr>
        <p:txBody>
          <a:bodyPr/>
          <a:lstStyle/>
          <a:p>
            <a:pPr marL="0" marR="0">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41</a:t>
            </a:fld>
            <a:r>
              <a:rPr lang="en-US"/>
              <a:t> of 56</a:t>
            </a:r>
            <a:endParaRPr lang="en-US" dirty="0"/>
          </a:p>
        </p:txBody>
      </p:sp>
    </p:spTree>
    <p:extLst>
      <p:ext uri="{BB962C8B-B14F-4D97-AF65-F5344CB8AC3E}">
        <p14:creationId xmlns:p14="http://schemas.microsoft.com/office/powerpoint/2010/main" val="337286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86888" y="3116455"/>
            <a:ext cx="6377050" cy="6044034"/>
          </a:xfrm>
        </p:spPr>
        <p:txBody>
          <a:bodyPr/>
          <a:lstStyle/>
          <a:p>
            <a:pPr marL="0" marR="0">
              <a:lnSpc>
                <a:spcPct val="100000"/>
              </a:lnSpc>
              <a:spcBef>
                <a:spcPts val="0"/>
              </a:spcBef>
              <a:spcAft>
                <a:spcPts val="0"/>
              </a:spcAft>
            </a:pPr>
            <a:endParaRPr lang="en-US" b="1"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42</a:t>
            </a:fld>
            <a:r>
              <a:rPr lang="en-US"/>
              <a:t> of 56</a:t>
            </a:r>
            <a:endParaRPr lang="en-US" dirty="0"/>
          </a:p>
        </p:txBody>
      </p:sp>
    </p:spTree>
    <p:extLst>
      <p:ext uri="{BB962C8B-B14F-4D97-AF65-F5344CB8AC3E}">
        <p14:creationId xmlns:p14="http://schemas.microsoft.com/office/powerpoint/2010/main" val="268715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33363"/>
            <a:ext cx="3290887" cy="2470150"/>
          </a:xfrm>
        </p:spPr>
      </p:sp>
      <p:sp>
        <p:nvSpPr>
          <p:cNvPr id="3" name="Notes Placeholder 2"/>
          <p:cNvSpPr>
            <a:spLocks noGrp="1"/>
          </p:cNvSpPr>
          <p:nvPr>
            <p:ph type="body" idx="1"/>
          </p:nvPr>
        </p:nvSpPr>
        <p:spPr>
          <a:xfrm>
            <a:off x="475012" y="3116455"/>
            <a:ext cx="6400801" cy="6044034"/>
          </a:xfrm>
        </p:spPr>
        <p:txBody>
          <a:bodyPr/>
          <a:lstStyle/>
          <a:p>
            <a:pPr marL="0" marR="0">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44</a:t>
            </a:fld>
            <a:r>
              <a:rPr lang="en-US"/>
              <a:t> of 56</a:t>
            </a:r>
            <a:endParaRPr lang="en-US" dirty="0"/>
          </a:p>
        </p:txBody>
      </p:sp>
    </p:spTree>
    <p:extLst>
      <p:ext uri="{BB962C8B-B14F-4D97-AF65-F5344CB8AC3E}">
        <p14:creationId xmlns:p14="http://schemas.microsoft.com/office/powerpoint/2010/main" val="2401415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69875"/>
            <a:ext cx="3290887" cy="2468563"/>
          </a:xfrm>
        </p:spPr>
      </p:sp>
      <p:sp>
        <p:nvSpPr>
          <p:cNvPr id="3" name="Notes Placeholder 2"/>
          <p:cNvSpPr>
            <a:spLocks noGrp="1"/>
          </p:cNvSpPr>
          <p:nvPr>
            <p:ph type="body" idx="1"/>
          </p:nvPr>
        </p:nvSpPr>
        <p:spPr>
          <a:xfrm>
            <a:off x="475013" y="3116455"/>
            <a:ext cx="6412676" cy="6044034"/>
          </a:xfrm>
        </p:spPr>
        <p:txBody>
          <a:bodyPr/>
          <a:lstStyle/>
          <a:p>
            <a:pPr marL="0" marR="0">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45</a:t>
            </a:fld>
            <a:r>
              <a:rPr lang="en-US"/>
              <a:t> of 56</a:t>
            </a:r>
            <a:endParaRPr lang="en-US" dirty="0"/>
          </a:p>
        </p:txBody>
      </p:sp>
    </p:spTree>
    <p:extLst>
      <p:ext uri="{BB962C8B-B14F-4D97-AF65-F5344CB8AC3E}">
        <p14:creationId xmlns:p14="http://schemas.microsoft.com/office/powerpoint/2010/main" val="51175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80988"/>
            <a:ext cx="3290887" cy="2470150"/>
          </a:xfrm>
        </p:spPr>
      </p:sp>
      <p:sp>
        <p:nvSpPr>
          <p:cNvPr id="3" name="Notes Placeholder 2"/>
          <p:cNvSpPr>
            <a:spLocks noGrp="1"/>
          </p:cNvSpPr>
          <p:nvPr>
            <p:ph type="body" idx="1"/>
          </p:nvPr>
        </p:nvSpPr>
        <p:spPr>
          <a:xfrm>
            <a:off x="463138" y="3116455"/>
            <a:ext cx="6400800"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46</a:t>
            </a:fld>
            <a:r>
              <a:rPr lang="en-US"/>
              <a:t> of 56</a:t>
            </a:r>
            <a:endParaRPr lang="en-US" dirty="0"/>
          </a:p>
        </p:txBody>
      </p:sp>
    </p:spTree>
    <p:extLst>
      <p:ext uri="{BB962C8B-B14F-4D97-AF65-F5344CB8AC3E}">
        <p14:creationId xmlns:p14="http://schemas.microsoft.com/office/powerpoint/2010/main" val="1755842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33363"/>
            <a:ext cx="3290887" cy="2470150"/>
          </a:xfrm>
        </p:spPr>
      </p:sp>
      <p:sp>
        <p:nvSpPr>
          <p:cNvPr id="3" name="Notes Placeholder 2"/>
          <p:cNvSpPr>
            <a:spLocks noGrp="1"/>
          </p:cNvSpPr>
          <p:nvPr>
            <p:ph type="body" idx="1"/>
          </p:nvPr>
        </p:nvSpPr>
        <p:spPr>
          <a:xfrm>
            <a:off x="463138" y="3116455"/>
            <a:ext cx="6424550"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47</a:t>
            </a:fld>
            <a:r>
              <a:rPr lang="en-US"/>
              <a:t> of 56</a:t>
            </a:r>
            <a:endParaRPr lang="en-US" dirty="0"/>
          </a:p>
        </p:txBody>
      </p:sp>
    </p:spTree>
    <p:extLst>
      <p:ext uri="{BB962C8B-B14F-4D97-AF65-F5344CB8AC3E}">
        <p14:creationId xmlns:p14="http://schemas.microsoft.com/office/powerpoint/2010/main" val="60293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198438"/>
            <a:ext cx="3290887" cy="2468562"/>
          </a:xfrm>
        </p:spPr>
      </p:sp>
      <p:sp>
        <p:nvSpPr>
          <p:cNvPr id="3" name="Notes Placeholder 2"/>
          <p:cNvSpPr>
            <a:spLocks noGrp="1"/>
          </p:cNvSpPr>
          <p:nvPr>
            <p:ph type="body" idx="1"/>
          </p:nvPr>
        </p:nvSpPr>
        <p:spPr>
          <a:xfrm>
            <a:off x="486888" y="3116455"/>
            <a:ext cx="6412676" cy="6044034"/>
          </a:xfrm>
        </p:spPr>
        <p:txBody>
          <a:bodyPr/>
          <a:lstStyle/>
          <a:p>
            <a:pPr marL="239338" indent="-239338">
              <a:lnSpc>
                <a:spcPct val="100000"/>
              </a:lnSpc>
              <a:spcBef>
                <a:spcPts val="0"/>
              </a:spcBef>
              <a:spcAft>
                <a:spcPts val="0"/>
              </a:spcAft>
              <a:defRPr/>
            </a:pPr>
            <a:endParaRPr lang="en-US" dirty="0">
              <a:solidFill>
                <a:schemeClr val="tx1"/>
              </a:solidFill>
              <a:latin typeface="+mn-lt"/>
              <a:cs typeface="Arial" pitchFamily="34" charset="0"/>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3</a:t>
            </a:fld>
            <a:r>
              <a:rPr lang="en-US"/>
              <a:t> of 56</a:t>
            </a:r>
            <a:endParaRPr lang="en-US" dirty="0"/>
          </a:p>
        </p:txBody>
      </p:sp>
    </p:spTree>
    <p:extLst>
      <p:ext uri="{BB962C8B-B14F-4D97-AF65-F5344CB8AC3E}">
        <p14:creationId xmlns:p14="http://schemas.microsoft.com/office/powerpoint/2010/main" val="1871516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75013" y="3116455"/>
            <a:ext cx="6412676" cy="6044034"/>
          </a:xfrm>
        </p:spPr>
        <p:txBody>
          <a:bodyPr/>
          <a:lstStyle/>
          <a:p>
            <a:pPr marL="0" marR="0">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48</a:t>
            </a:fld>
            <a:r>
              <a:rPr lang="en-US"/>
              <a:t> of 56</a:t>
            </a:r>
            <a:endParaRPr lang="en-US" dirty="0"/>
          </a:p>
        </p:txBody>
      </p:sp>
    </p:spTree>
    <p:extLst>
      <p:ext uri="{BB962C8B-B14F-4D97-AF65-F5344CB8AC3E}">
        <p14:creationId xmlns:p14="http://schemas.microsoft.com/office/powerpoint/2010/main" val="1087401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75013" y="3116455"/>
            <a:ext cx="6412676" cy="6044034"/>
          </a:xfrm>
        </p:spPr>
        <p:txBody>
          <a:bodyPr/>
          <a:lstStyle/>
          <a:p>
            <a:pPr>
              <a:lnSpc>
                <a:spcPct val="100000"/>
              </a:lnSpc>
              <a:spcBef>
                <a:spcPts val="0"/>
              </a:spcBef>
              <a:spcAft>
                <a:spcPts val="0"/>
              </a:spcAft>
            </a:pPr>
            <a:endParaRPr lang="en-US" b="1" i="1"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49</a:t>
            </a:fld>
            <a:r>
              <a:rPr lang="en-US"/>
              <a:t> of 56</a:t>
            </a:r>
            <a:endParaRPr lang="en-US" dirty="0"/>
          </a:p>
        </p:txBody>
      </p:sp>
    </p:spTree>
    <p:extLst>
      <p:ext uri="{BB962C8B-B14F-4D97-AF65-F5344CB8AC3E}">
        <p14:creationId xmlns:p14="http://schemas.microsoft.com/office/powerpoint/2010/main" val="2349551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69875"/>
            <a:ext cx="3290887" cy="2468563"/>
          </a:xfrm>
        </p:spPr>
      </p:sp>
      <p:sp>
        <p:nvSpPr>
          <p:cNvPr id="3" name="Notes Placeholder 2"/>
          <p:cNvSpPr>
            <a:spLocks noGrp="1"/>
          </p:cNvSpPr>
          <p:nvPr>
            <p:ph type="body" idx="1"/>
          </p:nvPr>
        </p:nvSpPr>
        <p:spPr>
          <a:xfrm>
            <a:off x="475013" y="3116455"/>
            <a:ext cx="6412676" cy="6044034"/>
          </a:xfrm>
        </p:spPr>
        <p:txBody>
          <a:bodyPr/>
          <a:lstStyle/>
          <a:p>
            <a:pPr>
              <a:lnSpc>
                <a:spcPct val="100000"/>
              </a:lnSpc>
              <a:spcBef>
                <a:spcPts val="0"/>
              </a:spcBef>
              <a:spcAft>
                <a:spcPts val="0"/>
              </a:spcAft>
            </a:pPr>
            <a:endParaRPr lang="en-US" b="1" i="1"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52</a:t>
            </a:fld>
            <a:r>
              <a:rPr lang="en-US"/>
              <a:t> of 56</a:t>
            </a:r>
            <a:endParaRPr lang="en-US" dirty="0"/>
          </a:p>
        </p:txBody>
      </p:sp>
    </p:spTree>
    <p:extLst>
      <p:ext uri="{BB962C8B-B14F-4D97-AF65-F5344CB8AC3E}">
        <p14:creationId xmlns:p14="http://schemas.microsoft.com/office/powerpoint/2010/main" val="3159786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33363"/>
            <a:ext cx="3290887" cy="2470150"/>
          </a:xfrm>
        </p:spPr>
      </p:sp>
      <p:sp>
        <p:nvSpPr>
          <p:cNvPr id="3" name="Notes Placeholder 2"/>
          <p:cNvSpPr>
            <a:spLocks noGrp="1"/>
          </p:cNvSpPr>
          <p:nvPr>
            <p:ph type="body" idx="1"/>
          </p:nvPr>
        </p:nvSpPr>
        <p:spPr>
          <a:xfrm>
            <a:off x="475013" y="3116455"/>
            <a:ext cx="6412676" cy="6044034"/>
          </a:xfrm>
        </p:spPr>
        <p:txBody>
          <a:bodyPr/>
          <a:lstStyle/>
          <a:p>
            <a:pPr>
              <a:lnSpc>
                <a:spcPct val="100000"/>
              </a:lnSpc>
              <a:spcBef>
                <a:spcPts val="0"/>
              </a:spcBef>
              <a:spcAft>
                <a:spcPts val="0"/>
              </a:spcAft>
            </a:pPr>
            <a:endParaRPr lang="en-US" b="1" i="1"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57</a:t>
            </a:fld>
            <a:r>
              <a:rPr lang="en-US"/>
              <a:t> of 56</a:t>
            </a:r>
            <a:endParaRPr lang="en-US" dirty="0"/>
          </a:p>
        </p:txBody>
      </p:sp>
    </p:spTree>
    <p:extLst>
      <p:ext uri="{BB962C8B-B14F-4D97-AF65-F5344CB8AC3E}">
        <p14:creationId xmlns:p14="http://schemas.microsoft.com/office/powerpoint/2010/main" val="3835443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86888" y="3116455"/>
            <a:ext cx="6388925" cy="6044034"/>
          </a:xfrm>
        </p:spPr>
        <p:txBody>
          <a:bodyPr/>
          <a:lstStyle/>
          <a:p>
            <a:pPr>
              <a:lnSpc>
                <a:spcPct val="100000"/>
              </a:lnSpc>
              <a:spcBef>
                <a:spcPts val="0"/>
              </a:spcBef>
              <a:spcAft>
                <a:spcPts val="0"/>
              </a:spcAft>
              <a:tabLst>
                <a:tab pos="478734" algn="l"/>
              </a:tabLs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58</a:t>
            </a:fld>
            <a:r>
              <a:rPr lang="en-US"/>
              <a:t> of 56</a:t>
            </a:r>
            <a:endParaRPr lang="en-US" dirty="0"/>
          </a:p>
        </p:txBody>
      </p:sp>
    </p:spTree>
    <p:extLst>
      <p:ext uri="{BB962C8B-B14F-4D97-AF65-F5344CB8AC3E}">
        <p14:creationId xmlns:p14="http://schemas.microsoft.com/office/powerpoint/2010/main" val="345827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63138" y="3116455"/>
            <a:ext cx="6400800" cy="6044034"/>
          </a:xfrm>
        </p:spPr>
        <p:txBody>
          <a:bodyPr/>
          <a:lstStyle/>
          <a:p>
            <a:pPr>
              <a:lnSpc>
                <a:spcPct val="100000"/>
              </a:lnSpc>
              <a:spcBef>
                <a:spcPts val="0"/>
              </a:spcBef>
            </a:pPr>
            <a:endParaRPr lang="en-US" dirty="0">
              <a:latin typeface="+mn-lt"/>
            </a:endParaRPr>
          </a:p>
          <a:p>
            <a:pPr>
              <a:lnSpc>
                <a:spcPct val="100000"/>
              </a:lnSpc>
              <a:spcBef>
                <a:spcPts val="0"/>
              </a:spcBef>
              <a:spcAft>
                <a:spcPts val="0"/>
              </a:spcAft>
            </a:pPr>
            <a:endParaRPr lang="en-US" b="1" i="1"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4</a:t>
            </a:fld>
            <a:r>
              <a:rPr lang="en-US"/>
              <a:t> of 56</a:t>
            </a:r>
            <a:endParaRPr lang="en-US" dirty="0"/>
          </a:p>
        </p:txBody>
      </p:sp>
    </p:spTree>
    <p:extLst>
      <p:ext uri="{BB962C8B-B14F-4D97-AF65-F5344CB8AC3E}">
        <p14:creationId xmlns:p14="http://schemas.microsoft.com/office/powerpoint/2010/main" val="427705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46063"/>
            <a:ext cx="3290887" cy="2468562"/>
          </a:xfrm>
        </p:spPr>
      </p:sp>
      <p:sp>
        <p:nvSpPr>
          <p:cNvPr id="3" name="Notes Placeholder 2"/>
          <p:cNvSpPr>
            <a:spLocks noGrp="1"/>
          </p:cNvSpPr>
          <p:nvPr>
            <p:ph type="body" idx="1"/>
          </p:nvPr>
        </p:nvSpPr>
        <p:spPr>
          <a:xfrm>
            <a:off x="475013" y="3116455"/>
            <a:ext cx="6424552" cy="6044034"/>
          </a:xfrm>
        </p:spPr>
        <p:txBody>
          <a:bodyPr/>
          <a:lstStyle/>
          <a:p>
            <a:pPr>
              <a:lnSpc>
                <a:spcPct val="100000"/>
              </a:lnSpc>
              <a:spcBef>
                <a:spcPts val="0"/>
              </a:spcBef>
            </a:pPr>
            <a:endParaRPr lang="en-US" dirty="0">
              <a:latin typeface="+mn-lt"/>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5</a:t>
            </a:fld>
            <a:r>
              <a:rPr lang="en-US"/>
              <a:t> of 56</a:t>
            </a:r>
            <a:endParaRPr lang="en-US" dirty="0"/>
          </a:p>
        </p:txBody>
      </p:sp>
    </p:spTree>
    <p:extLst>
      <p:ext uri="{BB962C8B-B14F-4D97-AF65-F5344CB8AC3E}">
        <p14:creationId xmlns:p14="http://schemas.microsoft.com/office/powerpoint/2010/main" val="333961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22250"/>
            <a:ext cx="3290887" cy="2468563"/>
          </a:xfrm>
        </p:spPr>
      </p:sp>
      <p:sp>
        <p:nvSpPr>
          <p:cNvPr id="3" name="Notes Placeholder 2"/>
          <p:cNvSpPr>
            <a:spLocks noGrp="1"/>
          </p:cNvSpPr>
          <p:nvPr>
            <p:ph type="body" idx="1"/>
          </p:nvPr>
        </p:nvSpPr>
        <p:spPr>
          <a:xfrm>
            <a:off x="475013" y="3116455"/>
            <a:ext cx="6412676" cy="6044034"/>
          </a:xfrm>
        </p:spPr>
        <p:txBody>
          <a:bodyPr/>
          <a:lstStyle/>
          <a:p>
            <a:pPr>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6</a:t>
            </a:fld>
            <a:r>
              <a:rPr lang="en-US"/>
              <a:t> of 56</a:t>
            </a:r>
            <a:endParaRPr lang="en-US" dirty="0"/>
          </a:p>
        </p:txBody>
      </p:sp>
    </p:spTree>
    <p:extLst>
      <p:ext uri="{BB962C8B-B14F-4D97-AF65-F5344CB8AC3E}">
        <p14:creationId xmlns:p14="http://schemas.microsoft.com/office/powerpoint/2010/main" val="155406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5013" y="257175"/>
            <a:ext cx="3290887" cy="2470150"/>
          </a:xfrm>
        </p:spPr>
      </p:sp>
      <p:sp>
        <p:nvSpPr>
          <p:cNvPr id="3" name="Notes Placeholder 2"/>
          <p:cNvSpPr>
            <a:spLocks noGrp="1"/>
          </p:cNvSpPr>
          <p:nvPr>
            <p:ph type="body" idx="1"/>
          </p:nvPr>
        </p:nvSpPr>
        <p:spPr>
          <a:xfrm>
            <a:off x="486888" y="3116455"/>
            <a:ext cx="6388925" cy="6044034"/>
          </a:xfrm>
        </p:spPr>
        <p:txBody>
          <a:bodyPr/>
          <a:lstStyle/>
          <a:p>
            <a:pPr>
              <a:lnSpc>
                <a:spcPct val="100000"/>
              </a:lnSpc>
              <a:spcBef>
                <a:spcPts val="0"/>
              </a:spcBef>
              <a:spcAft>
                <a:spcPts val="0"/>
              </a:spcAft>
            </a:pPr>
            <a:endParaRPr lang="en-US" dirty="0">
              <a:latin typeface="+mn-lt"/>
              <a:ea typeface="Calibri"/>
              <a:cs typeface="Times New Roman"/>
            </a:endParaRPr>
          </a:p>
        </p:txBody>
      </p:sp>
      <p:sp>
        <p:nvSpPr>
          <p:cNvPr id="4" name="Date Placeholder 3"/>
          <p:cNvSpPr>
            <a:spLocks noGrp="1"/>
          </p:cNvSpPr>
          <p:nvPr>
            <p:ph type="dt" idx="10"/>
          </p:nvPr>
        </p:nvSpPr>
        <p:spPr/>
        <p:txBody>
          <a:bodyPr/>
          <a:lstStyle/>
          <a:p>
            <a:r>
              <a:rPr lang="en-US"/>
              <a:t>Revised:</a:t>
            </a:r>
          </a:p>
          <a:p>
            <a:r>
              <a:rPr lang="en-US"/>
              <a:t>02/2018</a:t>
            </a:r>
            <a:endParaRPr lang="en-US" dirty="0"/>
          </a:p>
        </p:txBody>
      </p:sp>
      <p:sp>
        <p:nvSpPr>
          <p:cNvPr id="7" name="Footer Placeholder 6"/>
          <p:cNvSpPr>
            <a:spLocks noGrp="1"/>
          </p:cNvSpPr>
          <p:nvPr>
            <p:ph type="ftr" sz="quarter" idx="11"/>
          </p:nvPr>
        </p:nvSpPr>
        <p:spPr/>
        <p:txBody>
          <a:bodyPr/>
          <a:lstStyle/>
          <a:p>
            <a:r>
              <a:rPr lang="en-US"/>
              <a:t>Advanced Roadside Impaired Driving Enforcement</a:t>
            </a:r>
          </a:p>
          <a:p>
            <a:r>
              <a:rPr lang="en-US"/>
              <a:t>Pre and Post Arrest Procedures</a:t>
            </a:r>
            <a:endParaRPr lang="en-US" dirty="0"/>
          </a:p>
        </p:txBody>
      </p:sp>
      <p:sp>
        <p:nvSpPr>
          <p:cNvPr id="9" name="Slide Number Placeholder 8"/>
          <p:cNvSpPr>
            <a:spLocks noGrp="1"/>
          </p:cNvSpPr>
          <p:nvPr>
            <p:ph type="sldNum" sz="quarter" idx="12"/>
          </p:nvPr>
        </p:nvSpPr>
        <p:spPr/>
        <p:txBody>
          <a:bodyPr/>
          <a:lstStyle/>
          <a:p>
            <a:r>
              <a:rPr lang="en-US"/>
              <a:t>Session 8</a:t>
            </a:r>
          </a:p>
          <a:p>
            <a:r>
              <a:rPr lang="en-US"/>
              <a:t>Page </a:t>
            </a:r>
            <a:fld id="{BC83BB2A-1821-49CB-96A1-2EE42A7DF033}" type="slidenum">
              <a:rPr lang="en-US" smtClean="0"/>
              <a:pPr/>
              <a:t>7</a:t>
            </a:fld>
            <a:r>
              <a:rPr lang="en-US"/>
              <a:t> of 56</a:t>
            </a:r>
            <a:endParaRPr lang="en-US" dirty="0"/>
          </a:p>
        </p:txBody>
      </p:sp>
    </p:spTree>
    <p:extLst>
      <p:ext uri="{BB962C8B-B14F-4D97-AF65-F5344CB8AC3E}">
        <p14:creationId xmlns:p14="http://schemas.microsoft.com/office/powerpoint/2010/main" val="241741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12</a:t>
            </a:fld>
            <a:r>
              <a:rPr lang="en-US"/>
              <a:t> of 27</a:t>
            </a:r>
            <a:endParaRPr lang="en-US" dirty="0"/>
          </a:p>
        </p:txBody>
      </p:sp>
    </p:spTree>
    <p:extLst>
      <p:ext uri="{BB962C8B-B14F-4D97-AF65-F5344CB8AC3E}">
        <p14:creationId xmlns:p14="http://schemas.microsoft.com/office/powerpoint/2010/main" val="298543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This appeal involves the detention and questioning of the driver of a truck tractor and trailer based upon an anonymous tip of reckless driving from a citizen. A police officer received a dispatch that a caller had reported a black "18-wheeler" bearing a "Smith Brothers" logo was being driven recklessly in a northbound direction on the interstate and had just exited at the Highway 72 ramp. The police officer was in a parking lot very close to the exit ramp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[**2] </a:t>
            </a:r>
            <a:r>
              <a:rPr lang="en-US" b="0" i="0" dirty="0">
                <a:solidFill>
                  <a:srgbClr val="000000"/>
                </a:solidFill>
                <a:effectLst/>
                <a:latin typeface="verdana" panose="020B0604030504040204" pitchFamily="34" charset="0"/>
              </a:rPr>
              <a:t>at the time he received the call. He responded immediately and observed a black "semi-truck" parked in the emergency lane of the northbound exit ramp. The officer turned his blue lights on, drove down the ramp, and pulled in front of the truck. After observing a Smith Transport logo on the door of the truck tractor, questioning the driver, and administering field sobriety tests, the officer arrested the driver for driving under the influence. The driver entered a conditional guilty plea to driving under the influence and reserved the certified question of whether the warrantless detention and questioning of the driver violated the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Fourth Amendment to the United States Constitution</a:t>
            </a:r>
            <a:r>
              <a:rPr lang="en-US" b="0" i="0" dirty="0">
                <a:solidFill>
                  <a:srgbClr val="000000"/>
                </a:solidFill>
                <a:effectLst/>
                <a:latin typeface="verdana" panose="020B0604030504040204" pitchFamily="34" charset="0"/>
              </a:rPr>
              <a:t> and Article I, Section 7 of the Constitution of the State of Tennessee. We hold that in this case the anonymous tip reporting reckless driving indicated a sufficiently high risk of imminent injury or death to members of the public to warrant immediate intervention by law enforcement officials and justified the brief investigatory stop because the offense was reported at or near the time of its occurrence, and the report indicated that the caller was witnessing an ongoing offense; the report provided a detailed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 </a:t>
            </a:r>
            <a:r>
              <a:rPr lang="en-US" b="0" i="0" dirty="0">
                <a:solidFill>
                  <a:srgbClr val="000000"/>
                </a:solidFill>
                <a:effectLst/>
                <a:latin typeface="verdana" panose="020B0604030504040204" pitchFamily="34" charset="0"/>
              </a:rPr>
              <a:t>description of the truck, its direction of travel and location; and the investigating officer verified these details within moments of the dispatch reporting the tip.</a:t>
            </a:r>
            <a:br>
              <a:rPr lang="en-US" dirty="0">
                <a:solidFill>
                  <a:srgbClr val="000000"/>
                </a:solidFill>
              </a:rPr>
            </a:br>
            <a:endParaRPr lang="en-US" dirty="0">
              <a:solidFill>
                <a:srgbClr val="000000"/>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13</a:t>
            </a:fld>
            <a:r>
              <a:rPr lang="en-US"/>
              <a:t> of 27</a:t>
            </a:r>
            <a:endParaRPr lang="en-US" dirty="0"/>
          </a:p>
        </p:txBody>
      </p:sp>
    </p:spTree>
    <p:extLst>
      <p:ext uri="{BB962C8B-B14F-4D97-AF65-F5344CB8AC3E}">
        <p14:creationId xmlns:p14="http://schemas.microsoft.com/office/powerpoint/2010/main" val="331556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5" name="Slide Number Placeholder 4">
            <a:extLst>
              <a:ext uri="{FF2B5EF4-FFF2-40B4-BE49-F238E27FC236}">
                <a16:creationId xmlns:a16="http://schemas.microsoft.com/office/drawing/2014/main" id="{D5B7A4ED-49B8-464E-8BBD-000554D44EDF}"/>
              </a:ext>
            </a:extLst>
          </p:cNvPr>
          <p:cNvSpPr>
            <a:spLocks noGrp="1"/>
          </p:cNvSpPr>
          <p:nvPr>
            <p:ph type="sldNum" sz="quarter" idx="10"/>
          </p:nvPr>
        </p:nvSpPr>
        <p:spPr/>
        <p:txBody>
          <a:bodyPr/>
          <a:lstStyle/>
          <a:p>
            <a:r>
              <a:rPr lang="en-US"/>
              <a:t>8-</a:t>
            </a:r>
            <a:fld id="{9F4F17EC-3751-4A57-9281-36AF2CD679EC}" type="slidenum">
              <a:rPr lang="en-US" smtClean="0"/>
              <a:pPr/>
              <a:t>‹#›</a:t>
            </a:fld>
            <a:endParaRPr lang="en-US" dirty="0"/>
          </a:p>
        </p:txBody>
      </p:sp>
    </p:spTree>
    <p:extLst>
      <p:ext uri="{BB962C8B-B14F-4D97-AF65-F5344CB8AC3E}">
        <p14:creationId xmlns:p14="http://schemas.microsoft.com/office/powerpoint/2010/main" val="172890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102"/>
            <a:ext cx="8229600" cy="640080"/>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583140"/>
            <a:ext cx="82296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4E3DC84D-986C-4F72-9E45-8053A2950F93}"/>
              </a:ext>
            </a:extLst>
          </p:cNvPr>
          <p:cNvSpPr>
            <a:spLocks noGrp="1"/>
          </p:cNvSpPr>
          <p:nvPr>
            <p:ph type="sldNum" sz="quarter" idx="10"/>
          </p:nvPr>
        </p:nvSpPr>
        <p:spPr/>
        <p:txBody>
          <a:bodyPr/>
          <a:lstStyle/>
          <a:p>
            <a:r>
              <a:rPr lang="en-US"/>
              <a:t>8-</a:t>
            </a:r>
            <a:fld id="{9F4F17EC-3751-4A57-9281-36AF2CD679EC}" type="slidenum">
              <a:rPr lang="en-US" smtClean="0"/>
              <a:pPr/>
              <a:t>‹#›</a:t>
            </a:fld>
            <a:endParaRPr lang="en-US" dirty="0"/>
          </a:p>
        </p:txBody>
      </p:sp>
    </p:spTree>
    <p:extLst>
      <p:ext uri="{BB962C8B-B14F-4D97-AF65-F5344CB8AC3E}">
        <p14:creationId xmlns:p14="http://schemas.microsoft.com/office/powerpoint/2010/main" val="78657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24"/>
            <a:ext cx="8229600" cy="87471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457200" indent="-342900">
              <a:buFont typeface="Arial" pitchFamily="34" charset="0"/>
              <a:buChar char="•"/>
              <a:defRPr sz="2000"/>
            </a:lvl2pPr>
            <a:lvl3pPr>
              <a:defRPr sz="1800"/>
            </a:lvl3pPr>
            <a:lvl4pPr marL="1089025" indent="-285750">
              <a:buFont typeface="Arial" pitchFamily="34" charset="0"/>
              <a:buChar cha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457200" indent="-342900">
              <a:buFont typeface="Arial" pitchFamily="34" charset="0"/>
              <a:buChar char="•"/>
              <a:defRPr sz="2000"/>
            </a:lvl2pPr>
            <a:lvl3pPr>
              <a:defRPr sz="1800"/>
            </a:lvl3pPr>
            <a:lvl4pPr marL="1089025" indent="-285750">
              <a:buFont typeface="Arial" pitchFamily="34" charset="0"/>
              <a:buChar cha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5B03FC1-39F8-425C-9B34-0DD858BACA31}"/>
              </a:ext>
            </a:extLst>
          </p:cNvPr>
          <p:cNvSpPr>
            <a:spLocks noGrp="1"/>
          </p:cNvSpPr>
          <p:nvPr>
            <p:ph type="sldNum" sz="quarter" idx="10"/>
          </p:nvPr>
        </p:nvSpPr>
        <p:spPr/>
        <p:txBody>
          <a:bodyPr/>
          <a:lstStyle/>
          <a:p>
            <a:r>
              <a:rPr lang="en-US"/>
              <a:t>8-</a:t>
            </a:r>
            <a:fld id="{9F4F17EC-3751-4A57-9281-36AF2CD679EC}" type="slidenum">
              <a:rPr lang="en-US" smtClean="0"/>
              <a:pPr/>
              <a:t>‹#›</a:t>
            </a:fld>
            <a:endParaRPr lang="en-US" dirty="0"/>
          </a:p>
        </p:txBody>
      </p:sp>
    </p:spTree>
    <p:extLst>
      <p:ext uri="{BB962C8B-B14F-4D97-AF65-F5344CB8AC3E}">
        <p14:creationId xmlns:p14="http://schemas.microsoft.com/office/powerpoint/2010/main" val="417915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Content Placeholder 7"/>
          <p:cNvSpPr>
            <a:spLocks noGrp="1"/>
          </p:cNvSpPr>
          <p:nvPr>
            <p:ph sz="quarter" idx="1"/>
          </p:nvPr>
        </p:nvSpPr>
        <p:spPr>
          <a:xfrm>
            <a:off x="457200" y="1524000"/>
            <a:ext cx="8229600" cy="4297680"/>
          </a:xfrm>
          <a:prstGeom prst="rect">
            <a:avLst/>
          </a:prstGeom>
        </p:spPr>
        <p:txBody>
          <a:bodyPr/>
          <a:lstStyle>
            <a:lvl1pPr>
              <a:defRPr b="0"/>
            </a:lvl1pPr>
            <a:lvl2pPr marL="571500" indent="-457200">
              <a:buFont typeface="Arial" pitchFamily="34" charset="0"/>
              <a:buChar char="•"/>
              <a:defRPr b="0"/>
            </a:lvl2pPr>
            <a:lvl3pPr>
              <a:defRPr b="0"/>
            </a:lvl3pPr>
            <a:lvl4pPr marL="1146175" indent="-342900">
              <a:buFont typeface="Wingdings" panose="05000000000000000000" pitchFamily="2" charset="2"/>
              <a:buChar char="ü"/>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533400"/>
            <a:ext cx="8229600" cy="640080"/>
          </a:xfrm>
          <a:prstGeom prst="rect">
            <a:avLst/>
          </a:prstGeom>
        </p:spPr>
        <p:txBody>
          <a:bodyPr/>
          <a:lstStyle>
            <a:lvl1pPr>
              <a:defRPr>
                <a:solidFill>
                  <a:schemeClr val="tx2"/>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340DB189-6B4D-4662-885F-FCC2167DB4C2}"/>
              </a:ext>
            </a:extLst>
          </p:cNvPr>
          <p:cNvSpPr>
            <a:spLocks noGrp="1"/>
          </p:cNvSpPr>
          <p:nvPr>
            <p:ph type="sldNum" sz="quarter" idx="10"/>
          </p:nvPr>
        </p:nvSpPr>
        <p:spPr/>
        <p:txBody>
          <a:bodyPr/>
          <a:lstStyle/>
          <a:p>
            <a:r>
              <a:rPr lang="en-US"/>
              <a:t>8-</a:t>
            </a:r>
            <a:fld id="{9F4F17EC-3751-4A57-9281-36AF2CD679EC}" type="slidenum">
              <a:rPr lang="en-US" smtClean="0"/>
              <a:pPr/>
              <a:t>‹#›</a:t>
            </a:fld>
            <a:endParaRPr lang="en-US" dirty="0"/>
          </a:p>
        </p:txBody>
      </p:sp>
    </p:spTree>
    <p:extLst>
      <p:ext uri="{BB962C8B-B14F-4D97-AF65-F5344CB8AC3E}">
        <p14:creationId xmlns:p14="http://schemas.microsoft.com/office/powerpoint/2010/main" val="269114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40080"/>
          </a:xfrm>
          <a:prstGeom prst="rect">
            <a:avLst/>
          </a:prstGeom>
        </p:spPr>
        <p:txBody>
          <a:bodyPr/>
          <a:lstStyle>
            <a:lvl1pPr>
              <a:defRPr>
                <a:solidFill>
                  <a:schemeClr val="tx2"/>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E648576B-9412-445B-921D-0619C93C349B}"/>
              </a:ext>
            </a:extLst>
          </p:cNvPr>
          <p:cNvSpPr>
            <a:spLocks noGrp="1"/>
          </p:cNvSpPr>
          <p:nvPr>
            <p:ph type="sldNum" sz="quarter" idx="10"/>
          </p:nvPr>
        </p:nvSpPr>
        <p:spPr/>
        <p:txBody>
          <a:bodyPr/>
          <a:lstStyle/>
          <a:p>
            <a:r>
              <a:rPr lang="en-US"/>
              <a:t>8-</a:t>
            </a:r>
            <a:fld id="{9F4F17EC-3751-4A57-9281-36AF2CD679EC}" type="slidenum">
              <a:rPr lang="en-US" smtClean="0"/>
              <a:pPr/>
              <a:t>‹#›</a:t>
            </a:fld>
            <a:endParaRPr lang="en-US" dirty="0"/>
          </a:p>
        </p:txBody>
      </p:sp>
    </p:spTree>
    <p:extLst>
      <p:ext uri="{BB962C8B-B14F-4D97-AF65-F5344CB8AC3E}">
        <p14:creationId xmlns:p14="http://schemas.microsoft.com/office/powerpoint/2010/main" val="28143989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1FB5B3-DB4C-40DB-89CD-9B66D040EE34}"/>
              </a:ext>
            </a:extLst>
          </p:cNvPr>
          <p:cNvSpPr/>
          <p:nvPr userDrawn="1"/>
        </p:nvSpPr>
        <p:spPr>
          <a:xfrm>
            <a:off x="0" y="6492875"/>
            <a:ext cx="9144000" cy="36576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DE16D9-CEDD-451F-A85B-A22FF245A936}"/>
              </a:ext>
            </a:extLst>
          </p:cNvPr>
          <p:cNvSpPr/>
          <p:nvPr userDrawn="1"/>
        </p:nvSpPr>
        <p:spPr>
          <a:xfrm>
            <a:off x="0" y="-11430"/>
            <a:ext cx="9144000" cy="36576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9C921BD-291E-43DC-AE41-40E738B6FA77}"/>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747248" y="30480"/>
            <a:ext cx="222126" cy="274320"/>
          </a:xfrm>
          <a:prstGeom prst="rect">
            <a:avLst/>
          </a:prstGeom>
        </p:spPr>
      </p:pic>
      <p:sp>
        <p:nvSpPr>
          <p:cNvPr id="1029" name="Rectangle 3"/>
          <p:cNvSpPr>
            <a:spLocks noGrp="1" noChangeArrowheads="1"/>
          </p:cNvSpPr>
          <p:nvPr>
            <p:ph type="title"/>
          </p:nvPr>
        </p:nvSpPr>
        <p:spPr bwMode="auto">
          <a:xfrm>
            <a:off x="457200" y="690563"/>
            <a:ext cx="82296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Title </a:t>
            </a:r>
          </a:p>
        </p:txBody>
      </p:sp>
      <p:sp>
        <p:nvSpPr>
          <p:cNvPr id="1031" name="Rectangle 6"/>
          <p:cNvSpPr>
            <a:spLocks noGrp="1" noChangeArrowheads="1"/>
          </p:cNvSpPr>
          <p:nvPr>
            <p:ph type="body" idx="1"/>
          </p:nvPr>
        </p:nvSpPr>
        <p:spPr bwMode="auto">
          <a:xfrm>
            <a:off x="457200" y="1711324"/>
            <a:ext cx="8229600"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2" name="Rectangle 7"/>
          <p:cNvSpPr>
            <a:spLocks noChangeArrowheads="1"/>
          </p:cNvSpPr>
          <p:nvPr/>
        </p:nvSpPr>
        <p:spPr bwMode="auto">
          <a:xfrm>
            <a:off x="1524000" y="1066800"/>
            <a:ext cx="716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endParaRPr lang="en-US" altLang="en-US" b="1">
              <a:solidFill>
                <a:srgbClr val="003D7D"/>
              </a:solidFill>
              <a:latin typeface="Arial" charset="0"/>
            </a:endParaRPr>
          </a:p>
        </p:txBody>
      </p:sp>
      <p:sp>
        <p:nvSpPr>
          <p:cNvPr id="1033" name="Text Box 37"/>
          <p:cNvSpPr txBox="1">
            <a:spLocks noChangeArrowheads="1"/>
          </p:cNvSpPr>
          <p:nvPr/>
        </p:nvSpPr>
        <p:spPr bwMode="auto">
          <a:xfrm>
            <a:off x="96838" y="42863"/>
            <a:ext cx="4344987" cy="276225"/>
          </a:xfrm>
          <a:prstGeom prst="rect">
            <a:avLst/>
          </a:prstGeom>
          <a:noFill/>
          <a:ln>
            <a:noFill/>
          </a:ln>
        </p:spPr>
        <p:txBody>
          <a:bodyPr>
            <a:spAutoFit/>
          </a:bodyPr>
          <a:lstStyle>
            <a:lvl1pPr eaLnBrk="0" hangingPunct="0">
              <a:defRPr sz="1200">
                <a:solidFill>
                  <a:schemeClr val="tx1"/>
                </a:solidFill>
                <a:latin typeface="Trebuchet MS" pitchFamily="34" charset="0"/>
                <a:cs typeface="Arial" pitchFamily="34" charset="0"/>
              </a:defRPr>
            </a:lvl1pPr>
            <a:lvl2pPr marL="742950" indent="-285750" eaLnBrk="0" hangingPunct="0">
              <a:defRPr sz="1200">
                <a:solidFill>
                  <a:schemeClr val="tx1"/>
                </a:solidFill>
                <a:latin typeface="Trebuchet MS" pitchFamily="34" charset="0"/>
                <a:cs typeface="Arial" pitchFamily="34" charset="0"/>
              </a:defRPr>
            </a:lvl2pPr>
            <a:lvl3pPr marL="1143000" indent="-228600" eaLnBrk="0" hangingPunct="0">
              <a:defRPr sz="1200">
                <a:solidFill>
                  <a:schemeClr val="tx1"/>
                </a:solidFill>
                <a:latin typeface="Trebuchet MS" pitchFamily="34" charset="0"/>
                <a:cs typeface="Arial" pitchFamily="34" charset="0"/>
              </a:defRPr>
            </a:lvl3pPr>
            <a:lvl4pPr marL="1600200" indent="-228600" eaLnBrk="0" hangingPunct="0">
              <a:defRPr sz="1200">
                <a:solidFill>
                  <a:schemeClr val="tx1"/>
                </a:solidFill>
                <a:latin typeface="Trebuchet MS" pitchFamily="34" charset="0"/>
                <a:cs typeface="Arial" pitchFamily="34" charset="0"/>
              </a:defRPr>
            </a:lvl4pPr>
            <a:lvl5pPr marL="2057400" indent="-228600" eaLnBrk="0" hangingPunct="0">
              <a:defRPr sz="1200">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Trebuchet MS" pitchFamily="34" charset="0"/>
                <a:cs typeface="Arial" pitchFamily="34" charset="0"/>
              </a:defRPr>
            </a:lvl9pPr>
          </a:lstStyle>
          <a:p>
            <a:pPr eaLnBrk="1" hangingPunct="1">
              <a:spcBef>
                <a:spcPct val="50000"/>
              </a:spcBef>
              <a:defRPr/>
            </a:pPr>
            <a:r>
              <a:rPr lang="en-US" dirty="0">
                <a:solidFill>
                  <a:srgbClr val="F2F2F2"/>
                </a:solidFill>
              </a:rPr>
              <a:t>Session 8 – Pre and Post Arrest Procedures </a:t>
            </a:r>
          </a:p>
        </p:txBody>
      </p:sp>
      <p:sp>
        <p:nvSpPr>
          <p:cNvPr id="14" name="Text Box 4">
            <a:extLst>
              <a:ext uri="{FF2B5EF4-FFF2-40B4-BE49-F238E27FC236}">
                <a16:creationId xmlns:a16="http://schemas.microsoft.com/office/drawing/2014/main" id="{78D2EF59-C439-4B90-A88A-86475DE8558E}"/>
              </a:ext>
            </a:extLst>
          </p:cNvPr>
          <p:cNvSpPr txBox="1">
            <a:spLocks noChangeArrowheads="1"/>
          </p:cNvSpPr>
          <p:nvPr userDrawn="1"/>
        </p:nvSpPr>
        <p:spPr bwMode="auto">
          <a:xfrm>
            <a:off x="63500" y="6508750"/>
            <a:ext cx="523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fontAlgn="base" hangingPunct="1">
              <a:spcBef>
                <a:spcPct val="50000"/>
              </a:spcBef>
              <a:spcAft>
                <a:spcPct val="0"/>
              </a:spcAft>
              <a:defRPr/>
            </a:pPr>
            <a:r>
              <a:rPr lang="en-US" sz="1600" dirty="0">
                <a:solidFill>
                  <a:srgbClr val="FFFFFF"/>
                </a:solidFill>
                <a:latin typeface="Arial Black" panose="020B0A04020102020204" pitchFamily="34" charset="0"/>
              </a:rPr>
              <a:t>ARIDE</a:t>
            </a:r>
            <a:endParaRPr lang="en-US" sz="1400" dirty="0">
              <a:solidFill>
                <a:srgbClr val="FFFFFF"/>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C1ABB25C-D9A7-4313-8194-3549630095D1}"/>
              </a:ext>
            </a:extLst>
          </p:cNvPr>
          <p:cNvSpPr>
            <a:spLocks noGrp="1"/>
          </p:cNvSpPr>
          <p:nvPr>
            <p:ph type="sldNum" sz="quarter" idx="4"/>
          </p:nvPr>
        </p:nvSpPr>
        <p:spPr>
          <a:xfrm>
            <a:off x="6858061" y="6491704"/>
            <a:ext cx="2057400" cy="365125"/>
          </a:xfrm>
          <a:prstGeom prst="rect">
            <a:avLst/>
          </a:prstGeom>
        </p:spPr>
        <p:txBody>
          <a:bodyPr vert="horz" lIns="91440" tIns="45720" rIns="91440" bIns="45720" rtlCol="0" anchor="ctr"/>
          <a:lstStyle>
            <a:lvl1pPr algn="r">
              <a:defRPr sz="1400" spc="300">
                <a:solidFill>
                  <a:schemeClr val="bg1"/>
                </a:solidFill>
                <a:latin typeface="Arial Narrow" panose="020B0606020202030204" pitchFamily="34" charset="0"/>
              </a:defRPr>
            </a:lvl1pPr>
          </a:lstStyle>
          <a:p>
            <a:r>
              <a:rPr lang="en-US" dirty="0"/>
              <a:t>8-</a:t>
            </a:r>
            <a:fld id="{9F4F17EC-3751-4A57-9281-36AF2CD679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Lst>
  <p:hf hdr="0" ftr="0" dt="0"/>
  <p:txStyles>
    <p:titleStyle>
      <a:lvl1pPr algn="ctr" rtl="0" eaLnBrk="0" fontAlgn="base" hangingPunct="0">
        <a:spcBef>
          <a:spcPct val="0"/>
        </a:spcBef>
        <a:spcAft>
          <a:spcPct val="0"/>
        </a:spcAft>
        <a:defRPr sz="4000" b="1" i="0" u="none">
          <a:solidFill>
            <a:schemeClr val="tx2"/>
          </a:solidFill>
          <a:latin typeface="+mj-lt"/>
          <a:ea typeface="+mj-ea"/>
          <a:cs typeface="+mj-cs"/>
        </a:defRPr>
      </a:lvl1pPr>
      <a:lvl2pPr algn="ctr" rtl="0" eaLnBrk="0" fontAlgn="base" hangingPunct="0">
        <a:spcBef>
          <a:spcPct val="0"/>
        </a:spcBef>
        <a:spcAft>
          <a:spcPct val="0"/>
        </a:spcAft>
        <a:defRPr sz="4000" b="1">
          <a:solidFill>
            <a:srgbClr val="0056AC"/>
          </a:solidFill>
          <a:latin typeface="Arial" charset="0"/>
        </a:defRPr>
      </a:lvl2pPr>
      <a:lvl3pPr algn="ctr" rtl="0" eaLnBrk="0" fontAlgn="base" hangingPunct="0">
        <a:spcBef>
          <a:spcPct val="0"/>
        </a:spcBef>
        <a:spcAft>
          <a:spcPct val="0"/>
        </a:spcAft>
        <a:defRPr sz="4000" b="1">
          <a:solidFill>
            <a:srgbClr val="0056AC"/>
          </a:solidFill>
          <a:latin typeface="Arial" charset="0"/>
        </a:defRPr>
      </a:lvl3pPr>
      <a:lvl4pPr algn="ctr" rtl="0" eaLnBrk="0" fontAlgn="base" hangingPunct="0">
        <a:spcBef>
          <a:spcPct val="0"/>
        </a:spcBef>
        <a:spcAft>
          <a:spcPct val="0"/>
        </a:spcAft>
        <a:defRPr sz="4000" b="1">
          <a:solidFill>
            <a:srgbClr val="0056AC"/>
          </a:solidFill>
          <a:latin typeface="Arial" charset="0"/>
        </a:defRPr>
      </a:lvl4pPr>
      <a:lvl5pPr algn="ctr" rtl="0" eaLnBrk="0" fontAlgn="base" hangingPunct="0">
        <a:spcBef>
          <a:spcPct val="0"/>
        </a:spcBef>
        <a:spcAft>
          <a:spcPct val="0"/>
        </a:spcAft>
        <a:defRPr sz="4000" b="1">
          <a:solidFill>
            <a:srgbClr val="0056AC"/>
          </a:solidFill>
          <a:latin typeface="Arial" charset="0"/>
        </a:defRPr>
      </a:lvl5pPr>
      <a:lvl6pPr marL="457200" algn="l" rtl="0" fontAlgn="base">
        <a:spcBef>
          <a:spcPct val="0"/>
        </a:spcBef>
        <a:spcAft>
          <a:spcPct val="0"/>
        </a:spcAft>
        <a:defRPr sz="1200" b="1">
          <a:solidFill>
            <a:srgbClr val="003D7D"/>
          </a:solidFill>
          <a:latin typeface="Arial" charset="0"/>
        </a:defRPr>
      </a:lvl6pPr>
      <a:lvl7pPr marL="914400" algn="l" rtl="0" fontAlgn="base">
        <a:spcBef>
          <a:spcPct val="0"/>
        </a:spcBef>
        <a:spcAft>
          <a:spcPct val="0"/>
        </a:spcAft>
        <a:defRPr sz="1200" b="1">
          <a:solidFill>
            <a:srgbClr val="003D7D"/>
          </a:solidFill>
          <a:latin typeface="Arial" charset="0"/>
        </a:defRPr>
      </a:lvl7pPr>
      <a:lvl8pPr marL="1371600" algn="l" rtl="0" fontAlgn="base">
        <a:spcBef>
          <a:spcPct val="0"/>
        </a:spcBef>
        <a:spcAft>
          <a:spcPct val="0"/>
        </a:spcAft>
        <a:defRPr sz="1200" b="1">
          <a:solidFill>
            <a:srgbClr val="003D7D"/>
          </a:solidFill>
          <a:latin typeface="Arial" charset="0"/>
        </a:defRPr>
      </a:lvl8pPr>
      <a:lvl9pPr marL="1828800" algn="l" rtl="0" fontAlgn="base">
        <a:spcBef>
          <a:spcPct val="0"/>
        </a:spcBef>
        <a:spcAft>
          <a:spcPct val="0"/>
        </a:spcAft>
        <a:defRPr sz="1200" b="1">
          <a:solidFill>
            <a:srgbClr val="003D7D"/>
          </a:solidFill>
          <a:latin typeface="Arial" charset="0"/>
        </a:defRPr>
      </a:lvl9pPr>
    </p:titleStyle>
    <p:bodyStyle>
      <a:lvl1pPr marL="342900" indent="-342900" algn="l" rtl="0" eaLnBrk="0" fontAlgn="base" hangingPunct="0">
        <a:spcBef>
          <a:spcPct val="0"/>
        </a:spcBef>
        <a:spcAft>
          <a:spcPts val="600"/>
        </a:spcAft>
        <a:defRPr sz="2600" b="0">
          <a:solidFill>
            <a:srgbClr val="000000"/>
          </a:solidFill>
          <a:latin typeface="+mj-lt"/>
          <a:ea typeface="+mn-ea"/>
          <a:cs typeface="+mn-cs"/>
        </a:defRPr>
      </a:lvl1pPr>
      <a:lvl2pPr marL="457200" indent="-342900" algn="l" rtl="0" eaLnBrk="0" fontAlgn="base" hangingPunct="0">
        <a:spcBef>
          <a:spcPct val="0"/>
        </a:spcBef>
        <a:spcAft>
          <a:spcPts val="600"/>
        </a:spcAft>
        <a:buFont typeface="Arial" panose="020B0604020202020204" pitchFamily="34" charset="0"/>
        <a:buChar char="•"/>
        <a:defRPr sz="2600" b="0">
          <a:solidFill>
            <a:srgbClr val="000000"/>
          </a:solidFill>
          <a:latin typeface="+mj-lt"/>
        </a:defRPr>
      </a:lvl2pPr>
      <a:lvl3pPr marL="914400" indent="-455613" algn="l" rtl="0" eaLnBrk="0" fontAlgn="base" hangingPunct="0">
        <a:spcBef>
          <a:spcPct val="0"/>
        </a:spcBef>
        <a:spcAft>
          <a:spcPts val="600"/>
        </a:spcAft>
        <a:buFont typeface="Trebuchet MS" pitchFamily="34" charset="0"/>
        <a:buChar char="―"/>
        <a:defRPr sz="2600" b="0">
          <a:solidFill>
            <a:srgbClr val="000000"/>
          </a:solidFill>
          <a:latin typeface="+mj-lt"/>
        </a:defRPr>
      </a:lvl3pPr>
      <a:lvl4pPr marL="1255713" indent="-341313" algn="l" rtl="0" eaLnBrk="0" fontAlgn="base" hangingPunct="0">
        <a:spcBef>
          <a:spcPct val="0"/>
        </a:spcBef>
        <a:spcAft>
          <a:spcPts val="600"/>
        </a:spcAft>
        <a:buFont typeface="Wingdings" panose="05000000000000000000" pitchFamily="2" charset="2"/>
        <a:buChar char="ü"/>
        <a:defRPr sz="2600" b="0">
          <a:solidFill>
            <a:srgbClr val="000000"/>
          </a:solidFill>
          <a:latin typeface="+mj-lt"/>
        </a:defRPr>
      </a:lvl4pPr>
      <a:lvl5pPr marL="1712913" indent="-455613" algn="l" rtl="0" eaLnBrk="0" fontAlgn="base" hangingPunct="0">
        <a:spcBef>
          <a:spcPct val="0"/>
        </a:spcBef>
        <a:spcAft>
          <a:spcPts val="600"/>
        </a:spcAft>
        <a:buFont typeface="Trebuchet MS" pitchFamily="34" charset="0"/>
        <a:buChar char="―"/>
        <a:defRPr sz="2600" b="0">
          <a:solidFill>
            <a:srgbClr val="000000"/>
          </a:solidFill>
          <a:latin typeface="+mj-lt"/>
        </a:defRPr>
      </a:lvl5pPr>
      <a:lvl6pPr marL="1835150" indent="-230188" algn="l" rtl="0" fontAlgn="base">
        <a:spcBef>
          <a:spcPct val="0"/>
        </a:spcBef>
        <a:spcAft>
          <a:spcPct val="0"/>
        </a:spcAft>
        <a:buChar char="•"/>
        <a:defRPr>
          <a:solidFill>
            <a:srgbClr val="003366"/>
          </a:solidFill>
          <a:latin typeface="+mn-lt"/>
        </a:defRPr>
      </a:lvl6pPr>
      <a:lvl7pPr marL="2292350" indent="-230188" algn="l" rtl="0" fontAlgn="base">
        <a:spcBef>
          <a:spcPct val="0"/>
        </a:spcBef>
        <a:spcAft>
          <a:spcPct val="0"/>
        </a:spcAft>
        <a:buChar char="•"/>
        <a:defRPr>
          <a:solidFill>
            <a:srgbClr val="003366"/>
          </a:solidFill>
          <a:latin typeface="+mn-lt"/>
        </a:defRPr>
      </a:lvl7pPr>
      <a:lvl8pPr marL="2749550" indent="-230188" algn="l" rtl="0" fontAlgn="base">
        <a:spcBef>
          <a:spcPct val="0"/>
        </a:spcBef>
        <a:spcAft>
          <a:spcPct val="0"/>
        </a:spcAft>
        <a:buChar char="•"/>
        <a:defRPr>
          <a:solidFill>
            <a:srgbClr val="003366"/>
          </a:solidFill>
          <a:latin typeface="+mn-lt"/>
        </a:defRPr>
      </a:lvl8pPr>
      <a:lvl9pPr marL="3206750" indent="-230188" algn="l" rtl="0" fontAlgn="base">
        <a:spcBef>
          <a:spcPct val="0"/>
        </a:spcBef>
        <a:spcAft>
          <a:spcPct val="0"/>
        </a:spcAft>
        <a:buChar char="•"/>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1.sv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31.sv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5098472" y="1431925"/>
            <a:ext cx="380591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4000" b="1">
                <a:solidFill>
                  <a:srgbClr val="0056AC"/>
                </a:solidFill>
                <a:latin typeface="+mj-lt"/>
                <a:ea typeface="+mj-ea"/>
                <a:cs typeface="+mj-cs"/>
              </a:defRPr>
            </a:lvl1pPr>
            <a:lvl2pPr algn="ctr" rtl="0" eaLnBrk="0" fontAlgn="base" hangingPunct="0">
              <a:spcBef>
                <a:spcPct val="0"/>
              </a:spcBef>
              <a:spcAft>
                <a:spcPct val="0"/>
              </a:spcAft>
              <a:defRPr sz="4000" b="1">
                <a:solidFill>
                  <a:srgbClr val="0056AC"/>
                </a:solidFill>
                <a:latin typeface="Arial" charset="0"/>
              </a:defRPr>
            </a:lvl2pPr>
            <a:lvl3pPr algn="ctr" rtl="0" eaLnBrk="0" fontAlgn="base" hangingPunct="0">
              <a:spcBef>
                <a:spcPct val="0"/>
              </a:spcBef>
              <a:spcAft>
                <a:spcPct val="0"/>
              </a:spcAft>
              <a:defRPr sz="4000" b="1">
                <a:solidFill>
                  <a:srgbClr val="0056AC"/>
                </a:solidFill>
                <a:latin typeface="Arial" charset="0"/>
              </a:defRPr>
            </a:lvl3pPr>
            <a:lvl4pPr algn="ctr" rtl="0" eaLnBrk="0" fontAlgn="base" hangingPunct="0">
              <a:spcBef>
                <a:spcPct val="0"/>
              </a:spcBef>
              <a:spcAft>
                <a:spcPct val="0"/>
              </a:spcAft>
              <a:defRPr sz="4000" b="1">
                <a:solidFill>
                  <a:srgbClr val="0056AC"/>
                </a:solidFill>
                <a:latin typeface="Arial" charset="0"/>
              </a:defRPr>
            </a:lvl4pPr>
            <a:lvl5pPr algn="ctr" rtl="0" eaLnBrk="0" fontAlgn="base" hangingPunct="0">
              <a:spcBef>
                <a:spcPct val="0"/>
              </a:spcBef>
              <a:spcAft>
                <a:spcPct val="0"/>
              </a:spcAft>
              <a:defRPr sz="4000" b="1">
                <a:solidFill>
                  <a:srgbClr val="0056AC"/>
                </a:solidFill>
                <a:latin typeface="Arial" charset="0"/>
              </a:defRPr>
            </a:lvl5pPr>
            <a:lvl6pPr marL="457200" algn="l" rtl="0" fontAlgn="base">
              <a:spcBef>
                <a:spcPct val="0"/>
              </a:spcBef>
              <a:spcAft>
                <a:spcPct val="0"/>
              </a:spcAft>
              <a:defRPr sz="1200" b="1">
                <a:solidFill>
                  <a:srgbClr val="003D7D"/>
                </a:solidFill>
                <a:latin typeface="Arial" charset="0"/>
              </a:defRPr>
            </a:lvl6pPr>
            <a:lvl7pPr marL="914400" algn="l" rtl="0" fontAlgn="base">
              <a:spcBef>
                <a:spcPct val="0"/>
              </a:spcBef>
              <a:spcAft>
                <a:spcPct val="0"/>
              </a:spcAft>
              <a:defRPr sz="1200" b="1">
                <a:solidFill>
                  <a:srgbClr val="003D7D"/>
                </a:solidFill>
                <a:latin typeface="Arial" charset="0"/>
              </a:defRPr>
            </a:lvl7pPr>
            <a:lvl8pPr marL="1371600" algn="l" rtl="0" fontAlgn="base">
              <a:spcBef>
                <a:spcPct val="0"/>
              </a:spcBef>
              <a:spcAft>
                <a:spcPct val="0"/>
              </a:spcAft>
              <a:defRPr sz="1200" b="1">
                <a:solidFill>
                  <a:srgbClr val="003D7D"/>
                </a:solidFill>
                <a:latin typeface="Arial" charset="0"/>
              </a:defRPr>
            </a:lvl8pPr>
            <a:lvl9pPr marL="1828800" algn="l" rtl="0" fontAlgn="base">
              <a:spcBef>
                <a:spcPct val="0"/>
              </a:spcBef>
              <a:spcAft>
                <a:spcPct val="0"/>
              </a:spcAft>
              <a:defRPr sz="1200" b="1">
                <a:solidFill>
                  <a:srgbClr val="003D7D"/>
                </a:solidFill>
                <a:latin typeface="Arial" charset="0"/>
              </a:defRPr>
            </a:lvl9pPr>
          </a:lstStyle>
          <a:p>
            <a:pPr algn="l"/>
            <a:r>
              <a:rPr lang="en-US" altLang="en-US" kern="0" dirty="0">
                <a:solidFill>
                  <a:schemeClr val="tx2"/>
                </a:solidFill>
              </a:rPr>
              <a:t>Session 8 </a:t>
            </a:r>
          </a:p>
        </p:txBody>
      </p:sp>
      <p:sp>
        <p:nvSpPr>
          <p:cNvPr id="6" name="Subtitle 2"/>
          <p:cNvSpPr txBox="1">
            <a:spLocks/>
          </p:cNvSpPr>
          <p:nvPr/>
        </p:nvSpPr>
        <p:spPr bwMode="auto">
          <a:xfrm>
            <a:off x="5018188" y="2585104"/>
            <a:ext cx="3886200" cy="1576754"/>
          </a:xfrm>
          <a:prstGeom prst="rect">
            <a:avLst/>
          </a:prstGeom>
          <a:noFill/>
          <a:ln w="9525">
            <a:noFill/>
            <a:miter lim="800000"/>
            <a:headEnd/>
            <a:tailEnd/>
          </a:ln>
        </p:spPr>
        <p:txBody>
          <a:bodyPr/>
          <a:lstStyle/>
          <a:p>
            <a:pPr>
              <a:defRPr/>
            </a:pPr>
            <a:r>
              <a:rPr lang="en-US" sz="3200" b="1" dirty="0">
                <a:solidFill>
                  <a:srgbClr val="000000"/>
                </a:solidFill>
                <a:latin typeface="+mj-lt"/>
                <a:cs typeface="+mn-cs"/>
              </a:rPr>
              <a:t>Pre and Post </a:t>
            </a:r>
          </a:p>
          <a:p>
            <a:pPr>
              <a:defRPr/>
            </a:pPr>
            <a:r>
              <a:rPr lang="en-US" sz="3200" b="1" dirty="0">
                <a:solidFill>
                  <a:srgbClr val="000000"/>
                </a:solidFill>
                <a:latin typeface="+mj-lt"/>
                <a:cs typeface="+mn-cs"/>
              </a:rPr>
              <a:t>Arrest Procedures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41" y="1431925"/>
            <a:ext cx="4338759" cy="2892505"/>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7179" y="5435934"/>
            <a:ext cx="1109027" cy="106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2683" y="5660044"/>
            <a:ext cx="1136643" cy="75925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2809" y="5844671"/>
            <a:ext cx="1658382" cy="390000"/>
          </a:xfrm>
          <a:prstGeom prst="rect">
            <a:avLst/>
          </a:prstGeom>
        </p:spPr>
      </p:pic>
    </p:spTree>
    <p:custDataLst>
      <p:tags r:id="rId1"/>
    </p:custDataLst>
    <p:extLst>
      <p:ext uri="{BB962C8B-B14F-4D97-AF65-F5344CB8AC3E}">
        <p14:creationId xmlns:p14="http://schemas.microsoft.com/office/powerpoint/2010/main" val="26519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11731-2818-884C-73AF-485B7BE04708}"/>
              </a:ext>
            </a:extLst>
          </p:cNvPr>
          <p:cNvSpPr>
            <a:spLocks noGrp="1"/>
          </p:cNvSpPr>
          <p:nvPr>
            <p:ph sz="quarter" idx="1"/>
          </p:nvPr>
        </p:nvSpPr>
        <p:spPr>
          <a:xfrm>
            <a:off x="457200" y="2570922"/>
            <a:ext cx="8229600" cy="3250758"/>
          </a:xfrm>
        </p:spPr>
        <p:txBody>
          <a:bodyPr/>
          <a:lstStyle/>
          <a:p>
            <a:r>
              <a:rPr lang="en-US" b="0" dirty="0">
                <a:cs typeface="Times New Roman" pitchFamily="18" charset="0"/>
              </a:rPr>
              <a:t>Crossed the double yellow line (With both left tires)</a:t>
            </a:r>
          </a:p>
          <a:p>
            <a:r>
              <a:rPr lang="en-US" b="0" dirty="0">
                <a:cs typeface="Times New Roman" pitchFamily="18" charset="0"/>
              </a:rPr>
              <a:t>TCA 55-8-115 Driving on the Right Side of the Roadway</a:t>
            </a:r>
          </a:p>
          <a:p>
            <a:r>
              <a:rPr lang="en-US" b="0" dirty="0">
                <a:cs typeface="Times New Roman" pitchFamily="18" charset="0"/>
              </a:rPr>
              <a:t>Observation of an actual traffic violation creates probable cause to seize</a:t>
            </a:r>
          </a:p>
          <a:p>
            <a:endParaRPr lang="en-US" dirty="0"/>
          </a:p>
        </p:txBody>
      </p:sp>
      <p:sp>
        <p:nvSpPr>
          <p:cNvPr id="4" name="Slide Number Placeholder 3">
            <a:extLst>
              <a:ext uri="{FF2B5EF4-FFF2-40B4-BE49-F238E27FC236}">
                <a16:creationId xmlns:a16="http://schemas.microsoft.com/office/drawing/2014/main" id="{312AB494-178E-DA02-B4DE-72D8A5E16EC6}"/>
              </a:ext>
            </a:extLst>
          </p:cNvPr>
          <p:cNvSpPr>
            <a:spLocks noGrp="1"/>
          </p:cNvSpPr>
          <p:nvPr>
            <p:ph type="sldNum" sz="quarter" idx="10"/>
          </p:nvPr>
        </p:nvSpPr>
        <p:spPr/>
        <p:txBody>
          <a:bodyPr/>
          <a:lstStyle/>
          <a:p>
            <a:r>
              <a:rPr lang="en-US"/>
              <a:t>8-</a:t>
            </a:r>
            <a:fld id="{9F4F17EC-3751-4A57-9281-36AF2CD679EC}" type="slidenum">
              <a:rPr lang="en-US" smtClean="0"/>
              <a:pPr/>
              <a:t>10</a:t>
            </a:fld>
            <a:endParaRPr lang="en-US" dirty="0"/>
          </a:p>
        </p:txBody>
      </p:sp>
      <p:sp>
        <p:nvSpPr>
          <p:cNvPr id="5" name="Title 2">
            <a:extLst>
              <a:ext uri="{FF2B5EF4-FFF2-40B4-BE49-F238E27FC236}">
                <a16:creationId xmlns:a16="http://schemas.microsoft.com/office/drawing/2014/main" id="{0613B20A-21A3-9A2B-CBE1-8F0E6D70094C}"/>
              </a:ext>
            </a:extLst>
          </p:cNvPr>
          <p:cNvSpPr>
            <a:spLocks noGrp="1"/>
          </p:cNvSpPr>
          <p:nvPr>
            <p:ph type="title"/>
          </p:nvPr>
        </p:nvSpPr>
        <p:spPr>
          <a:xfrm>
            <a:off x="457200" y="533400"/>
            <a:ext cx="8229600" cy="990600"/>
          </a:xfrm>
        </p:spPr>
        <p:txBody>
          <a:bodyPr/>
          <a:lstStyle/>
          <a:p>
            <a:br>
              <a:rPr lang="en-US" dirty="0"/>
            </a:br>
            <a:r>
              <a:rPr lang="en-US" dirty="0"/>
              <a:t>Probable Cause</a:t>
            </a:r>
            <a:br>
              <a:rPr lang="en-US" dirty="0"/>
            </a:br>
            <a:r>
              <a:rPr lang="en-US" dirty="0"/>
              <a:t>State v. Davis, Jr., </a:t>
            </a:r>
            <a:r>
              <a:rPr lang="en-US" dirty="0">
                <a:cs typeface="Times New Roman" pitchFamily="18" charset="0"/>
              </a:rPr>
              <a:t>484 S.W.3d 138 (Tenn. Crim. App. 2016)</a:t>
            </a:r>
            <a:endParaRPr lang="en-US" dirty="0"/>
          </a:p>
        </p:txBody>
      </p:sp>
    </p:spTree>
    <p:extLst>
      <p:ext uri="{BB962C8B-B14F-4D97-AF65-F5344CB8AC3E}">
        <p14:creationId xmlns:p14="http://schemas.microsoft.com/office/powerpoint/2010/main" val="153597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982D-F2DA-AA27-7549-14E4770748A5}"/>
              </a:ext>
            </a:extLst>
          </p:cNvPr>
          <p:cNvSpPr>
            <a:spLocks noGrp="1"/>
          </p:cNvSpPr>
          <p:nvPr>
            <p:ph type="title"/>
          </p:nvPr>
        </p:nvSpPr>
        <p:spPr/>
        <p:txBody>
          <a:bodyPr/>
          <a:lstStyle/>
          <a:p>
            <a:r>
              <a:rPr lang="en-US" dirty="0"/>
              <a:t>911 Call</a:t>
            </a:r>
          </a:p>
        </p:txBody>
      </p:sp>
      <p:sp>
        <p:nvSpPr>
          <p:cNvPr id="3" name="Content Placeholder 2">
            <a:extLst>
              <a:ext uri="{FF2B5EF4-FFF2-40B4-BE49-F238E27FC236}">
                <a16:creationId xmlns:a16="http://schemas.microsoft.com/office/drawing/2014/main" id="{F87128E6-BA44-1AF3-17D2-7750979EF1EC}"/>
              </a:ext>
            </a:extLst>
          </p:cNvPr>
          <p:cNvSpPr>
            <a:spLocks noGrp="1"/>
          </p:cNvSpPr>
          <p:nvPr>
            <p:ph idx="1"/>
          </p:nvPr>
        </p:nvSpPr>
        <p:spPr>
          <a:xfrm>
            <a:off x="457200" y="1537252"/>
            <a:ext cx="8229600" cy="4641646"/>
          </a:xfrm>
        </p:spPr>
        <p:txBody>
          <a:bodyPr/>
          <a:lstStyle/>
          <a:p>
            <a:pPr algn="l" fontAlgn="base"/>
            <a:r>
              <a:rPr lang="en-US" sz="2800" u="sng" dirty="0"/>
              <a:t>State v. Kendall Allison Clark</a:t>
            </a:r>
            <a:br>
              <a:rPr lang="en-US" sz="2800" dirty="0"/>
            </a:br>
            <a:r>
              <a:rPr lang="en-US" sz="2800" dirty="0"/>
              <a:t>2020 Tenn. Crim. App. LEXIS 273</a:t>
            </a:r>
            <a:endParaRPr lang="en-US" sz="2800" b="0" dirty="0">
              <a:solidFill>
                <a:srgbClr val="002060"/>
              </a:solidFill>
              <a:latin typeface="+mn-lt"/>
            </a:endParaRPr>
          </a:p>
          <a:p>
            <a:pPr algn="l" fontAlgn="base"/>
            <a:r>
              <a:rPr lang="en-US" b="0" dirty="0">
                <a:latin typeface="+mn-lt"/>
              </a:rPr>
              <a:t>I</a:t>
            </a:r>
            <a:r>
              <a:rPr lang="en-US" b="0" u="none" strike="noStrike" dirty="0">
                <a:effectLst/>
                <a:latin typeface="+mn-lt"/>
              </a:rPr>
              <a:t>nformation provided by a known citizen informant in 911 calls was sufficient to establish reasonable suspicion to initiate the traffic stop by a responding police officer who observed the truck minutes later</a:t>
            </a:r>
          </a:p>
          <a:p>
            <a:pPr algn="l" fontAlgn="base"/>
            <a:r>
              <a:rPr lang="en-US" dirty="0">
                <a:latin typeface="+mn-lt"/>
              </a:rPr>
              <a:t>Said was driver was dead or passed out (Later driving reckless)</a:t>
            </a:r>
            <a:endParaRPr lang="en-US" b="0" u="none" strike="noStrike" dirty="0">
              <a:effectLst/>
              <a:latin typeface="+mn-lt"/>
            </a:endParaRPr>
          </a:p>
          <a:p>
            <a:pPr algn="l" fontAlgn="base"/>
            <a:r>
              <a:rPr lang="en-US" b="0" u="none" strike="noStrike" dirty="0">
                <a:effectLst/>
                <a:latin typeface="+mn-lt"/>
              </a:rPr>
              <a:t>Also permitted by the community caretaking doctrine</a:t>
            </a:r>
          </a:p>
          <a:p>
            <a:endParaRPr lang="en-US" dirty="0"/>
          </a:p>
        </p:txBody>
      </p:sp>
      <p:sp>
        <p:nvSpPr>
          <p:cNvPr id="4" name="Slide Number Placeholder 3">
            <a:extLst>
              <a:ext uri="{FF2B5EF4-FFF2-40B4-BE49-F238E27FC236}">
                <a16:creationId xmlns:a16="http://schemas.microsoft.com/office/drawing/2014/main" id="{15F91826-A202-3BD5-2AB7-4F842923CCF9}"/>
              </a:ext>
            </a:extLst>
          </p:cNvPr>
          <p:cNvSpPr>
            <a:spLocks noGrp="1"/>
          </p:cNvSpPr>
          <p:nvPr>
            <p:ph type="sldNum" sz="quarter" idx="10"/>
          </p:nvPr>
        </p:nvSpPr>
        <p:spPr/>
        <p:txBody>
          <a:bodyPr/>
          <a:lstStyle/>
          <a:p>
            <a:r>
              <a:rPr lang="en-US"/>
              <a:t>8-</a:t>
            </a:r>
            <a:fld id="{9F4F17EC-3751-4A57-9281-36AF2CD679EC}" type="slidenum">
              <a:rPr lang="en-US" smtClean="0"/>
              <a:pPr/>
              <a:t>11</a:t>
            </a:fld>
            <a:endParaRPr lang="en-US" dirty="0"/>
          </a:p>
        </p:txBody>
      </p:sp>
    </p:spTree>
    <p:extLst>
      <p:ext uri="{BB962C8B-B14F-4D97-AF65-F5344CB8AC3E}">
        <p14:creationId xmlns:p14="http://schemas.microsoft.com/office/powerpoint/2010/main" val="233324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5F648-BBB8-F08D-7185-60E80897097E}"/>
              </a:ext>
            </a:extLst>
          </p:cNvPr>
          <p:cNvSpPr>
            <a:spLocks noGrp="1"/>
          </p:cNvSpPr>
          <p:nvPr>
            <p:ph sz="quarter" idx="1"/>
          </p:nvPr>
        </p:nvSpPr>
        <p:spPr>
          <a:xfrm>
            <a:off x="457200" y="1280160"/>
            <a:ext cx="8229600" cy="4297680"/>
          </a:xfrm>
        </p:spPr>
        <p:txBody>
          <a:bodyPr/>
          <a:lstStyle/>
          <a:p>
            <a:pPr marL="0" indent="0">
              <a:buNone/>
            </a:pPr>
            <a:r>
              <a:rPr lang="en-US" u="sng" dirty="0">
                <a:solidFill>
                  <a:schemeClr val="tx1">
                    <a:lumMod val="50000"/>
                  </a:schemeClr>
                </a:solidFill>
                <a:latin typeface="+mn-lt"/>
              </a:rPr>
              <a:t>State v. Fallon Jenkins Moore</a:t>
            </a:r>
            <a:r>
              <a:rPr lang="en-US" dirty="0">
                <a:solidFill>
                  <a:schemeClr val="tx1">
                    <a:lumMod val="50000"/>
                  </a:schemeClr>
                </a:solidFill>
                <a:latin typeface="+mn-lt"/>
              </a:rPr>
              <a:t>, No. E2019-01270-CCA-R3-CD, 2020 Tenn. Crim. App. LEXIS 574 (Tenn. Crim. App., Aug. 25, 2020).  </a:t>
            </a:r>
          </a:p>
          <a:p>
            <a:pPr marL="0" indent="0">
              <a:buNone/>
            </a:pPr>
            <a:r>
              <a:rPr lang="en-US" b="0" i="0" dirty="0">
                <a:solidFill>
                  <a:srgbClr val="212121"/>
                </a:solidFill>
                <a:effectLst/>
                <a:latin typeface="+mn-lt"/>
              </a:rPr>
              <a:t>Informant was a known, citizen informant and the information could be presumed reliable</a:t>
            </a:r>
          </a:p>
          <a:p>
            <a:pPr marL="0" indent="0">
              <a:buNone/>
            </a:pPr>
            <a:r>
              <a:rPr lang="en-US" dirty="0">
                <a:solidFill>
                  <a:srgbClr val="212121"/>
                </a:solidFill>
                <a:latin typeface="+mn-lt"/>
              </a:rPr>
              <a:t>T</a:t>
            </a:r>
            <a:r>
              <a:rPr lang="en-US" b="0" i="0" dirty="0">
                <a:solidFill>
                  <a:srgbClr val="212121"/>
                </a:solidFill>
                <a:effectLst/>
                <a:latin typeface="+mn-lt"/>
              </a:rPr>
              <a:t>he officer corroborated the information provided by the tip, within one minute of receiving the information about the possibility of a female DUI driver</a:t>
            </a:r>
          </a:p>
          <a:p>
            <a:pPr marL="0" indent="0">
              <a:buNone/>
            </a:pPr>
            <a:r>
              <a:rPr lang="en-US" dirty="0">
                <a:solidFill>
                  <a:srgbClr val="212121"/>
                </a:solidFill>
                <a:latin typeface="+mn-lt"/>
              </a:rPr>
              <a:t>Vehicle was parked at a gate of a closed church</a:t>
            </a:r>
            <a:endParaRPr lang="en-US" b="0" i="0" dirty="0">
              <a:solidFill>
                <a:srgbClr val="212121"/>
              </a:solidFill>
              <a:effectLst/>
              <a:latin typeface="+mn-lt"/>
            </a:endParaRPr>
          </a:p>
          <a:p>
            <a:pPr marL="0" indent="0">
              <a:buNone/>
            </a:pPr>
            <a:endParaRPr lang="en-US" dirty="0">
              <a:solidFill>
                <a:schemeClr val="tx1">
                  <a:lumMod val="50000"/>
                </a:schemeClr>
              </a:solidFill>
              <a:latin typeface="+mn-lt"/>
            </a:endParaRPr>
          </a:p>
        </p:txBody>
      </p:sp>
      <p:sp>
        <p:nvSpPr>
          <p:cNvPr id="3" name="Title 2">
            <a:extLst>
              <a:ext uri="{FF2B5EF4-FFF2-40B4-BE49-F238E27FC236}">
                <a16:creationId xmlns:a16="http://schemas.microsoft.com/office/drawing/2014/main" id="{EAC932B7-5131-49FD-5387-8054EF952D7F}"/>
              </a:ext>
            </a:extLst>
          </p:cNvPr>
          <p:cNvSpPr>
            <a:spLocks noGrp="1"/>
          </p:cNvSpPr>
          <p:nvPr>
            <p:ph type="title"/>
          </p:nvPr>
        </p:nvSpPr>
        <p:spPr>
          <a:xfrm>
            <a:off x="457200" y="501388"/>
            <a:ext cx="8229600" cy="640080"/>
          </a:xfrm>
        </p:spPr>
        <p:txBody>
          <a:bodyPr/>
          <a:lstStyle/>
          <a:p>
            <a:r>
              <a:rPr lang="en-US" dirty="0"/>
              <a:t>Known Citizen Tip-RS</a:t>
            </a:r>
          </a:p>
        </p:txBody>
      </p:sp>
      <p:sp>
        <p:nvSpPr>
          <p:cNvPr id="4" name="Slide Number Placeholder 3">
            <a:extLst>
              <a:ext uri="{FF2B5EF4-FFF2-40B4-BE49-F238E27FC236}">
                <a16:creationId xmlns:a16="http://schemas.microsoft.com/office/drawing/2014/main" id="{718CEDA4-4EBC-6165-B678-09FFEA0755B9}"/>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12</a:t>
            </a:fld>
            <a:endParaRPr lang="en-US"/>
          </a:p>
        </p:txBody>
      </p:sp>
    </p:spTree>
    <p:extLst>
      <p:ext uri="{BB962C8B-B14F-4D97-AF65-F5344CB8AC3E}">
        <p14:creationId xmlns:p14="http://schemas.microsoft.com/office/powerpoint/2010/main" val="389346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6CCC5-163A-6032-82EB-FB3B561B079D}"/>
              </a:ext>
            </a:extLst>
          </p:cNvPr>
          <p:cNvSpPr>
            <a:spLocks noGrp="1"/>
          </p:cNvSpPr>
          <p:nvPr>
            <p:ph sz="quarter" idx="1"/>
          </p:nvPr>
        </p:nvSpPr>
        <p:spPr>
          <a:xfrm>
            <a:off x="437322" y="1173480"/>
            <a:ext cx="8229600" cy="5318224"/>
          </a:xfrm>
        </p:spPr>
        <p:txBody>
          <a:bodyPr/>
          <a:lstStyle/>
          <a:p>
            <a:pPr marL="0" indent="0" algn="ctr">
              <a:buNone/>
            </a:pPr>
            <a:r>
              <a:rPr lang="en-US" sz="2400" u="sng" dirty="0"/>
              <a:t>State v. </a:t>
            </a:r>
            <a:r>
              <a:rPr lang="en-US" sz="2400" u="sng" dirty="0" err="1"/>
              <a:t>Hanning</a:t>
            </a:r>
            <a:r>
              <a:rPr lang="en-US" sz="2400" dirty="0"/>
              <a:t>, 296 S.W.3d 44 (Tenn. 2009).</a:t>
            </a:r>
          </a:p>
          <a:p>
            <a:pPr>
              <a:buFont typeface="Arial" panose="020B0604020202020204" pitchFamily="34" charset="0"/>
              <a:buChar char="•"/>
            </a:pPr>
            <a:r>
              <a:rPr lang="en-US" sz="2400" b="0" i="0" dirty="0">
                <a:solidFill>
                  <a:srgbClr val="212121"/>
                </a:solidFill>
                <a:effectLst/>
                <a:latin typeface="+mn-lt"/>
              </a:rPr>
              <a:t>The anonymous tip reporting reckless driving indicated a sufficiently high risk of imminent injury or death to members of the public;</a:t>
            </a:r>
          </a:p>
          <a:p>
            <a:pPr>
              <a:buFont typeface="Arial" panose="020B0604020202020204" pitchFamily="34" charset="0"/>
              <a:buChar char="•"/>
            </a:pPr>
            <a:r>
              <a:rPr lang="en-US" sz="2400" b="0" i="0" dirty="0">
                <a:solidFill>
                  <a:srgbClr val="212121"/>
                </a:solidFill>
                <a:effectLst/>
                <a:latin typeface="+mn-lt"/>
              </a:rPr>
              <a:t>The offense was reported at or near the time of its occurrence; </a:t>
            </a:r>
          </a:p>
          <a:p>
            <a:pPr>
              <a:buFont typeface="Arial" panose="020B0604020202020204" pitchFamily="34" charset="0"/>
              <a:buChar char="•"/>
            </a:pPr>
            <a:r>
              <a:rPr lang="en-US" sz="2400" dirty="0">
                <a:solidFill>
                  <a:srgbClr val="212121"/>
                </a:solidFill>
                <a:latin typeface="+mn-lt"/>
              </a:rPr>
              <a:t>T</a:t>
            </a:r>
            <a:r>
              <a:rPr lang="en-US" sz="2400" b="0" i="0" dirty="0">
                <a:solidFill>
                  <a:srgbClr val="212121"/>
                </a:solidFill>
                <a:effectLst/>
                <a:latin typeface="+mn-lt"/>
              </a:rPr>
              <a:t>he report indicated that the caller was witnessing an ongoing offense; </a:t>
            </a:r>
          </a:p>
          <a:p>
            <a:pPr>
              <a:buFont typeface="Arial" panose="020B0604020202020204" pitchFamily="34" charset="0"/>
              <a:buChar char="•"/>
            </a:pPr>
            <a:r>
              <a:rPr lang="en-US" sz="2400" dirty="0">
                <a:solidFill>
                  <a:srgbClr val="212121"/>
                </a:solidFill>
                <a:latin typeface="+mn-lt"/>
              </a:rPr>
              <a:t>T</a:t>
            </a:r>
            <a:r>
              <a:rPr lang="en-US" sz="2400" b="0" i="0" dirty="0">
                <a:solidFill>
                  <a:srgbClr val="212121"/>
                </a:solidFill>
                <a:effectLst/>
                <a:latin typeface="+mn-lt"/>
              </a:rPr>
              <a:t>he report provided a detailed description of the truck, its direction of travel and location; and </a:t>
            </a:r>
          </a:p>
          <a:p>
            <a:pPr>
              <a:buFont typeface="Arial" panose="020B0604020202020204" pitchFamily="34" charset="0"/>
              <a:buChar char="•"/>
            </a:pPr>
            <a:r>
              <a:rPr lang="en-US" sz="2400" dirty="0">
                <a:solidFill>
                  <a:srgbClr val="212121"/>
                </a:solidFill>
                <a:latin typeface="+mn-lt"/>
              </a:rPr>
              <a:t>T</a:t>
            </a:r>
            <a:r>
              <a:rPr lang="en-US" sz="2400" b="0" i="0" dirty="0">
                <a:solidFill>
                  <a:srgbClr val="212121"/>
                </a:solidFill>
                <a:effectLst/>
                <a:latin typeface="+mn-lt"/>
              </a:rPr>
              <a:t>he investigating officer verified those details within moments of the dispatch reporting the tip.</a:t>
            </a:r>
            <a:r>
              <a:rPr lang="en-US" sz="2400" dirty="0">
                <a:latin typeface="+mn-lt"/>
              </a:rPr>
              <a:t> </a:t>
            </a:r>
          </a:p>
        </p:txBody>
      </p:sp>
      <p:sp>
        <p:nvSpPr>
          <p:cNvPr id="3" name="Title 2">
            <a:extLst>
              <a:ext uri="{FF2B5EF4-FFF2-40B4-BE49-F238E27FC236}">
                <a16:creationId xmlns:a16="http://schemas.microsoft.com/office/drawing/2014/main" id="{C6E97100-53B9-26F7-503B-AA560AA8F5B0}"/>
              </a:ext>
            </a:extLst>
          </p:cNvPr>
          <p:cNvSpPr>
            <a:spLocks noGrp="1"/>
          </p:cNvSpPr>
          <p:nvPr>
            <p:ph type="title"/>
          </p:nvPr>
        </p:nvSpPr>
        <p:spPr/>
        <p:txBody>
          <a:bodyPr/>
          <a:lstStyle/>
          <a:p>
            <a:r>
              <a:rPr lang="en-US" dirty="0"/>
              <a:t>Anonymous Tip - RS</a:t>
            </a:r>
          </a:p>
        </p:txBody>
      </p:sp>
      <p:sp>
        <p:nvSpPr>
          <p:cNvPr id="4" name="Slide Number Placeholder 3">
            <a:extLst>
              <a:ext uri="{FF2B5EF4-FFF2-40B4-BE49-F238E27FC236}">
                <a16:creationId xmlns:a16="http://schemas.microsoft.com/office/drawing/2014/main" id="{8F7E48E3-B870-CFBE-FCD4-BE04CCACC7E7}"/>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13</a:t>
            </a:fld>
            <a:endParaRPr lang="en-US"/>
          </a:p>
        </p:txBody>
      </p:sp>
    </p:spTree>
    <p:extLst>
      <p:ext uri="{BB962C8B-B14F-4D97-AF65-F5344CB8AC3E}">
        <p14:creationId xmlns:p14="http://schemas.microsoft.com/office/powerpoint/2010/main" val="3618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20B9-4FD8-4701-58E9-437980979F51}"/>
              </a:ext>
            </a:extLst>
          </p:cNvPr>
          <p:cNvSpPr>
            <a:spLocks noGrp="1"/>
          </p:cNvSpPr>
          <p:nvPr>
            <p:ph type="title"/>
          </p:nvPr>
        </p:nvSpPr>
        <p:spPr>
          <a:xfrm>
            <a:off x="457200" y="679101"/>
            <a:ext cx="8229600" cy="1348481"/>
          </a:xfrm>
        </p:spPr>
        <p:txBody>
          <a:bodyPr/>
          <a:lstStyle/>
          <a:p>
            <a:r>
              <a:rPr lang="en-US" sz="3600" dirty="0"/>
              <a:t>Community Caretaking</a:t>
            </a:r>
            <a:br>
              <a:rPr lang="en-US" sz="3600" dirty="0"/>
            </a:br>
            <a:r>
              <a:rPr lang="en-US" sz="3600" dirty="0"/>
              <a:t>State v. McCormick, 494 S.W.3d 673 (Tenn. 2016)</a:t>
            </a:r>
          </a:p>
        </p:txBody>
      </p:sp>
      <p:sp>
        <p:nvSpPr>
          <p:cNvPr id="3" name="Content Placeholder 2">
            <a:extLst>
              <a:ext uri="{FF2B5EF4-FFF2-40B4-BE49-F238E27FC236}">
                <a16:creationId xmlns:a16="http://schemas.microsoft.com/office/drawing/2014/main" id="{119C3472-735D-D0CD-F03B-B965A55AC4FC}"/>
              </a:ext>
            </a:extLst>
          </p:cNvPr>
          <p:cNvSpPr>
            <a:spLocks noGrp="1"/>
          </p:cNvSpPr>
          <p:nvPr>
            <p:ph idx="1"/>
          </p:nvPr>
        </p:nvSpPr>
        <p:spPr>
          <a:xfrm>
            <a:off x="457200" y="2279375"/>
            <a:ext cx="8229600" cy="4041912"/>
          </a:xfrm>
        </p:spPr>
        <p:txBody>
          <a:bodyPr/>
          <a:lstStyle/>
          <a:p>
            <a:r>
              <a:rPr lang="en-US" b="0" dirty="0">
                <a:latin typeface="+mn-lt"/>
                <a:cs typeface="Times New Roman" pitchFamily="18" charset="0"/>
              </a:rPr>
              <a:t>1) The nature and Level of Distress exhibited by the citizen;</a:t>
            </a:r>
          </a:p>
          <a:p>
            <a:pPr lvl="0"/>
            <a:r>
              <a:rPr lang="en-US" b="0" dirty="0">
                <a:latin typeface="+mn-lt"/>
                <a:cs typeface="Times New Roman" pitchFamily="18" charset="0"/>
              </a:rPr>
              <a:t>2) The location;</a:t>
            </a:r>
          </a:p>
          <a:p>
            <a:pPr lvl="0"/>
            <a:r>
              <a:rPr lang="en-US" b="0" dirty="0">
                <a:latin typeface="+mn-lt"/>
                <a:cs typeface="Times New Roman" pitchFamily="18" charset="0"/>
              </a:rPr>
              <a:t>3) The time;</a:t>
            </a:r>
          </a:p>
          <a:p>
            <a:pPr lvl="0"/>
            <a:r>
              <a:rPr lang="en-US" b="0" dirty="0">
                <a:latin typeface="+mn-lt"/>
                <a:cs typeface="Times New Roman" pitchFamily="18" charset="0"/>
              </a:rPr>
              <a:t>4) The accessibility and availability of other assistance; and</a:t>
            </a:r>
          </a:p>
          <a:p>
            <a:pPr lvl="0"/>
            <a:r>
              <a:rPr lang="en-US" b="0" dirty="0">
                <a:latin typeface="+mn-lt"/>
                <a:cs typeface="Times New Roman" pitchFamily="18" charset="0"/>
              </a:rPr>
              <a:t>5) The risk of danger if the officer provides no assistance.</a:t>
            </a:r>
          </a:p>
          <a:p>
            <a:endParaRPr lang="en-US" dirty="0"/>
          </a:p>
        </p:txBody>
      </p:sp>
      <p:sp>
        <p:nvSpPr>
          <p:cNvPr id="4" name="Slide Number Placeholder 3">
            <a:extLst>
              <a:ext uri="{FF2B5EF4-FFF2-40B4-BE49-F238E27FC236}">
                <a16:creationId xmlns:a16="http://schemas.microsoft.com/office/drawing/2014/main" id="{618EBD59-2101-399B-7EBF-20DD61F52CB1}"/>
              </a:ext>
            </a:extLst>
          </p:cNvPr>
          <p:cNvSpPr>
            <a:spLocks noGrp="1"/>
          </p:cNvSpPr>
          <p:nvPr>
            <p:ph type="sldNum" sz="quarter" idx="10"/>
          </p:nvPr>
        </p:nvSpPr>
        <p:spPr/>
        <p:txBody>
          <a:bodyPr/>
          <a:lstStyle/>
          <a:p>
            <a:r>
              <a:rPr lang="en-US"/>
              <a:t>8-</a:t>
            </a:r>
            <a:fld id="{9F4F17EC-3751-4A57-9281-36AF2CD679EC}" type="slidenum">
              <a:rPr lang="en-US" smtClean="0"/>
              <a:pPr/>
              <a:t>14</a:t>
            </a:fld>
            <a:endParaRPr lang="en-US" dirty="0"/>
          </a:p>
        </p:txBody>
      </p:sp>
    </p:spTree>
    <p:extLst>
      <p:ext uri="{BB962C8B-B14F-4D97-AF65-F5344CB8AC3E}">
        <p14:creationId xmlns:p14="http://schemas.microsoft.com/office/powerpoint/2010/main" val="13705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A0CE-E164-E9F8-0BD9-CA66BE7A04EE}"/>
              </a:ext>
            </a:extLst>
          </p:cNvPr>
          <p:cNvSpPr>
            <a:spLocks noGrp="1"/>
          </p:cNvSpPr>
          <p:nvPr>
            <p:ph type="title"/>
          </p:nvPr>
        </p:nvSpPr>
        <p:spPr/>
        <p:txBody>
          <a:bodyPr/>
          <a:lstStyle/>
          <a:p>
            <a:r>
              <a:rPr lang="en-US" dirty="0"/>
              <a:t>McCormick Facts</a:t>
            </a:r>
          </a:p>
        </p:txBody>
      </p:sp>
      <p:sp>
        <p:nvSpPr>
          <p:cNvPr id="3" name="Content Placeholder 2">
            <a:extLst>
              <a:ext uri="{FF2B5EF4-FFF2-40B4-BE49-F238E27FC236}">
                <a16:creationId xmlns:a16="http://schemas.microsoft.com/office/drawing/2014/main" id="{5E81C624-4766-55E6-DA90-11EB799E6699}"/>
              </a:ext>
            </a:extLst>
          </p:cNvPr>
          <p:cNvSpPr>
            <a:spLocks noGrp="1"/>
          </p:cNvSpPr>
          <p:nvPr>
            <p:ph idx="1"/>
          </p:nvPr>
        </p:nvSpPr>
        <p:spPr/>
        <p:txBody>
          <a:bodyPr/>
          <a:lstStyle/>
          <a:p>
            <a:r>
              <a:rPr lang="en-US" sz="2400" b="0" dirty="0">
                <a:latin typeface="+mn-lt"/>
                <a:cs typeface="Times New Roman" pitchFamily="18" charset="0"/>
              </a:rPr>
              <a:t>Tahoe blocking 75% of the driveway to a closed grocery store</a:t>
            </a:r>
          </a:p>
          <a:p>
            <a:r>
              <a:rPr lang="en-US" sz="2400" b="0" dirty="0">
                <a:latin typeface="+mn-lt"/>
                <a:cs typeface="Times New Roman" pitchFamily="18" charset="0"/>
              </a:rPr>
              <a:t>Tahoe was partially in the roadway</a:t>
            </a:r>
          </a:p>
          <a:p>
            <a:r>
              <a:rPr lang="en-US" sz="2400" b="0" dirty="0">
                <a:latin typeface="+mn-lt"/>
                <a:cs typeface="Times New Roman" pitchFamily="18" charset="0"/>
              </a:rPr>
              <a:t>Sgt. Daniel </a:t>
            </a:r>
            <a:r>
              <a:rPr lang="en-US" sz="2400" b="0" dirty="0" err="1">
                <a:latin typeface="+mn-lt"/>
                <a:cs typeface="Times New Roman" pitchFamily="18" charset="0"/>
              </a:rPr>
              <a:t>Trivette</a:t>
            </a:r>
            <a:r>
              <a:rPr lang="en-US" sz="2400" b="0" dirty="0">
                <a:latin typeface="+mn-lt"/>
                <a:cs typeface="Times New Roman" pitchFamily="18" charset="0"/>
              </a:rPr>
              <a:t> pulled in behind vehicle</a:t>
            </a:r>
          </a:p>
          <a:p>
            <a:r>
              <a:rPr lang="en-US" sz="2400" b="0" dirty="0">
                <a:latin typeface="+mn-lt"/>
                <a:cs typeface="Times New Roman" pitchFamily="18" charset="0"/>
              </a:rPr>
              <a:t>Activated rear lights to keep from getting hit from behind</a:t>
            </a:r>
          </a:p>
          <a:p>
            <a:r>
              <a:rPr lang="en-US" sz="2400" b="0" dirty="0">
                <a:latin typeface="+mn-lt"/>
                <a:cs typeface="Times New Roman" pitchFamily="18" charset="0"/>
              </a:rPr>
              <a:t>Went to check on driver</a:t>
            </a:r>
          </a:p>
          <a:p>
            <a:r>
              <a:rPr lang="en-US" sz="2400" b="0" dirty="0">
                <a:latin typeface="+mn-lt"/>
                <a:cs typeface="Times New Roman" pitchFamily="18" charset="0"/>
              </a:rPr>
              <a:t>Engine on, loud music, driver slumped over</a:t>
            </a:r>
          </a:p>
          <a:p>
            <a:r>
              <a:rPr lang="en-US" sz="2400" b="0" dirty="0">
                <a:latin typeface="+mn-lt"/>
                <a:cs typeface="Times New Roman" pitchFamily="18" charset="0"/>
              </a:rPr>
              <a:t>Tried to wake for 1 minute</a:t>
            </a:r>
          </a:p>
          <a:p>
            <a:r>
              <a:rPr lang="en-US" sz="2400" b="0" dirty="0">
                <a:latin typeface="+mn-lt"/>
                <a:cs typeface="Times New Roman" pitchFamily="18" charset="0"/>
              </a:rPr>
              <a:t>Opened door, found a passed out inebriated </a:t>
            </a:r>
            <a:r>
              <a:rPr lang="en-US" b="0" dirty="0">
                <a:latin typeface="+mn-lt"/>
                <a:cs typeface="Times New Roman" pitchFamily="18" charset="0"/>
              </a:rPr>
              <a:t>driver</a:t>
            </a:r>
            <a:endParaRPr lang="en-US" b="0" dirty="0">
              <a:latin typeface="+mn-lt"/>
            </a:endParaRPr>
          </a:p>
          <a:p>
            <a:endParaRPr lang="en-US" dirty="0"/>
          </a:p>
        </p:txBody>
      </p:sp>
      <p:sp>
        <p:nvSpPr>
          <p:cNvPr id="4" name="Slide Number Placeholder 3">
            <a:extLst>
              <a:ext uri="{FF2B5EF4-FFF2-40B4-BE49-F238E27FC236}">
                <a16:creationId xmlns:a16="http://schemas.microsoft.com/office/drawing/2014/main" id="{7982516B-D1B2-D325-95D2-8AE8D16FE8BD}"/>
              </a:ext>
            </a:extLst>
          </p:cNvPr>
          <p:cNvSpPr>
            <a:spLocks noGrp="1"/>
          </p:cNvSpPr>
          <p:nvPr>
            <p:ph type="sldNum" sz="quarter" idx="10"/>
          </p:nvPr>
        </p:nvSpPr>
        <p:spPr/>
        <p:txBody>
          <a:bodyPr/>
          <a:lstStyle/>
          <a:p>
            <a:r>
              <a:rPr lang="en-US"/>
              <a:t>8-</a:t>
            </a:r>
            <a:fld id="{9F4F17EC-3751-4A57-9281-36AF2CD679EC}" type="slidenum">
              <a:rPr lang="en-US" smtClean="0"/>
              <a:pPr/>
              <a:t>15</a:t>
            </a:fld>
            <a:endParaRPr lang="en-US" dirty="0"/>
          </a:p>
        </p:txBody>
      </p:sp>
    </p:spTree>
    <p:extLst>
      <p:ext uri="{BB962C8B-B14F-4D97-AF65-F5344CB8AC3E}">
        <p14:creationId xmlns:p14="http://schemas.microsoft.com/office/powerpoint/2010/main" val="131166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4087A-66B0-4EEE-747D-F06E284DFB4A}"/>
              </a:ext>
            </a:extLst>
          </p:cNvPr>
          <p:cNvSpPr>
            <a:spLocks noGrp="1"/>
          </p:cNvSpPr>
          <p:nvPr>
            <p:ph sz="quarter" idx="1"/>
          </p:nvPr>
        </p:nvSpPr>
        <p:spPr/>
        <p:txBody>
          <a:bodyPr/>
          <a:lstStyle/>
          <a:p>
            <a:pPr marL="0" indent="0" algn="ctr">
              <a:buNone/>
            </a:pPr>
            <a:r>
              <a:rPr lang="en-US" u="sng" dirty="0">
                <a:solidFill>
                  <a:srgbClr val="212121"/>
                </a:solidFill>
                <a:latin typeface="Trebuchet MS" panose="020B0603020202020204" pitchFamily="34" charset="0"/>
              </a:rPr>
              <a:t>State v. Downey</a:t>
            </a:r>
            <a:r>
              <a:rPr lang="en-US" dirty="0">
                <a:solidFill>
                  <a:srgbClr val="212121"/>
                </a:solidFill>
                <a:latin typeface="Trebuchet MS" panose="020B0603020202020204" pitchFamily="34" charset="0"/>
              </a:rPr>
              <a:t>, 945 S.W.2d 102 (Tenn. 1997). </a:t>
            </a:r>
          </a:p>
          <a:p>
            <a:pPr marL="0" indent="0" algn="ctr">
              <a:buNone/>
            </a:pPr>
            <a:endParaRPr lang="en-US" dirty="0">
              <a:solidFill>
                <a:srgbClr val="212121"/>
              </a:solidFill>
              <a:latin typeface="Trebuchet MS" panose="020B0603020202020204" pitchFamily="34" charset="0"/>
            </a:endParaRPr>
          </a:p>
          <a:p>
            <a:pPr marL="0" indent="0">
              <a:buNone/>
            </a:pPr>
            <a:r>
              <a:rPr lang="en-US" dirty="0">
                <a:solidFill>
                  <a:srgbClr val="212121"/>
                </a:solidFill>
                <a:latin typeface="Trebuchet MS" panose="020B0603020202020204" pitchFamily="34" charset="0"/>
              </a:rPr>
              <a:t>T</a:t>
            </a:r>
            <a:r>
              <a:rPr lang="en-US" b="0" i="0" dirty="0">
                <a:solidFill>
                  <a:srgbClr val="212121"/>
                </a:solidFill>
                <a:effectLst/>
                <a:latin typeface="Trebuchet MS" panose="020B0603020202020204" pitchFamily="34" charset="0"/>
              </a:rPr>
              <a:t>he use of a sobriety roadblock, although a seizure, can be a reasonable seizure under the Tennessee Constitution, provided it is established and operated in accordance with predetermined operational guidelines and supervisory authority that minimize the risk of arbitrary intrusion on individuals and limit the discretion of law enforcement officers at the scene.</a:t>
            </a:r>
            <a:endParaRPr lang="en-US" dirty="0">
              <a:latin typeface="Trebuchet MS" panose="020B0603020202020204" pitchFamily="34" charset="0"/>
            </a:endParaRPr>
          </a:p>
        </p:txBody>
      </p:sp>
      <p:sp>
        <p:nvSpPr>
          <p:cNvPr id="3" name="Title 2">
            <a:extLst>
              <a:ext uri="{FF2B5EF4-FFF2-40B4-BE49-F238E27FC236}">
                <a16:creationId xmlns:a16="http://schemas.microsoft.com/office/drawing/2014/main" id="{767EC767-DE88-1BBC-5A03-2D0B6242E3FB}"/>
              </a:ext>
            </a:extLst>
          </p:cNvPr>
          <p:cNvSpPr>
            <a:spLocks noGrp="1"/>
          </p:cNvSpPr>
          <p:nvPr>
            <p:ph type="title"/>
          </p:nvPr>
        </p:nvSpPr>
        <p:spPr/>
        <p:txBody>
          <a:bodyPr/>
          <a:lstStyle/>
          <a:p>
            <a:r>
              <a:rPr lang="en-US" dirty="0"/>
              <a:t>Sobriety Checkpoints</a:t>
            </a:r>
          </a:p>
        </p:txBody>
      </p:sp>
      <p:sp>
        <p:nvSpPr>
          <p:cNvPr id="4" name="Slide Number Placeholder 3">
            <a:extLst>
              <a:ext uri="{FF2B5EF4-FFF2-40B4-BE49-F238E27FC236}">
                <a16:creationId xmlns:a16="http://schemas.microsoft.com/office/drawing/2014/main" id="{3473F732-9901-E0CB-875D-3F266638B7E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16</a:t>
            </a:fld>
            <a:endParaRPr lang="en-US"/>
          </a:p>
        </p:txBody>
      </p:sp>
    </p:spTree>
    <p:extLst>
      <p:ext uri="{BB962C8B-B14F-4D97-AF65-F5344CB8AC3E}">
        <p14:creationId xmlns:p14="http://schemas.microsoft.com/office/powerpoint/2010/main" val="203279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04800" y="533400"/>
            <a:ext cx="8534400" cy="762000"/>
          </a:xfrm>
        </p:spPr>
        <p:txBody>
          <a:bodyPr/>
          <a:lstStyle/>
          <a:p>
            <a:r>
              <a:rPr lang="en-US" altLang="en-US" dirty="0"/>
              <a:t>Phase Two</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17</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60" y="2001920"/>
            <a:ext cx="5669280" cy="3781365"/>
          </a:xfrm>
          <a:prstGeom prst="rect">
            <a:avLst/>
          </a:prstGeom>
        </p:spPr>
      </p:pic>
    </p:spTree>
    <p:custDataLst>
      <p:tags r:id="rId1"/>
    </p:custDataLst>
    <p:extLst>
      <p:ext uri="{BB962C8B-B14F-4D97-AF65-F5344CB8AC3E}">
        <p14:creationId xmlns:p14="http://schemas.microsoft.com/office/powerpoint/2010/main" val="44965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74785" y="2030470"/>
            <a:ext cx="3887665" cy="2797057"/>
          </a:xfrm>
        </p:spPr>
        <p:txBody>
          <a:bodyPr anchor="ctr"/>
          <a:lstStyle/>
          <a:p>
            <a:pPr marL="285750" indent="-285750" eaLnBrk="1" hangingPunct="1">
              <a:spcBef>
                <a:spcPts val="1200"/>
              </a:spcBef>
              <a:buFont typeface="Arial" pitchFamily="34" charset="0"/>
              <a:buChar char="•"/>
              <a:defRPr/>
            </a:pPr>
            <a:r>
              <a:rPr lang="en-US" sz="2600" b="0" dirty="0"/>
              <a:t>What do you observe?</a:t>
            </a:r>
          </a:p>
          <a:p>
            <a:pPr marL="285750" indent="-285750" eaLnBrk="1" hangingPunct="1">
              <a:spcBef>
                <a:spcPts val="1200"/>
              </a:spcBef>
              <a:buFont typeface="Arial" pitchFamily="34" charset="0"/>
              <a:buChar char="•"/>
              <a:defRPr/>
            </a:pPr>
            <a:r>
              <a:rPr lang="en-US" sz="2600" b="0" dirty="0"/>
              <a:t>What do you do?</a:t>
            </a:r>
          </a:p>
          <a:p>
            <a:pPr marL="285750" indent="-285750" eaLnBrk="1" hangingPunct="1">
              <a:spcBef>
                <a:spcPts val="1200"/>
              </a:spcBef>
              <a:buFont typeface="Arial" pitchFamily="34" charset="0"/>
              <a:buChar char="•"/>
              <a:defRPr/>
            </a:pPr>
            <a:r>
              <a:rPr lang="en-US" sz="2600" b="0" dirty="0"/>
              <a:t>When might Phase Two not occur?</a:t>
            </a:r>
          </a:p>
        </p:txBody>
      </p:sp>
      <p:sp>
        <p:nvSpPr>
          <p:cNvPr id="6" name="Title 2"/>
          <p:cNvSpPr>
            <a:spLocks noGrp="1"/>
          </p:cNvSpPr>
          <p:nvPr>
            <p:ph type="title"/>
          </p:nvPr>
        </p:nvSpPr>
        <p:spPr>
          <a:xfrm>
            <a:off x="304800" y="533400"/>
            <a:ext cx="8534400" cy="762000"/>
          </a:xfrm>
        </p:spPr>
        <p:txBody>
          <a:bodyPr/>
          <a:lstStyle/>
          <a:p>
            <a:r>
              <a:rPr lang="en-US" altLang="en-US" dirty="0"/>
              <a:t>Phase Two:  Personal Contact</a:t>
            </a:r>
          </a:p>
        </p:txBody>
      </p:sp>
      <p:pic>
        <p:nvPicPr>
          <p:cNvPr id="7" name="Picture 23" descr="j0316905"/>
          <p:cNvPicPr>
            <a:picLocks noChangeAspect="1" noChangeArrowheads="1"/>
          </p:cNvPicPr>
          <p:nvPr/>
        </p:nvPicPr>
        <p:blipFill>
          <a:blip r:embed="rId4"/>
          <a:srcRect/>
          <a:stretch>
            <a:fillRect/>
          </a:stretch>
        </p:blipFill>
        <p:spPr bwMode="auto">
          <a:xfrm>
            <a:off x="4732655" y="2030471"/>
            <a:ext cx="4206240" cy="2797057"/>
          </a:xfrm>
          <a:prstGeom prst="rect">
            <a:avLst/>
          </a:prstGeom>
          <a:ln>
            <a:noFill/>
          </a:ln>
          <a:effectLst/>
        </p:spPr>
      </p:pic>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3138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4087A-66B0-4EEE-747D-F06E284DFB4A}"/>
              </a:ext>
            </a:extLst>
          </p:cNvPr>
          <p:cNvSpPr>
            <a:spLocks noGrp="1"/>
          </p:cNvSpPr>
          <p:nvPr>
            <p:ph sz="quarter" idx="1"/>
          </p:nvPr>
        </p:nvSpPr>
        <p:spPr/>
        <p:txBody>
          <a:bodyPr/>
          <a:lstStyle/>
          <a:p>
            <a:pPr marL="0" indent="0">
              <a:buNone/>
            </a:pPr>
            <a:r>
              <a:rPr lang="en-US" dirty="0">
                <a:latin typeface="Trebuchet MS" panose="020B0603020202020204" pitchFamily="34" charset="0"/>
              </a:rPr>
              <a:t>What do you See, Hear and Smell?</a:t>
            </a:r>
          </a:p>
          <a:p>
            <a:pPr marL="0" indent="0">
              <a:buNone/>
            </a:pPr>
            <a:r>
              <a:rPr lang="en-US" dirty="0">
                <a:latin typeface="Trebuchet MS" panose="020B0603020202020204" pitchFamily="34" charset="0"/>
              </a:rPr>
              <a:t>	How are they acting?</a:t>
            </a:r>
          </a:p>
          <a:p>
            <a:pPr marL="0" indent="0">
              <a:buNone/>
            </a:pPr>
            <a:r>
              <a:rPr lang="en-US" dirty="0">
                <a:latin typeface="Trebuchet MS" panose="020B0603020202020204" pitchFamily="34" charset="0"/>
              </a:rPr>
              <a:t>	Is paraphernalia present?</a:t>
            </a:r>
          </a:p>
          <a:p>
            <a:pPr marL="0" indent="0">
              <a:buNone/>
            </a:pPr>
            <a:r>
              <a:rPr lang="en-US" dirty="0">
                <a:latin typeface="Trebuchet MS" panose="020B0603020202020204" pitchFamily="34" charset="0"/>
              </a:rPr>
              <a:t>	Do they know where they are? Going to/from?</a:t>
            </a:r>
          </a:p>
          <a:p>
            <a:pPr marL="0" indent="0">
              <a:buNone/>
            </a:pPr>
            <a:r>
              <a:rPr lang="en-US" dirty="0">
                <a:latin typeface="Trebuchet MS" panose="020B0603020202020204" pitchFamily="34" charset="0"/>
              </a:rPr>
              <a:t>	Do they know the time?</a:t>
            </a:r>
          </a:p>
          <a:p>
            <a:pPr marL="0" indent="0">
              <a:buNone/>
            </a:pPr>
            <a:r>
              <a:rPr lang="en-US" dirty="0">
                <a:latin typeface="Trebuchet MS" panose="020B0603020202020204" pitchFamily="34" charset="0"/>
              </a:rPr>
              <a:t>	Are they ill? Prescribed anything? Taking 			anything?</a:t>
            </a:r>
          </a:p>
          <a:p>
            <a:pPr marL="0" indent="0">
              <a:buNone/>
            </a:pPr>
            <a:r>
              <a:rPr lang="en-US" dirty="0">
                <a:latin typeface="Trebuchet MS" panose="020B0603020202020204" pitchFamily="34" charset="0"/>
              </a:rPr>
              <a:t>Document everything! If it is part of your Probable Cause, then document it!</a:t>
            </a:r>
          </a:p>
        </p:txBody>
      </p:sp>
      <p:sp>
        <p:nvSpPr>
          <p:cNvPr id="3" name="Title 2">
            <a:extLst>
              <a:ext uri="{FF2B5EF4-FFF2-40B4-BE49-F238E27FC236}">
                <a16:creationId xmlns:a16="http://schemas.microsoft.com/office/drawing/2014/main" id="{767EC767-DE88-1BBC-5A03-2D0B6242E3FB}"/>
              </a:ext>
            </a:extLst>
          </p:cNvPr>
          <p:cNvSpPr>
            <a:spLocks noGrp="1"/>
          </p:cNvSpPr>
          <p:nvPr>
            <p:ph type="title"/>
          </p:nvPr>
        </p:nvSpPr>
        <p:spPr/>
        <p:txBody>
          <a:bodyPr/>
          <a:lstStyle/>
          <a:p>
            <a:r>
              <a:rPr lang="en-US" dirty="0"/>
              <a:t>Totality Of The Circumstances</a:t>
            </a:r>
          </a:p>
        </p:txBody>
      </p:sp>
      <p:sp>
        <p:nvSpPr>
          <p:cNvPr id="4" name="Slide Number Placeholder 3">
            <a:extLst>
              <a:ext uri="{FF2B5EF4-FFF2-40B4-BE49-F238E27FC236}">
                <a16:creationId xmlns:a16="http://schemas.microsoft.com/office/drawing/2014/main" id="{3473F732-9901-E0CB-875D-3F266638B7E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19</a:t>
            </a:fld>
            <a:endParaRPr lang="en-US"/>
          </a:p>
        </p:txBody>
      </p:sp>
    </p:spTree>
    <p:extLst>
      <p:ext uri="{BB962C8B-B14F-4D97-AF65-F5344CB8AC3E}">
        <p14:creationId xmlns:p14="http://schemas.microsoft.com/office/powerpoint/2010/main" val="249242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524000"/>
            <a:ext cx="8229600" cy="3267075"/>
          </a:xfrm>
        </p:spPr>
        <p:txBody>
          <a:bodyPr/>
          <a:lstStyle/>
          <a:p>
            <a:pPr marL="457200" indent="-457200">
              <a:buFont typeface="Arial" panose="020B0604020202020204" pitchFamily="34" charset="0"/>
              <a:buChar char="•"/>
            </a:pPr>
            <a:r>
              <a:rPr lang="en-US" altLang="en-US" dirty="0"/>
              <a:t>Describe the Three Phases of DUI Detection Process</a:t>
            </a:r>
          </a:p>
          <a:p>
            <a:pPr marL="457200" indent="-457200">
              <a:buFont typeface="Arial" panose="020B0604020202020204" pitchFamily="34" charset="0"/>
              <a:buChar char="•"/>
            </a:pPr>
            <a:r>
              <a:rPr lang="en-US" altLang="en-US" dirty="0"/>
              <a:t>Describe effective roadside interview techniques</a:t>
            </a:r>
          </a:p>
          <a:p>
            <a:pPr marL="457200" indent="-457200">
              <a:buFont typeface="Arial" panose="020B0604020202020204" pitchFamily="34" charset="0"/>
              <a:buChar char="•"/>
            </a:pPr>
            <a:r>
              <a:rPr lang="en-US" altLang="en-US" dirty="0"/>
              <a:t>List elements of Driving Under the Influence of  Drugs </a:t>
            </a:r>
          </a:p>
          <a:p>
            <a:pPr marL="457200" indent="-457200">
              <a:buFont typeface="Arial" panose="020B0604020202020204" pitchFamily="34" charset="0"/>
              <a:buChar char="•"/>
            </a:pPr>
            <a:r>
              <a:rPr lang="en-US" altLang="en-US" dirty="0"/>
              <a:t>Identify indicators of impairment during three phases of detection process</a:t>
            </a:r>
          </a:p>
        </p:txBody>
      </p:sp>
      <p:sp>
        <p:nvSpPr>
          <p:cNvPr id="6" name="Title 3"/>
          <p:cNvSpPr>
            <a:spLocks noGrp="1"/>
          </p:cNvSpPr>
          <p:nvPr>
            <p:ph type="title"/>
          </p:nvPr>
        </p:nvSpPr>
        <p:spPr/>
        <p:txBody>
          <a:bodyPr/>
          <a:lstStyle/>
          <a:p>
            <a:r>
              <a:rPr lang="en-US" altLang="en-US"/>
              <a:t>Learning Objectives</a:t>
            </a:r>
          </a:p>
        </p:txBody>
      </p:sp>
      <p:sp>
        <p:nvSpPr>
          <p:cNvPr id="3" name="Slide Number Placeholder 2"/>
          <p:cNvSpPr>
            <a:spLocks noGrp="1"/>
          </p:cNvSpPr>
          <p:nvPr>
            <p:ph type="sldNum" sz="quarter" idx="10"/>
          </p:nvPr>
        </p:nvSpPr>
        <p:spPr/>
        <p:txBody>
          <a:bodyPr/>
          <a:lstStyle/>
          <a:p>
            <a:r>
              <a:rPr lang="en-US"/>
              <a:t>8-</a:t>
            </a:r>
            <a:fld id="{7E744B7E-3CEB-4FE5-9A44-D84E7AB1FA40}" type="slidenum">
              <a:rPr lang="en-US" smtClean="0"/>
              <a:pPr/>
              <a:t>2</a:t>
            </a:fld>
            <a:endParaRPr lang="en-US" dirty="0"/>
          </a:p>
        </p:txBody>
      </p:sp>
    </p:spTree>
    <p:custDataLst>
      <p:tags r:id="rId1"/>
    </p:custDataLst>
    <p:extLst>
      <p:ext uri="{BB962C8B-B14F-4D97-AF65-F5344CB8AC3E}">
        <p14:creationId xmlns:p14="http://schemas.microsoft.com/office/powerpoint/2010/main" val="1931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04800" y="533400"/>
            <a:ext cx="8534400" cy="762000"/>
          </a:xfrm>
        </p:spPr>
        <p:txBody>
          <a:bodyPr/>
          <a:lstStyle/>
          <a:p>
            <a:r>
              <a:rPr lang="en-US" altLang="en-US" dirty="0"/>
              <a:t>Phase Three</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20</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60" y="2001919"/>
            <a:ext cx="5669280" cy="3781367"/>
          </a:xfrm>
          <a:prstGeom prst="rect">
            <a:avLst/>
          </a:prstGeom>
        </p:spPr>
      </p:pic>
    </p:spTree>
    <p:custDataLst>
      <p:tags r:id="rId1"/>
    </p:custDataLst>
    <p:extLst>
      <p:ext uri="{BB962C8B-B14F-4D97-AF65-F5344CB8AC3E}">
        <p14:creationId xmlns:p14="http://schemas.microsoft.com/office/powerpoint/2010/main" val="287334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92368" y="2205318"/>
            <a:ext cx="8346832" cy="3890682"/>
          </a:xfrm>
        </p:spPr>
        <p:txBody>
          <a:bodyPr/>
          <a:lstStyle/>
          <a:p>
            <a:pPr marL="285750" indent="-285750">
              <a:spcBef>
                <a:spcPts val="1200"/>
              </a:spcBef>
              <a:buFontTx/>
              <a:buChar char="•"/>
            </a:pPr>
            <a:r>
              <a:rPr lang="en-US" altLang="en-US" sz="2600" b="0" dirty="0"/>
              <a:t>Administer SFSTs and additional ARIDE tests</a:t>
            </a:r>
          </a:p>
          <a:p>
            <a:pPr marL="285750" indent="-285750">
              <a:spcBef>
                <a:spcPts val="1200"/>
              </a:spcBef>
              <a:buFontTx/>
              <a:buChar char="•"/>
            </a:pPr>
            <a:r>
              <a:rPr lang="en-US" altLang="en-US" sz="2600" b="0" dirty="0"/>
              <a:t>Preliminary breath test</a:t>
            </a:r>
          </a:p>
        </p:txBody>
      </p:sp>
      <p:sp>
        <p:nvSpPr>
          <p:cNvPr id="6" name="Title 2"/>
          <p:cNvSpPr>
            <a:spLocks noGrp="1"/>
          </p:cNvSpPr>
          <p:nvPr>
            <p:ph type="title"/>
          </p:nvPr>
        </p:nvSpPr>
        <p:spPr>
          <a:xfrm>
            <a:off x="304800" y="533400"/>
            <a:ext cx="8534400" cy="762000"/>
          </a:xfrm>
        </p:spPr>
        <p:txBody>
          <a:bodyPr/>
          <a:lstStyle/>
          <a:p>
            <a:r>
              <a:rPr lang="en-US" altLang="en-US" dirty="0"/>
              <a:t>Phase Three: Pre-Arrest Screening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109" y="3362702"/>
            <a:ext cx="4091763" cy="2733298"/>
          </a:xfrm>
          <a:prstGeom prst="rect">
            <a:avLst/>
          </a:prstGeom>
        </p:spPr>
      </p:pic>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31183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92369" y="1524000"/>
            <a:ext cx="8346832" cy="4572000"/>
          </a:xfrm>
        </p:spPr>
        <p:txBody>
          <a:bodyPr/>
          <a:lstStyle/>
          <a:p>
            <a:pPr marL="285750" indent="-285750" eaLnBrk="1" hangingPunct="1">
              <a:spcBef>
                <a:spcPts val="600"/>
              </a:spcBef>
              <a:spcAft>
                <a:spcPts val="600"/>
              </a:spcAft>
              <a:buFontTx/>
              <a:buChar char="•"/>
            </a:pPr>
            <a:r>
              <a:rPr lang="en-US" altLang="en-US" sz="2600" b="0" dirty="0"/>
              <a:t>Two major tasks</a:t>
            </a:r>
          </a:p>
          <a:p>
            <a:pPr marL="285750" indent="-285750" eaLnBrk="1" hangingPunct="1">
              <a:spcBef>
                <a:spcPts val="600"/>
              </a:spcBef>
              <a:spcAft>
                <a:spcPts val="600"/>
              </a:spcAft>
              <a:buFontTx/>
              <a:buChar char="•"/>
            </a:pPr>
            <a:r>
              <a:rPr lang="en-US" altLang="en-US" sz="2600" b="0" dirty="0"/>
              <a:t>Each task has one major decision</a:t>
            </a:r>
          </a:p>
          <a:p>
            <a:pPr marL="285750" indent="-285750" eaLnBrk="1" hangingPunct="1">
              <a:spcBef>
                <a:spcPts val="600"/>
              </a:spcBef>
              <a:spcAft>
                <a:spcPts val="600"/>
              </a:spcAft>
              <a:buFontTx/>
              <a:buChar char="•"/>
            </a:pPr>
            <a:r>
              <a:rPr lang="en-US" altLang="en-US" sz="2600" b="0" dirty="0"/>
              <a:t>Each decision has any one of three outcomes:</a:t>
            </a:r>
          </a:p>
          <a:p>
            <a:pPr marL="914400" lvl="1">
              <a:spcBef>
                <a:spcPts val="613"/>
              </a:spcBef>
              <a:spcAft>
                <a:spcPts val="613"/>
              </a:spcAft>
              <a:buFont typeface="Wingdings" panose="05000000000000000000" pitchFamily="2" charset="2"/>
              <a:buChar char="ü"/>
            </a:pPr>
            <a:r>
              <a:rPr lang="en-US" altLang="en-US" sz="2400" dirty="0"/>
              <a:t>Yes</a:t>
            </a:r>
            <a:r>
              <a:rPr lang="en-US" altLang="en-US" sz="2400" b="0" dirty="0"/>
              <a:t> – Do it Now </a:t>
            </a:r>
          </a:p>
          <a:p>
            <a:pPr marL="914400" lvl="1">
              <a:spcBef>
                <a:spcPts val="613"/>
              </a:spcBef>
              <a:spcAft>
                <a:spcPts val="613"/>
              </a:spcAft>
              <a:buFont typeface="Wingdings" panose="05000000000000000000" pitchFamily="2" charset="2"/>
              <a:buChar char="ü"/>
            </a:pPr>
            <a:r>
              <a:rPr lang="en-US" altLang="en-US" sz="2400" dirty="0"/>
              <a:t>Wait</a:t>
            </a:r>
            <a:r>
              <a:rPr lang="en-US" altLang="en-US" sz="2400" b="0" dirty="0"/>
              <a:t> – Look for Additional Evidence </a:t>
            </a:r>
          </a:p>
          <a:p>
            <a:pPr marL="914400" lvl="1">
              <a:spcBef>
                <a:spcPts val="613"/>
              </a:spcBef>
              <a:spcAft>
                <a:spcPts val="613"/>
              </a:spcAft>
              <a:buFont typeface="Wingdings" panose="05000000000000000000" pitchFamily="2" charset="2"/>
              <a:buChar char="ü"/>
            </a:pPr>
            <a:r>
              <a:rPr lang="en-US" altLang="en-US" sz="2400" dirty="0"/>
              <a:t>No</a:t>
            </a:r>
            <a:r>
              <a:rPr lang="en-US" altLang="en-US" sz="2400" b="0" dirty="0"/>
              <a:t> – Don’t Do It</a:t>
            </a:r>
          </a:p>
          <a:p>
            <a:pPr marL="457200" indent="-457200" eaLnBrk="1" hangingPunct="1">
              <a:spcBef>
                <a:spcPts val="600"/>
              </a:spcBef>
              <a:spcAft>
                <a:spcPts val="600"/>
              </a:spcAft>
              <a:buFontTx/>
              <a:buChar char="•"/>
            </a:pPr>
            <a:endParaRPr lang="en-US" altLang="en-US" sz="2600" b="0" dirty="0"/>
          </a:p>
          <a:p>
            <a:pPr marL="457200" indent="-457200" eaLnBrk="1" hangingPunct="1">
              <a:spcBef>
                <a:spcPts val="600"/>
              </a:spcBef>
              <a:spcAft>
                <a:spcPts val="600"/>
              </a:spcAft>
              <a:buFontTx/>
              <a:buChar char="•"/>
            </a:pPr>
            <a:endParaRPr lang="en-US" altLang="en-US" sz="2600" b="0" dirty="0"/>
          </a:p>
        </p:txBody>
      </p:sp>
      <p:sp>
        <p:nvSpPr>
          <p:cNvPr id="6" name="Title 2"/>
          <p:cNvSpPr>
            <a:spLocks noGrp="1"/>
          </p:cNvSpPr>
          <p:nvPr>
            <p:ph type="title"/>
          </p:nvPr>
        </p:nvSpPr>
        <p:spPr>
          <a:xfrm>
            <a:off x="304800" y="533400"/>
            <a:ext cx="8534400" cy="762000"/>
          </a:xfrm>
        </p:spPr>
        <p:txBody>
          <a:bodyPr/>
          <a:lstStyle/>
          <a:p>
            <a:r>
              <a:rPr lang="en-US" altLang="en-US"/>
              <a:t>Each Detection Phase</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61882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57200" y="2214197"/>
            <a:ext cx="8247185" cy="3516313"/>
          </a:xfrm>
        </p:spPr>
        <p:txBody>
          <a:bodyPr/>
          <a:lstStyle/>
          <a:p>
            <a:pPr marL="285750" indent="-285750" eaLnBrk="1" hangingPunct="1">
              <a:spcBef>
                <a:spcPts val="1200"/>
              </a:spcBef>
              <a:buFont typeface="Arial" pitchFamily="34" charset="0"/>
              <a:buChar char="•"/>
              <a:defRPr/>
            </a:pPr>
            <a:r>
              <a:rPr lang="en-US" sz="2600" b="0" dirty="0"/>
              <a:t>This evidence is critical to successful prosecution of the DUI case</a:t>
            </a:r>
          </a:p>
          <a:p>
            <a:pPr marL="285750" indent="-285750" eaLnBrk="1" hangingPunct="1">
              <a:spcBef>
                <a:spcPts val="1200"/>
              </a:spcBef>
              <a:buFont typeface="Arial" pitchFamily="34" charset="0"/>
              <a:buChar char="•"/>
              <a:defRPr/>
            </a:pPr>
            <a:r>
              <a:rPr lang="en-US" sz="2600" b="0" dirty="0"/>
              <a:t>Necessary to gather valuable information during detection</a:t>
            </a:r>
          </a:p>
          <a:p>
            <a:pPr marL="285750" indent="-285750" eaLnBrk="1" hangingPunct="1">
              <a:spcBef>
                <a:spcPts val="1200"/>
              </a:spcBef>
              <a:buFont typeface="Arial" pitchFamily="34" charset="0"/>
              <a:buChar char="•"/>
              <a:defRPr/>
            </a:pPr>
            <a:r>
              <a:rPr lang="en-US" sz="2600" b="0" dirty="0"/>
              <a:t>Learn and practice effective roadside interview techniques</a:t>
            </a:r>
          </a:p>
        </p:txBody>
      </p:sp>
      <p:sp>
        <p:nvSpPr>
          <p:cNvPr id="6" name="Title 2"/>
          <p:cNvSpPr>
            <a:spLocks noGrp="1"/>
          </p:cNvSpPr>
          <p:nvPr>
            <p:ph type="title"/>
          </p:nvPr>
        </p:nvSpPr>
        <p:spPr>
          <a:xfrm>
            <a:off x="304800" y="533400"/>
            <a:ext cx="8534400" cy="1200150"/>
          </a:xfrm>
        </p:spPr>
        <p:txBody>
          <a:bodyPr/>
          <a:lstStyle/>
          <a:p>
            <a:r>
              <a:rPr lang="en-US" altLang="en-US" dirty="0"/>
              <a:t>Effective Roadside </a:t>
            </a:r>
            <a:br>
              <a:rPr lang="en-US" altLang="en-US" dirty="0"/>
            </a:br>
            <a:r>
              <a:rPr lang="en-US" altLang="en-US" dirty="0"/>
              <a:t>Interview Techniques</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1739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278961" y="2066924"/>
            <a:ext cx="4132385" cy="2744787"/>
          </a:xfrm>
        </p:spPr>
        <p:txBody>
          <a:bodyPr/>
          <a:lstStyle/>
          <a:p>
            <a:pPr marL="457200" indent="-457200">
              <a:spcBef>
                <a:spcPts val="1200"/>
              </a:spcBef>
              <a:buFontTx/>
              <a:buChar char="•"/>
            </a:pPr>
            <a:r>
              <a:rPr lang="en-US" altLang="en-US" sz="2600" b="0" dirty="0"/>
              <a:t>Word choice</a:t>
            </a:r>
          </a:p>
          <a:p>
            <a:pPr marL="457200" indent="-457200">
              <a:spcBef>
                <a:spcPts val="1200"/>
              </a:spcBef>
              <a:buFontTx/>
              <a:buChar char="•"/>
            </a:pPr>
            <a:r>
              <a:rPr lang="en-US" altLang="en-US" sz="2600" b="0" dirty="0"/>
              <a:t>Communication style</a:t>
            </a:r>
          </a:p>
          <a:p>
            <a:pPr marL="457200" indent="-457200">
              <a:spcBef>
                <a:spcPts val="1200"/>
              </a:spcBef>
              <a:buFontTx/>
              <a:buChar char="•"/>
            </a:pPr>
            <a:r>
              <a:rPr lang="en-US" altLang="en-US" sz="2600" b="0" dirty="0"/>
              <a:t>Tailor questioning speed and tone to the situation and circumstances </a:t>
            </a:r>
          </a:p>
        </p:txBody>
      </p:sp>
      <p:sp>
        <p:nvSpPr>
          <p:cNvPr id="6" name="Title 2"/>
          <p:cNvSpPr>
            <a:spLocks noGrp="1"/>
          </p:cNvSpPr>
          <p:nvPr>
            <p:ph type="title"/>
          </p:nvPr>
        </p:nvSpPr>
        <p:spPr>
          <a:xfrm>
            <a:off x="304800" y="533400"/>
            <a:ext cx="8534400" cy="762000"/>
          </a:xfrm>
        </p:spPr>
        <p:txBody>
          <a:bodyPr/>
          <a:lstStyle/>
          <a:p>
            <a:r>
              <a:rPr lang="en-US" altLang="en-US"/>
              <a:t>What You Say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655" y="1985645"/>
            <a:ext cx="4206240" cy="2815748"/>
          </a:xfrm>
          <a:prstGeom prst="rect">
            <a:avLst/>
          </a:prstGeom>
        </p:spPr>
      </p:pic>
      <p:sp>
        <p:nvSpPr>
          <p:cNvPr id="7" name="Slide Number Placeholder 6"/>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197871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57200" y="2019300"/>
            <a:ext cx="8247185" cy="4030662"/>
          </a:xfrm>
        </p:spPr>
        <p:txBody>
          <a:bodyPr/>
          <a:lstStyle/>
          <a:p>
            <a:pPr marL="457200" indent="-457200">
              <a:spcBef>
                <a:spcPts val="1200"/>
              </a:spcBef>
              <a:spcAft>
                <a:spcPts val="0"/>
              </a:spcAft>
              <a:buFont typeface="Arial" pitchFamily="34" charset="0"/>
              <a:buChar char="•"/>
              <a:defRPr/>
            </a:pPr>
            <a:r>
              <a:rPr lang="en-US" sz="2600" b="0" dirty="0"/>
              <a:t>Physical positioning, demeanor </a:t>
            </a:r>
          </a:p>
          <a:p>
            <a:pPr marL="457200" indent="-457200">
              <a:spcBef>
                <a:spcPts val="1200"/>
              </a:spcBef>
              <a:spcAft>
                <a:spcPts val="0"/>
              </a:spcAft>
              <a:buFont typeface="Arial" pitchFamily="34" charset="0"/>
              <a:buChar char="•"/>
              <a:defRPr/>
            </a:pPr>
            <a:r>
              <a:rPr lang="en-US" sz="2600" b="0" dirty="0"/>
              <a:t>Goal: encourage cooperation</a:t>
            </a:r>
          </a:p>
          <a:p>
            <a:pPr marL="457200" indent="-457200">
              <a:spcBef>
                <a:spcPts val="1200"/>
              </a:spcBef>
              <a:spcAft>
                <a:spcPts val="0"/>
              </a:spcAft>
              <a:buFont typeface="Arial" pitchFamily="34" charset="0"/>
              <a:buChar char="•"/>
              <a:defRPr/>
            </a:pPr>
            <a:r>
              <a:rPr lang="en-US" sz="2600" b="0" dirty="0"/>
              <a:t>Facilitate open dialog</a:t>
            </a:r>
          </a:p>
          <a:p>
            <a:pPr marL="457200" indent="-457200">
              <a:spcBef>
                <a:spcPts val="1200"/>
              </a:spcBef>
              <a:spcAft>
                <a:spcPts val="0"/>
              </a:spcAft>
              <a:buFont typeface="Arial" pitchFamily="34" charset="0"/>
              <a:buChar char="•"/>
              <a:defRPr/>
            </a:pPr>
            <a:r>
              <a:rPr lang="en-US" sz="2600" b="0" dirty="0"/>
              <a:t>Develop a good rapport with the subject</a:t>
            </a:r>
          </a:p>
        </p:txBody>
      </p:sp>
      <p:sp>
        <p:nvSpPr>
          <p:cNvPr id="6" name="Title 2"/>
          <p:cNvSpPr>
            <a:spLocks noGrp="1"/>
          </p:cNvSpPr>
          <p:nvPr>
            <p:ph type="title"/>
          </p:nvPr>
        </p:nvSpPr>
        <p:spPr>
          <a:xfrm>
            <a:off x="304800" y="533400"/>
            <a:ext cx="8534400" cy="762000"/>
          </a:xfrm>
        </p:spPr>
        <p:txBody>
          <a:bodyPr/>
          <a:lstStyle/>
          <a:p>
            <a:br>
              <a:rPr lang="en-US" altLang="en-US"/>
            </a:br>
            <a:r>
              <a:rPr lang="en-US" altLang="en-US"/>
              <a:t>What You Do</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25</a:t>
            </a:fld>
            <a:endParaRPr lang="en-US" dirty="0"/>
          </a:p>
        </p:txBody>
      </p:sp>
    </p:spTree>
    <p:custDataLst>
      <p:tags r:id="rId1"/>
    </p:custDataLst>
    <p:extLst>
      <p:ext uri="{BB962C8B-B14F-4D97-AF65-F5344CB8AC3E}">
        <p14:creationId xmlns:p14="http://schemas.microsoft.com/office/powerpoint/2010/main" val="14668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04800" y="533400"/>
            <a:ext cx="8534400" cy="762000"/>
          </a:xfrm>
        </p:spPr>
        <p:txBody>
          <a:bodyPr/>
          <a:lstStyle/>
          <a:p>
            <a:r>
              <a:rPr lang="en-US" altLang="en-US" dirty="0"/>
              <a:t>What You See, Smell, Hear</a:t>
            </a:r>
          </a:p>
        </p:txBody>
      </p:sp>
      <p:pic>
        <p:nvPicPr>
          <p:cNvPr id="7" name="Picture 2" descr="C:\Users\Pam.Mccaskill\AppData\Local\Microsoft\Windows\Temporary Internet Files\Content.IE5\8C2SNN6R\mtj8fh6h-138085257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858" y="3666987"/>
            <a:ext cx="5486400" cy="2702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Pam.Mccaskill\AppData\Local\Microsoft\Windows\Temporary Internet Files\Content.IE5\8X70KAV4\prescription_drugs[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11917"/>
          <a:stretch/>
        </p:blipFill>
        <p:spPr bwMode="auto">
          <a:xfrm>
            <a:off x="4742628" y="1595269"/>
            <a:ext cx="266263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Pam.Mccaskill\AppData\Local\Microsoft\Windows\Temporary Internet Files\Content.IE5\8X70KAV4\360251830_abb6baaf21_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8858" y="1595269"/>
            <a:ext cx="2682241" cy="20116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224383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57200" y="1524000"/>
            <a:ext cx="8229600" cy="4297680"/>
          </a:xfrm>
        </p:spPr>
        <p:txBody>
          <a:bodyPr/>
          <a:lstStyle/>
          <a:p>
            <a:r>
              <a:rPr lang="en-US" dirty="0"/>
              <a:t>Detection begins with observation of the vehicle:</a:t>
            </a:r>
          </a:p>
          <a:p>
            <a:pPr marL="914400" indent="-457200">
              <a:buFont typeface="Wingdings" panose="05000000000000000000" pitchFamily="2" charset="2"/>
              <a:buChar char="ü"/>
            </a:pPr>
            <a:r>
              <a:rPr lang="en-US" dirty="0"/>
              <a:t>Document in order of the 3 Phases</a:t>
            </a:r>
          </a:p>
          <a:p>
            <a:pPr marL="914400" indent="-457200">
              <a:buFont typeface="Wingdings" panose="05000000000000000000" pitchFamily="2" charset="2"/>
              <a:buChar char="ü"/>
            </a:pPr>
            <a:r>
              <a:rPr lang="en-US" dirty="0"/>
              <a:t>Document environmental and other conditions</a:t>
            </a:r>
          </a:p>
        </p:txBody>
      </p:sp>
      <p:sp>
        <p:nvSpPr>
          <p:cNvPr id="6" name="Title 2"/>
          <p:cNvSpPr>
            <a:spLocks noGrp="1"/>
          </p:cNvSpPr>
          <p:nvPr>
            <p:ph type="title"/>
          </p:nvPr>
        </p:nvSpPr>
        <p:spPr/>
        <p:txBody>
          <a:bodyPr/>
          <a:lstStyle/>
          <a:p>
            <a:r>
              <a:rPr lang="en-US" altLang="en-US"/>
              <a:t>Identifying and Documenting</a:t>
            </a:r>
          </a:p>
        </p:txBody>
      </p:sp>
      <p:sp>
        <p:nvSpPr>
          <p:cNvPr id="3" name="Slide Number Placeholder 2"/>
          <p:cNvSpPr>
            <a:spLocks noGrp="1"/>
          </p:cNvSpPr>
          <p:nvPr>
            <p:ph type="sldNum" sz="quarter" idx="10"/>
          </p:nvPr>
        </p:nvSpPr>
        <p:spPr/>
        <p:txBody>
          <a:bodyPr/>
          <a:lstStyle/>
          <a:p>
            <a:r>
              <a:rPr lang="en-US"/>
              <a:t>8-</a:t>
            </a:r>
            <a:fld id="{7E744B7E-3CEB-4FE5-9A44-D84E7AB1FA40}" type="slidenum">
              <a:rPr lang="en-US" smtClean="0"/>
              <a:pPr/>
              <a:t>27</a:t>
            </a:fld>
            <a:endParaRPr lang="en-US" dirty="0"/>
          </a:p>
        </p:txBody>
      </p:sp>
      <p:pic>
        <p:nvPicPr>
          <p:cNvPr id="9" name="Graphic 8" descr="Car">
            <a:extLst>
              <a:ext uri="{FF2B5EF4-FFF2-40B4-BE49-F238E27FC236}">
                <a16:creationId xmlns:a16="http://schemas.microsoft.com/office/drawing/2014/main" id="{91B52C77-32F0-4EBE-8905-15AAF834AD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981575"/>
            <a:ext cx="1876425" cy="1876425"/>
          </a:xfrm>
          <a:prstGeom prst="rect">
            <a:avLst/>
          </a:prstGeom>
        </p:spPr>
      </p:pic>
      <p:pic>
        <p:nvPicPr>
          <p:cNvPr id="11" name="Graphic 10" descr="Pencil">
            <a:extLst>
              <a:ext uri="{FF2B5EF4-FFF2-40B4-BE49-F238E27FC236}">
                <a16:creationId xmlns:a16="http://schemas.microsoft.com/office/drawing/2014/main" id="{554754F1-91D5-46F5-897B-9E8CD1DBE2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01061" y="5364480"/>
            <a:ext cx="914400" cy="914400"/>
          </a:xfrm>
          <a:prstGeom prst="rect">
            <a:avLst/>
          </a:prstGeom>
        </p:spPr>
      </p:pic>
    </p:spTree>
    <p:custDataLst>
      <p:tags r:id="rId1"/>
    </p:custDataLst>
    <p:extLst>
      <p:ext uri="{BB962C8B-B14F-4D97-AF65-F5344CB8AC3E}">
        <p14:creationId xmlns:p14="http://schemas.microsoft.com/office/powerpoint/2010/main" val="26090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am.Mccaskill\AppData\Local\Microsoft\Windows\Temporary Internet Files\Content.IE5\O9W0042Y\writing[1].jp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04444"/>
            <a:ext cx="9144000" cy="60624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E58ACC-4EF1-4A31-8761-13537913970E}"/>
              </a:ext>
            </a:extLst>
          </p:cNvPr>
          <p:cNvSpPr>
            <a:spLocks noGrp="1"/>
          </p:cNvSpPr>
          <p:nvPr>
            <p:ph type="ctrTitle"/>
          </p:nvPr>
        </p:nvSpPr>
        <p:spPr>
          <a:xfrm>
            <a:off x="685800" y="2130425"/>
            <a:ext cx="7772400" cy="3508375"/>
          </a:xfrm>
        </p:spPr>
        <p:txBody>
          <a:bodyPr/>
          <a:lstStyle/>
          <a:p>
            <a:r>
              <a:rPr lang="en-US" dirty="0"/>
              <a:t>If you didn’t write it down,</a:t>
            </a:r>
            <a:br>
              <a:rPr lang="en-US" dirty="0"/>
            </a:br>
            <a:r>
              <a:rPr lang="en-US" dirty="0"/>
              <a:t>It didn’t happen</a:t>
            </a:r>
            <a:br>
              <a:rPr lang="en-US" dirty="0"/>
            </a:br>
            <a:endParaRPr lang="en-US" dirty="0"/>
          </a:p>
        </p:txBody>
      </p:sp>
      <p:sp>
        <p:nvSpPr>
          <p:cNvPr id="3" name="Slide Number Placeholder 2"/>
          <p:cNvSpPr>
            <a:spLocks noGrp="1"/>
          </p:cNvSpPr>
          <p:nvPr>
            <p:ph type="sldNum" sz="quarter" idx="10"/>
          </p:nvPr>
        </p:nvSpPr>
        <p:spPr>
          <a:prstGeom prst="rect">
            <a:avLst/>
          </a:prstGeom>
        </p:spPr>
        <p:txBody>
          <a:bodyPr/>
          <a:lstStyle/>
          <a:p>
            <a:pPr>
              <a:defRPr/>
            </a:pPr>
            <a:r>
              <a:rPr lang="en-US"/>
              <a:t>8-</a:t>
            </a:r>
            <a:fld id="{7E744B7E-3CEB-4FE5-9A44-D84E7AB1FA40}"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1236165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5CEF-C13E-10D0-065E-6AAC7265B4E7}"/>
              </a:ext>
            </a:extLst>
          </p:cNvPr>
          <p:cNvSpPr>
            <a:spLocks noGrp="1"/>
          </p:cNvSpPr>
          <p:nvPr>
            <p:ph type="title"/>
          </p:nvPr>
        </p:nvSpPr>
        <p:spPr/>
        <p:txBody>
          <a:bodyPr/>
          <a:lstStyle/>
          <a:p>
            <a:r>
              <a:rPr lang="en-US" dirty="0"/>
              <a:t>DUI LAW</a:t>
            </a:r>
          </a:p>
        </p:txBody>
      </p:sp>
      <p:sp>
        <p:nvSpPr>
          <p:cNvPr id="3" name="Content Placeholder 2">
            <a:extLst>
              <a:ext uri="{FF2B5EF4-FFF2-40B4-BE49-F238E27FC236}">
                <a16:creationId xmlns:a16="http://schemas.microsoft.com/office/drawing/2014/main" id="{9DE129AD-480D-E7BA-967F-1F2BD1CDF8AA}"/>
              </a:ext>
            </a:extLst>
          </p:cNvPr>
          <p:cNvSpPr>
            <a:spLocks noGrp="1"/>
          </p:cNvSpPr>
          <p:nvPr>
            <p:ph idx="1"/>
          </p:nvPr>
        </p:nvSpPr>
        <p:spPr>
          <a:xfrm>
            <a:off x="457200" y="1583139"/>
            <a:ext cx="8229600" cy="4711643"/>
          </a:xfrm>
        </p:spPr>
        <p:txBody>
          <a:bodyPr/>
          <a:lstStyle/>
          <a:p>
            <a:pPr eaLnBrk="1" hangingPunct="1">
              <a:defRPr/>
            </a:pPr>
            <a:r>
              <a:rPr lang="en-US" sz="2400" b="1" dirty="0">
                <a:ln w="18415" cmpd="sng">
                  <a:solidFill>
                    <a:srgbClr val="FFFFFF"/>
                  </a:solidFill>
                  <a:prstDash val="solid"/>
                </a:ln>
                <a:latin typeface="Calibri" panose="020F0502020204030204" pitchFamily="34" charset="0"/>
                <a:ea typeface="ＭＳ Ｐゴシック" charset="0"/>
                <a:cs typeface="Calibri" panose="020F0502020204030204" pitchFamily="34" charset="0"/>
              </a:rPr>
              <a:t>TCA §55-10-401</a:t>
            </a:r>
          </a:p>
          <a:p>
            <a:pPr eaLnBrk="1" hangingPunct="1">
              <a:defRPr/>
            </a:pPr>
            <a:r>
              <a:rPr lang="en-US" sz="2400" b="1" dirty="0">
                <a:ln w="18415" cmpd="sng">
                  <a:solidFill>
                    <a:srgbClr val="FFFFFF"/>
                  </a:solidFill>
                  <a:prstDash val="solid"/>
                </a:ln>
                <a:latin typeface="Calibri" panose="020F0502020204030204" pitchFamily="34" charset="0"/>
                <a:ea typeface="ＭＳ Ｐゴシック" charset="0"/>
                <a:cs typeface="Calibri" panose="020F0502020204030204" pitchFamily="34" charset="0"/>
              </a:rPr>
              <a:t>1) Driving or in physical control of a Motor Vehicle</a:t>
            </a:r>
          </a:p>
          <a:p>
            <a:pPr eaLnBrk="1" hangingPunct="1">
              <a:defRPr/>
            </a:pPr>
            <a:r>
              <a:rPr lang="en-US" sz="2400" b="1" dirty="0">
                <a:ln w="18415" cmpd="sng">
                  <a:solidFill>
                    <a:srgbClr val="FFFFFF"/>
                  </a:solidFill>
                  <a:prstDash val="solid"/>
                </a:ln>
                <a:latin typeface="Calibri" panose="020F0502020204030204" pitchFamily="34" charset="0"/>
                <a:ea typeface="ＭＳ Ｐゴシック" charset="0"/>
                <a:cs typeface="Calibri" panose="020F0502020204030204" pitchFamily="34" charset="0"/>
              </a:rPr>
              <a:t>2) Public Roads, Shopping Centers, Trailor Park, Apt. Complex, OR other premises generally frequented by the public</a:t>
            </a:r>
          </a:p>
          <a:p>
            <a:pPr eaLnBrk="1" hangingPunct="1">
              <a:defRPr/>
            </a:pPr>
            <a:r>
              <a:rPr lang="en-US" sz="2400" b="1" dirty="0">
                <a:ln w="18415" cmpd="sng">
                  <a:solidFill>
                    <a:srgbClr val="FFFFFF"/>
                  </a:solidFill>
                  <a:prstDash val="solid"/>
                </a:ln>
                <a:latin typeface="Calibri" panose="020F0502020204030204" pitchFamily="34" charset="0"/>
                <a:ea typeface="ＭＳ Ｐゴシック" charset="0"/>
                <a:cs typeface="Calibri" panose="020F0502020204030204" pitchFamily="34" charset="0"/>
              </a:rPr>
              <a:t>3) While under the Influence of any Impairing Substance</a:t>
            </a:r>
          </a:p>
          <a:p>
            <a:pPr eaLnBrk="1" hangingPunct="1">
              <a:defRPr/>
            </a:pPr>
            <a:r>
              <a:rPr lang="en-US" sz="2400" b="1" dirty="0">
                <a:latin typeface="Calibri" panose="020F0502020204030204" pitchFamily="34" charset="0"/>
                <a:cs typeface="Calibri" panose="020F0502020204030204" pitchFamily="34" charset="0"/>
              </a:rPr>
              <a:t>Any intoxicant or drug that impairs the driver’s ability to safely operate a motor vehicle by depriving the driver of the clearness of mind and control of oneself that the driver would otherwise possess (Mental or Physical Impairment)</a:t>
            </a:r>
            <a:endParaRPr lang="en-US" sz="2400" b="1" dirty="0">
              <a:ln w="18415" cmpd="sng">
                <a:solidFill>
                  <a:srgbClr val="FFFFFF"/>
                </a:solidFill>
                <a:prstDash val="solid"/>
              </a:ln>
              <a:latin typeface="Calibri" panose="020F0502020204030204" pitchFamily="34" charset="0"/>
              <a:ea typeface="ＭＳ Ｐゴシック" charset="0"/>
              <a:cs typeface="Calibri" panose="020F0502020204030204" pitchFamily="34" charset="0"/>
            </a:endParaRPr>
          </a:p>
          <a:p>
            <a:pPr eaLnBrk="1" hangingPunct="1">
              <a:defRPr/>
            </a:pPr>
            <a:r>
              <a:rPr lang="en-US" sz="2400" b="1" dirty="0">
                <a:ln w="18415" cmpd="sng">
                  <a:solidFill>
                    <a:srgbClr val="FFFFFF"/>
                  </a:solidFill>
                  <a:prstDash val="solid"/>
                </a:ln>
                <a:latin typeface="Calibri" panose="020F0502020204030204" pitchFamily="34" charset="0"/>
                <a:ea typeface="ＭＳ Ｐゴシック" charset="0"/>
                <a:cs typeface="Calibri" panose="020F0502020204030204" pitchFamily="34" charset="0"/>
              </a:rPr>
              <a:t>OR </a:t>
            </a:r>
          </a:p>
          <a:p>
            <a:pPr eaLnBrk="1" hangingPunct="1">
              <a:defRPr/>
            </a:pPr>
            <a:r>
              <a:rPr lang="en-US" sz="2400" b="1" dirty="0">
                <a:ln w="18415" cmpd="sng">
                  <a:solidFill>
                    <a:srgbClr val="FFFFFF"/>
                  </a:solidFill>
                  <a:prstDash val="solid"/>
                </a:ln>
                <a:latin typeface="Calibri" panose="020F0502020204030204" pitchFamily="34" charset="0"/>
                <a:ea typeface="ＭＳ Ｐゴシック" charset="0"/>
                <a:cs typeface="Calibri" panose="020F0502020204030204" pitchFamily="34" charset="0"/>
              </a:rPr>
              <a:t>4) Per Se Laws .08 (.04 for CMV drivers)</a:t>
            </a:r>
            <a:endParaRPr lang="en-US" sz="2400" b="1" dirty="0">
              <a:ln w="18415" cmpd="sng">
                <a:solidFill>
                  <a:srgbClr val="FFFFFF"/>
                </a:solidFill>
                <a:prstDash val="solid"/>
              </a:ln>
              <a:ea typeface="ＭＳ Ｐゴシック" charset="0"/>
            </a:endParaRPr>
          </a:p>
          <a:p>
            <a:endParaRPr lang="en-US" dirty="0"/>
          </a:p>
        </p:txBody>
      </p:sp>
      <p:sp>
        <p:nvSpPr>
          <p:cNvPr id="4" name="Slide Number Placeholder 3">
            <a:extLst>
              <a:ext uri="{FF2B5EF4-FFF2-40B4-BE49-F238E27FC236}">
                <a16:creationId xmlns:a16="http://schemas.microsoft.com/office/drawing/2014/main" id="{45AD71F2-33EC-FA9F-F655-793018E8EF00}"/>
              </a:ext>
            </a:extLst>
          </p:cNvPr>
          <p:cNvSpPr>
            <a:spLocks noGrp="1"/>
          </p:cNvSpPr>
          <p:nvPr>
            <p:ph type="sldNum" sz="quarter" idx="10"/>
          </p:nvPr>
        </p:nvSpPr>
        <p:spPr/>
        <p:txBody>
          <a:bodyPr/>
          <a:lstStyle/>
          <a:p>
            <a:r>
              <a:rPr lang="en-US"/>
              <a:t>8-</a:t>
            </a:r>
            <a:fld id="{9F4F17EC-3751-4A57-9281-36AF2CD679EC}" type="slidenum">
              <a:rPr lang="en-US" smtClean="0"/>
              <a:pPr/>
              <a:t>29</a:t>
            </a:fld>
            <a:endParaRPr lang="en-US" dirty="0"/>
          </a:p>
        </p:txBody>
      </p:sp>
    </p:spTree>
    <p:extLst>
      <p:ext uri="{BB962C8B-B14F-4D97-AF65-F5344CB8AC3E}">
        <p14:creationId xmlns:p14="http://schemas.microsoft.com/office/powerpoint/2010/main" val="133587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p:txBody>
          <a:bodyPr/>
          <a:lstStyle/>
          <a:p>
            <a:pPr marL="457200" indent="-457200">
              <a:buFont typeface="Arial" panose="020B0604020202020204" pitchFamily="34" charset="0"/>
              <a:buChar char="•"/>
            </a:pPr>
            <a:r>
              <a:rPr lang="en-US" altLang="en-US" dirty="0"/>
              <a:t>Accurately document, in sequence, observed impairment in each of the three phases of the detection process</a:t>
            </a:r>
          </a:p>
          <a:p>
            <a:pPr marL="457200" indent="-457200">
              <a:buFont typeface="Arial" panose="020B0604020202020204" pitchFamily="34" charset="0"/>
              <a:buChar char="•"/>
            </a:pPr>
            <a:r>
              <a:rPr lang="en-US" altLang="en-US" dirty="0"/>
              <a:t>Identify additional resources to support prosecution </a:t>
            </a:r>
          </a:p>
          <a:p>
            <a:pPr marL="457200" indent="-457200">
              <a:buFont typeface="Arial" panose="020B0604020202020204" pitchFamily="34" charset="0"/>
              <a:buChar char="•"/>
            </a:pPr>
            <a:r>
              <a:rPr lang="en-US" altLang="en-US" dirty="0"/>
              <a:t>Articulate relevant evidence as it relates to case preparation and prosecution</a:t>
            </a:r>
          </a:p>
        </p:txBody>
      </p:sp>
      <p:sp>
        <p:nvSpPr>
          <p:cNvPr id="6" name="Title 2"/>
          <p:cNvSpPr>
            <a:spLocks noGrp="1"/>
          </p:cNvSpPr>
          <p:nvPr>
            <p:ph type="title"/>
          </p:nvPr>
        </p:nvSpPr>
        <p:spPr/>
        <p:txBody>
          <a:bodyPr/>
          <a:lstStyle/>
          <a:p>
            <a:r>
              <a:rPr lang="en-US" altLang="en-US" dirty="0"/>
              <a:t>Learning Objectives</a:t>
            </a:r>
          </a:p>
        </p:txBody>
      </p:sp>
      <p:sp>
        <p:nvSpPr>
          <p:cNvPr id="3" name="Slide Number Placeholder 2"/>
          <p:cNvSpPr>
            <a:spLocks noGrp="1"/>
          </p:cNvSpPr>
          <p:nvPr>
            <p:ph type="sldNum" sz="quarter" idx="10"/>
          </p:nvPr>
        </p:nvSpPr>
        <p:spPr/>
        <p:txBody>
          <a:bodyPr/>
          <a:lstStyle/>
          <a:p>
            <a:r>
              <a:rPr lang="en-US"/>
              <a:t>8-</a:t>
            </a:r>
            <a:fld id="{7E744B7E-3CEB-4FE5-9A44-D84E7AB1FA40}" type="slidenum">
              <a:rPr lang="en-US" smtClean="0"/>
              <a:pPr/>
              <a:t>3</a:t>
            </a:fld>
            <a:endParaRPr lang="en-US" dirty="0"/>
          </a:p>
        </p:txBody>
      </p:sp>
    </p:spTree>
    <p:custDataLst>
      <p:tags r:id="rId1"/>
    </p:custDataLst>
    <p:extLst>
      <p:ext uri="{BB962C8B-B14F-4D97-AF65-F5344CB8AC3E}">
        <p14:creationId xmlns:p14="http://schemas.microsoft.com/office/powerpoint/2010/main" val="321992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20FC-D91E-AE30-AC10-501908223B15}"/>
              </a:ext>
            </a:extLst>
          </p:cNvPr>
          <p:cNvSpPr>
            <a:spLocks noGrp="1"/>
          </p:cNvSpPr>
          <p:nvPr>
            <p:ph type="title"/>
          </p:nvPr>
        </p:nvSpPr>
        <p:spPr/>
        <p:txBody>
          <a:bodyPr/>
          <a:lstStyle/>
          <a:p>
            <a:r>
              <a:rPr lang="en-US" dirty="0"/>
              <a:t>DUI CASE LAW</a:t>
            </a:r>
          </a:p>
        </p:txBody>
      </p:sp>
      <p:sp>
        <p:nvSpPr>
          <p:cNvPr id="3" name="Content Placeholder 2">
            <a:extLst>
              <a:ext uri="{FF2B5EF4-FFF2-40B4-BE49-F238E27FC236}">
                <a16:creationId xmlns:a16="http://schemas.microsoft.com/office/drawing/2014/main" id="{76B22B50-D747-B3EE-1C89-4F7FF47D1EF1}"/>
              </a:ext>
            </a:extLst>
          </p:cNvPr>
          <p:cNvSpPr>
            <a:spLocks noGrp="1"/>
          </p:cNvSpPr>
          <p:nvPr>
            <p:ph idx="1"/>
          </p:nvPr>
        </p:nvSpPr>
        <p:spPr/>
        <p:txBody>
          <a:bodyPr/>
          <a:lstStyle/>
          <a:p>
            <a:r>
              <a:rPr lang="en-US" dirty="0"/>
              <a:t>Physical Control</a:t>
            </a:r>
            <a:br>
              <a:rPr lang="en-US" dirty="0"/>
            </a:br>
            <a:r>
              <a:rPr lang="en-US" u="sng" dirty="0"/>
              <a:t>State v. Butler</a:t>
            </a:r>
            <a:r>
              <a:rPr lang="en-US" dirty="0"/>
              <a:t>, 108 S.W.3d 845 (Tenn. 2003). </a:t>
            </a:r>
          </a:p>
          <a:p>
            <a:pPr marL="457200" indent="-457200">
              <a:spcBef>
                <a:spcPts val="300"/>
              </a:spcBef>
              <a:spcAft>
                <a:spcPts val="300"/>
              </a:spcAft>
              <a:buFontTx/>
              <a:buChar char="•"/>
            </a:pPr>
            <a:r>
              <a:rPr lang="en-US" sz="2400" b="0" dirty="0"/>
              <a:t>Butler was in physical control while 100 yards from his motorcycle. Spark plug and key in his pocket.</a:t>
            </a:r>
          </a:p>
          <a:p>
            <a:pPr marL="457200" indent="-457200">
              <a:spcBef>
                <a:spcPts val="300"/>
              </a:spcBef>
              <a:spcAft>
                <a:spcPts val="300"/>
              </a:spcAft>
              <a:buFontTx/>
              <a:buChar char="•"/>
            </a:pPr>
            <a:r>
              <a:rPr lang="en-US" sz="2400" b="0" dirty="0"/>
              <a:t>He admitted driving to the parking lot.</a:t>
            </a:r>
          </a:p>
          <a:p>
            <a:pPr marL="457200" indent="-457200">
              <a:spcBef>
                <a:spcPts val="300"/>
              </a:spcBef>
              <a:spcAft>
                <a:spcPts val="300"/>
              </a:spcAft>
              <a:buFontTx/>
              <a:buChar char="•"/>
            </a:pPr>
            <a:r>
              <a:rPr lang="en-US" sz="2400" b="0" dirty="0"/>
              <a:t>Combination of physical control and circumstantial evidence was sufficient.</a:t>
            </a:r>
          </a:p>
          <a:p>
            <a:pPr marL="457200" indent="-457200">
              <a:spcBef>
                <a:spcPts val="300"/>
              </a:spcBef>
              <a:spcAft>
                <a:spcPts val="300"/>
              </a:spcAft>
              <a:buFontTx/>
              <a:buChar char="•"/>
            </a:pPr>
            <a:r>
              <a:rPr lang="en-US" sz="2400" b="0" dirty="0"/>
              <a:t>Circumstantial evidence of driving on a public road.</a:t>
            </a:r>
          </a:p>
          <a:p>
            <a:endParaRPr lang="en-US" dirty="0"/>
          </a:p>
        </p:txBody>
      </p:sp>
      <p:sp>
        <p:nvSpPr>
          <p:cNvPr id="4" name="Slide Number Placeholder 3">
            <a:extLst>
              <a:ext uri="{FF2B5EF4-FFF2-40B4-BE49-F238E27FC236}">
                <a16:creationId xmlns:a16="http://schemas.microsoft.com/office/drawing/2014/main" id="{BD1D0E91-5A49-96F6-BE2E-84C347EF8FE8}"/>
              </a:ext>
            </a:extLst>
          </p:cNvPr>
          <p:cNvSpPr>
            <a:spLocks noGrp="1"/>
          </p:cNvSpPr>
          <p:nvPr>
            <p:ph type="sldNum" sz="quarter" idx="10"/>
          </p:nvPr>
        </p:nvSpPr>
        <p:spPr/>
        <p:txBody>
          <a:bodyPr/>
          <a:lstStyle/>
          <a:p>
            <a:r>
              <a:rPr lang="en-US"/>
              <a:t>8-</a:t>
            </a:r>
            <a:fld id="{9F4F17EC-3751-4A57-9281-36AF2CD679EC}" type="slidenum">
              <a:rPr lang="en-US" smtClean="0"/>
              <a:pPr/>
              <a:t>30</a:t>
            </a:fld>
            <a:endParaRPr lang="en-US" dirty="0"/>
          </a:p>
        </p:txBody>
      </p:sp>
    </p:spTree>
    <p:extLst>
      <p:ext uri="{BB962C8B-B14F-4D97-AF65-F5344CB8AC3E}">
        <p14:creationId xmlns:p14="http://schemas.microsoft.com/office/powerpoint/2010/main" val="303238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CA33-E29D-1C6C-5C1A-3507F687EDFF}"/>
              </a:ext>
            </a:extLst>
          </p:cNvPr>
          <p:cNvSpPr>
            <a:spLocks noGrp="1"/>
          </p:cNvSpPr>
          <p:nvPr>
            <p:ph type="title"/>
          </p:nvPr>
        </p:nvSpPr>
        <p:spPr>
          <a:xfrm>
            <a:off x="457200" y="679101"/>
            <a:ext cx="8229600" cy="778637"/>
          </a:xfrm>
        </p:spPr>
        <p:txBody>
          <a:bodyPr/>
          <a:lstStyle/>
          <a:p>
            <a:r>
              <a:rPr lang="en-US" dirty="0"/>
              <a:t>Totality of Circumstances</a:t>
            </a:r>
            <a:br>
              <a:rPr lang="en-US" dirty="0"/>
            </a:br>
            <a:r>
              <a:rPr lang="en-US" dirty="0"/>
              <a:t>Probable Cause</a:t>
            </a:r>
          </a:p>
        </p:txBody>
      </p:sp>
      <p:sp>
        <p:nvSpPr>
          <p:cNvPr id="3" name="Content Placeholder 2">
            <a:extLst>
              <a:ext uri="{FF2B5EF4-FFF2-40B4-BE49-F238E27FC236}">
                <a16:creationId xmlns:a16="http://schemas.microsoft.com/office/drawing/2014/main" id="{128D47F2-D361-1848-6335-A73D6C35C1CD}"/>
              </a:ext>
            </a:extLst>
          </p:cNvPr>
          <p:cNvSpPr>
            <a:spLocks noGrp="1"/>
          </p:cNvSpPr>
          <p:nvPr>
            <p:ph idx="1"/>
          </p:nvPr>
        </p:nvSpPr>
        <p:spPr>
          <a:xfrm>
            <a:off x="457199" y="1855303"/>
            <a:ext cx="8328991" cy="4323595"/>
          </a:xfrm>
        </p:spPr>
        <p:txBody>
          <a:bodyPr/>
          <a:lstStyle/>
          <a:p>
            <a:r>
              <a:rPr lang="en-US" dirty="0"/>
              <a:t>State v Bell, 429 S.W.3d 524 (Tenn. 2014)</a:t>
            </a:r>
          </a:p>
          <a:p>
            <a:r>
              <a:rPr lang="en-US" sz="2400" b="0" u="none" strike="noStrike" dirty="0">
                <a:effectLst/>
                <a:latin typeface="+mn-lt"/>
              </a:rPr>
              <a:t>The supreme court held that the officer had probable cause to arrest the defendant for DUI without a warrant. Performance on field sobriety tests is only </a:t>
            </a:r>
            <a:r>
              <a:rPr lang="en-US" sz="2400" b="0" strike="noStrike" dirty="0">
                <a:effectLst/>
                <a:latin typeface="+mn-lt"/>
              </a:rPr>
              <a:t>one, of the many factors,</a:t>
            </a:r>
            <a:r>
              <a:rPr lang="en-US" sz="2400" b="0" u="none" strike="noStrike" dirty="0">
                <a:effectLst/>
                <a:latin typeface="+mn-lt"/>
              </a:rPr>
              <a:t> officers should consider when deciding whether to arrest a motorist for DUI or similar offenses without a warrant.</a:t>
            </a:r>
          </a:p>
          <a:p>
            <a:r>
              <a:rPr lang="en-US" sz="2400" dirty="0">
                <a:latin typeface="+mn-lt"/>
              </a:rPr>
              <a:t>Mr. Bell did well on the SFSTs, but he exhibited bad driving, smelled of alcohol and admitted to drinking alcohol.</a:t>
            </a:r>
          </a:p>
          <a:p>
            <a:r>
              <a:rPr lang="en-US" sz="2400" dirty="0">
                <a:latin typeface="+mn-lt"/>
              </a:rPr>
              <a:t>His BAC was .15%</a:t>
            </a:r>
            <a:endParaRPr lang="en-US" sz="2400" dirty="0"/>
          </a:p>
        </p:txBody>
      </p:sp>
      <p:sp>
        <p:nvSpPr>
          <p:cNvPr id="4" name="Slide Number Placeholder 3">
            <a:extLst>
              <a:ext uri="{FF2B5EF4-FFF2-40B4-BE49-F238E27FC236}">
                <a16:creationId xmlns:a16="http://schemas.microsoft.com/office/drawing/2014/main" id="{3976608D-24BF-85CB-218F-E0AE75A155BB}"/>
              </a:ext>
            </a:extLst>
          </p:cNvPr>
          <p:cNvSpPr>
            <a:spLocks noGrp="1"/>
          </p:cNvSpPr>
          <p:nvPr>
            <p:ph type="sldNum" sz="quarter" idx="10"/>
          </p:nvPr>
        </p:nvSpPr>
        <p:spPr/>
        <p:txBody>
          <a:bodyPr/>
          <a:lstStyle/>
          <a:p>
            <a:r>
              <a:rPr lang="en-US"/>
              <a:t>8-</a:t>
            </a:r>
            <a:fld id="{9F4F17EC-3751-4A57-9281-36AF2CD679EC}" type="slidenum">
              <a:rPr lang="en-US" smtClean="0"/>
              <a:pPr/>
              <a:t>31</a:t>
            </a:fld>
            <a:endParaRPr lang="en-US" dirty="0"/>
          </a:p>
        </p:txBody>
      </p:sp>
    </p:spTree>
    <p:extLst>
      <p:ext uri="{BB962C8B-B14F-4D97-AF65-F5344CB8AC3E}">
        <p14:creationId xmlns:p14="http://schemas.microsoft.com/office/powerpoint/2010/main" val="231662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2278-89FF-47AD-2703-E9C9A5EFEB7C}"/>
              </a:ext>
            </a:extLst>
          </p:cNvPr>
          <p:cNvSpPr>
            <a:spLocks noGrp="1"/>
          </p:cNvSpPr>
          <p:nvPr>
            <p:ph type="title"/>
          </p:nvPr>
        </p:nvSpPr>
        <p:spPr>
          <a:xfrm>
            <a:off x="457200" y="679102"/>
            <a:ext cx="8229600" cy="699124"/>
          </a:xfrm>
        </p:spPr>
        <p:txBody>
          <a:bodyPr/>
          <a:lstStyle/>
          <a:p>
            <a:r>
              <a:rPr lang="en-US" dirty="0"/>
              <a:t>Birchfield v. North Dakota</a:t>
            </a:r>
            <a:br>
              <a:rPr lang="en-US" dirty="0"/>
            </a:br>
            <a:r>
              <a:rPr lang="en-US" dirty="0">
                <a:cs typeface="Times New Roman" pitchFamily="18" charset="0"/>
              </a:rPr>
              <a:t>136 </a:t>
            </a:r>
            <a:r>
              <a:rPr lang="en-US" dirty="0" err="1">
                <a:cs typeface="Times New Roman" pitchFamily="18" charset="0"/>
              </a:rPr>
              <a:t>S.Ct</a:t>
            </a:r>
            <a:r>
              <a:rPr lang="en-US" dirty="0">
                <a:cs typeface="Times New Roman" pitchFamily="18" charset="0"/>
              </a:rPr>
              <a:t>. 2160 (2016)</a:t>
            </a:r>
            <a:endParaRPr lang="en-US" dirty="0"/>
          </a:p>
        </p:txBody>
      </p:sp>
      <p:sp>
        <p:nvSpPr>
          <p:cNvPr id="3" name="Content Placeholder 2">
            <a:extLst>
              <a:ext uri="{FF2B5EF4-FFF2-40B4-BE49-F238E27FC236}">
                <a16:creationId xmlns:a16="http://schemas.microsoft.com/office/drawing/2014/main" id="{EE572097-0AC3-011B-5CE4-CD32257F28EF}"/>
              </a:ext>
            </a:extLst>
          </p:cNvPr>
          <p:cNvSpPr>
            <a:spLocks noGrp="1"/>
          </p:cNvSpPr>
          <p:nvPr>
            <p:ph idx="1"/>
          </p:nvPr>
        </p:nvSpPr>
        <p:spPr>
          <a:xfrm>
            <a:off x="457200" y="1921565"/>
            <a:ext cx="8229600" cy="3959254"/>
          </a:xfrm>
        </p:spPr>
        <p:txBody>
          <a:bodyPr/>
          <a:lstStyle/>
          <a:p>
            <a:pPr marL="457200" indent="-457200">
              <a:buFont typeface="Arial" panose="020B0604020202020204" pitchFamily="34" charset="0"/>
              <a:buChar char="•"/>
            </a:pPr>
            <a:r>
              <a:rPr lang="en-US" b="0" dirty="0">
                <a:cs typeface="Times New Roman" pitchFamily="18" charset="0"/>
              </a:rPr>
              <a:t>Breath test can be required as a search incident to a lawful arrest even if no consent (of course you still need their cooperation)</a:t>
            </a:r>
          </a:p>
          <a:p>
            <a:pPr marL="457200" indent="-457200">
              <a:buFont typeface="Arial" panose="020B0604020202020204" pitchFamily="34" charset="0"/>
              <a:buChar char="•"/>
            </a:pPr>
            <a:r>
              <a:rPr lang="en-US" b="0" dirty="0">
                <a:cs typeface="Times New Roman" pitchFamily="18" charset="0"/>
              </a:rPr>
              <a:t>Get a search warrant for blood, unless the Defendant consents or you must be prepared to articulate exigent circumstances.</a:t>
            </a:r>
          </a:p>
          <a:p>
            <a:endParaRPr lang="en-US" dirty="0"/>
          </a:p>
        </p:txBody>
      </p:sp>
      <p:sp>
        <p:nvSpPr>
          <p:cNvPr id="4" name="Slide Number Placeholder 3">
            <a:extLst>
              <a:ext uri="{FF2B5EF4-FFF2-40B4-BE49-F238E27FC236}">
                <a16:creationId xmlns:a16="http://schemas.microsoft.com/office/drawing/2014/main" id="{20D197C6-A785-830D-004F-518E4E93CB34}"/>
              </a:ext>
            </a:extLst>
          </p:cNvPr>
          <p:cNvSpPr>
            <a:spLocks noGrp="1"/>
          </p:cNvSpPr>
          <p:nvPr>
            <p:ph type="sldNum" sz="quarter" idx="10"/>
          </p:nvPr>
        </p:nvSpPr>
        <p:spPr/>
        <p:txBody>
          <a:bodyPr/>
          <a:lstStyle/>
          <a:p>
            <a:r>
              <a:rPr lang="en-US"/>
              <a:t>8-</a:t>
            </a:r>
            <a:fld id="{9F4F17EC-3751-4A57-9281-36AF2CD679EC}" type="slidenum">
              <a:rPr lang="en-US" smtClean="0"/>
              <a:pPr/>
              <a:t>32</a:t>
            </a:fld>
            <a:endParaRPr lang="en-US" dirty="0"/>
          </a:p>
        </p:txBody>
      </p:sp>
    </p:spTree>
    <p:extLst>
      <p:ext uri="{BB962C8B-B14F-4D97-AF65-F5344CB8AC3E}">
        <p14:creationId xmlns:p14="http://schemas.microsoft.com/office/powerpoint/2010/main" val="3579446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20BE-9E62-A091-457B-4987A25F5863}"/>
              </a:ext>
            </a:extLst>
          </p:cNvPr>
          <p:cNvSpPr>
            <a:spLocks noGrp="1"/>
          </p:cNvSpPr>
          <p:nvPr>
            <p:ph type="title"/>
          </p:nvPr>
        </p:nvSpPr>
        <p:spPr/>
        <p:txBody>
          <a:bodyPr/>
          <a:lstStyle/>
          <a:p>
            <a:r>
              <a:rPr lang="en-US" dirty="0"/>
              <a:t>Preference for Search Warrant</a:t>
            </a:r>
          </a:p>
        </p:txBody>
      </p:sp>
      <p:sp>
        <p:nvSpPr>
          <p:cNvPr id="3" name="Content Placeholder 2">
            <a:extLst>
              <a:ext uri="{FF2B5EF4-FFF2-40B4-BE49-F238E27FC236}">
                <a16:creationId xmlns:a16="http://schemas.microsoft.com/office/drawing/2014/main" id="{E2D70143-A4C5-BC69-8576-29C1FCE89DBA}"/>
              </a:ext>
            </a:extLst>
          </p:cNvPr>
          <p:cNvSpPr>
            <a:spLocks noGrp="1"/>
          </p:cNvSpPr>
          <p:nvPr>
            <p:ph idx="1"/>
          </p:nvPr>
        </p:nvSpPr>
        <p:spPr/>
        <p:txBody>
          <a:bodyPr/>
          <a:lstStyle/>
          <a:p>
            <a:r>
              <a:rPr lang="en-US" u="sng" dirty="0"/>
              <a:t>Missouri v McNeely</a:t>
            </a:r>
            <a:r>
              <a:rPr lang="en-US" dirty="0"/>
              <a:t>, 133 </a:t>
            </a:r>
            <a:r>
              <a:rPr lang="en-US" dirty="0" err="1"/>
              <a:t>S.Ct</a:t>
            </a:r>
            <a:r>
              <a:rPr lang="en-US" dirty="0"/>
              <a:t>. 1552 (2013)</a:t>
            </a:r>
          </a:p>
          <a:p>
            <a:r>
              <a:rPr lang="en-US" sz="2400" dirty="0">
                <a:latin typeface="+mj-lt"/>
                <a:ea typeface="+mn-ea"/>
                <a:cs typeface="Arial" charset="0"/>
              </a:rPr>
              <a:t>U.S. Supreme Court rules that search warrants are mandatory for blood draw, unless consent or exigent circumstances exist.</a:t>
            </a:r>
          </a:p>
          <a:p>
            <a:endParaRPr lang="en-US" dirty="0"/>
          </a:p>
        </p:txBody>
      </p:sp>
      <p:sp>
        <p:nvSpPr>
          <p:cNvPr id="4" name="Slide Number Placeholder 3">
            <a:extLst>
              <a:ext uri="{FF2B5EF4-FFF2-40B4-BE49-F238E27FC236}">
                <a16:creationId xmlns:a16="http://schemas.microsoft.com/office/drawing/2014/main" id="{F4000A43-DB6E-B8F9-7823-FA773D812194}"/>
              </a:ext>
            </a:extLst>
          </p:cNvPr>
          <p:cNvSpPr>
            <a:spLocks noGrp="1"/>
          </p:cNvSpPr>
          <p:nvPr>
            <p:ph type="sldNum" sz="quarter" idx="10"/>
          </p:nvPr>
        </p:nvSpPr>
        <p:spPr/>
        <p:txBody>
          <a:bodyPr/>
          <a:lstStyle/>
          <a:p>
            <a:r>
              <a:rPr lang="en-US"/>
              <a:t>8-</a:t>
            </a:r>
            <a:fld id="{9F4F17EC-3751-4A57-9281-36AF2CD679EC}" type="slidenum">
              <a:rPr lang="en-US" smtClean="0"/>
              <a:pPr/>
              <a:t>33</a:t>
            </a:fld>
            <a:endParaRPr lang="en-US" dirty="0"/>
          </a:p>
        </p:txBody>
      </p:sp>
    </p:spTree>
    <p:extLst>
      <p:ext uri="{BB962C8B-B14F-4D97-AF65-F5344CB8AC3E}">
        <p14:creationId xmlns:p14="http://schemas.microsoft.com/office/powerpoint/2010/main" val="381783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5041-CE35-E82E-DBDA-0C9BD815942B}"/>
              </a:ext>
            </a:extLst>
          </p:cNvPr>
          <p:cNvSpPr>
            <a:spLocks noGrp="1"/>
          </p:cNvSpPr>
          <p:nvPr>
            <p:ph type="title"/>
          </p:nvPr>
        </p:nvSpPr>
        <p:spPr>
          <a:xfrm>
            <a:off x="457200" y="679101"/>
            <a:ext cx="8229600" cy="791889"/>
          </a:xfrm>
        </p:spPr>
        <p:txBody>
          <a:bodyPr/>
          <a:lstStyle/>
          <a:p>
            <a:r>
              <a:rPr lang="en-US" dirty="0"/>
              <a:t>Exigent Circumstances Exception to SW Preference</a:t>
            </a:r>
          </a:p>
        </p:txBody>
      </p:sp>
      <p:sp>
        <p:nvSpPr>
          <p:cNvPr id="3" name="Content Placeholder 2">
            <a:extLst>
              <a:ext uri="{FF2B5EF4-FFF2-40B4-BE49-F238E27FC236}">
                <a16:creationId xmlns:a16="http://schemas.microsoft.com/office/drawing/2014/main" id="{8AF723FE-690C-E782-2164-4180AEC23C08}"/>
              </a:ext>
            </a:extLst>
          </p:cNvPr>
          <p:cNvSpPr>
            <a:spLocks noGrp="1"/>
          </p:cNvSpPr>
          <p:nvPr>
            <p:ph idx="1"/>
          </p:nvPr>
        </p:nvSpPr>
        <p:spPr>
          <a:xfrm>
            <a:off x="457200" y="1868556"/>
            <a:ext cx="8425131" cy="3999011"/>
          </a:xfrm>
        </p:spPr>
        <p:txBody>
          <a:bodyPr/>
          <a:lstStyle/>
          <a:p>
            <a:pPr marL="0" indent="0"/>
            <a:r>
              <a:rPr lang="en-US" b="0" dirty="0"/>
              <a:t>“Totality of the circumstances”</a:t>
            </a:r>
          </a:p>
          <a:p>
            <a:pPr marL="0" indent="0"/>
            <a:r>
              <a:rPr lang="en-US" b="0" u="sng" dirty="0"/>
              <a:t>State v. Martin</a:t>
            </a:r>
            <a:r>
              <a:rPr lang="en-US" b="0" dirty="0"/>
              <a:t>, No. M2016-00615-CCA-R3-CD, 2017 </a:t>
            </a:r>
            <a:r>
              <a:rPr lang="en-US" b="0" dirty="0" err="1"/>
              <a:t>Tenn.Crim.App</a:t>
            </a:r>
            <a:r>
              <a:rPr lang="en-US" b="0" dirty="0"/>
              <a:t>. LEXIS 365 (May 11, 2017)</a:t>
            </a:r>
            <a:br>
              <a:rPr lang="en-US" b="0" dirty="0"/>
            </a:br>
            <a:r>
              <a:rPr lang="en-US" b="0" u="sng" dirty="0"/>
              <a:t>State v. Oaks</a:t>
            </a:r>
            <a:r>
              <a:rPr lang="en-US" b="0" i="1" dirty="0"/>
              <a:t>, </a:t>
            </a:r>
            <a:r>
              <a:rPr lang="en-US" b="0" dirty="0"/>
              <a:t>No. E2017-02239-CCA-R3-CD, 2019 </a:t>
            </a:r>
            <a:r>
              <a:rPr lang="en-US" b="0" dirty="0" err="1"/>
              <a:t>Tenn.Crim.App</a:t>
            </a:r>
            <a:r>
              <a:rPr lang="en-US" b="0" dirty="0"/>
              <a:t>. LEXIS 93 (February 12, 2019)</a:t>
            </a:r>
          </a:p>
          <a:p>
            <a:pPr marL="0" indent="0"/>
            <a:r>
              <a:rPr lang="en-US" dirty="0"/>
              <a:t>When was Probable Cause formed?</a:t>
            </a:r>
          </a:p>
          <a:p>
            <a:pPr marL="0" indent="0"/>
            <a:r>
              <a:rPr lang="en-US" b="0" dirty="0"/>
              <a:t>Was any other Officer available to start the SW process?</a:t>
            </a:r>
          </a:p>
          <a:p>
            <a:pPr marL="0" indent="0"/>
            <a:r>
              <a:rPr lang="en-US" dirty="0"/>
              <a:t>What other pressing needs were present?</a:t>
            </a:r>
            <a:endParaRPr lang="en-US" b="0" dirty="0"/>
          </a:p>
          <a:p>
            <a:r>
              <a:rPr lang="en-US" b="0" dirty="0"/>
              <a:t>	</a:t>
            </a:r>
          </a:p>
          <a:p>
            <a:endParaRPr lang="en-US" dirty="0"/>
          </a:p>
        </p:txBody>
      </p:sp>
      <p:sp>
        <p:nvSpPr>
          <p:cNvPr id="4" name="Slide Number Placeholder 3">
            <a:extLst>
              <a:ext uri="{FF2B5EF4-FFF2-40B4-BE49-F238E27FC236}">
                <a16:creationId xmlns:a16="http://schemas.microsoft.com/office/drawing/2014/main" id="{CD15ADCD-6F10-C8B6-4188-45999F766520}"/>
              </a:ext>
            </a:extLst>
          </p:cNvPr>
          <p:cNvSpPr>
            <a:spLocks noGrp="1"/>
          </p:cNvSpPr>
          <p:nvPr>
            <p:ph type="sldNum" sz="quarter" idx="10"/>
          </p:nvPr>
        </p:nvSpPr>
        <p:spPr/>
        <p:txBody>
          <a:bodyPr/>
          <a:lstStyle/>
          <a:p>
            <a:r>
              <a:rPr lang="en-US"/>
              <a:t>8-</a:t>
            </a:r>
            <a:fld id="{9F4F17EC-3751-4A57-9281-36AF2CD679EC}" type="slidenum">
              <a:rPr lang="en-US" smtClean="0"/>
              <a:pPr/>
              <a:t>34</a:t>
            </a:fld>
            <a:endParaRPr lang="en-US" dirty="0"/>
          </a:p>
        </p:txBody>
      </p:sp>
    </p:spTree>
    <p:extLst>
      <p:ext uri="{BB962C8B-B14F-4D97-AF65-F5344CB8AC3E}">
        <p14:creationId xmlns:p14="http://schemas.microsoft.com/office/powerpoint/2010/main" val="115642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5041-CE35-E82E-DBDA-0C9BD815942B}"/>
              </a:ext>
            </a:extLst>
          </p:cNvPr>
          <p:cNvSpPr>
            <a:spLocks noGrp="1"/>
          </p:cNvSpPr>
          <p:nvPr>
            <p:ph type="title"/>
          </p:nvPr>
        </p:nvSpPr>
        <p:spPr>
          <a:xfrm>
            <a:off x="457200" y="679101"/>
            <a:ext cx="8229600" cy="791889"/>
          </a:xfrm>
        </p:spPr>
        <p:txBody>
          <a:bodyPr/>
          <a:lstStyle/>
          <a:p>
            <a:r>
              <a:rPr lang="en-US" dirty="0"/>
              <a:t>Exigent Circumstances Exception to SW Preference</a:t>
            </a:r>
          </a:p>
        </p:txBody>
      </p:sp>
      <p:sp>
        <p:nvSpPr>
          <p:cNvPr id="3" name="Content Placeholder 2">
            <a:extLst>
              <a:ext uri="{FF2B5EF4-FFF2-40B4-BE49-F238E27FC236}">
                <a16:creationId xmlns:a16="http://schemas.microsoft.com/office/drawing/2014/main" id="{8AF723FE-690C-E782-2164-4180AEC23C08}"/>
              </a:ext>
            </a:extLst>
          </p:cNvPr>
          <p:cNvSpPr>
            <a:spLocks noGrp="1"/>
          </p:cNvSpPr>
          <p:nvPr>
            <p:ph idx="1"/>
          </p:nvPr>
        </p:nvSpPr>
        <p:spPr>
          <a:xfrm>
            <a:off x="652731" y="1868556"/>
            <a:ext cx="8229600" cy="3999011"/>
          </a:xfrm>
        </p:spPr>
        <p:txBody>
          <a:bodyPr/>
          <a:lstStyle/>
          <a:p>
            <a:pPr marL="0" indent="0"/>
            <a:r>
              <a:rPr lang="en-US" sz="2200" u="sng" dirty="0"/>
              <a:t>Mitchell v. Wisconsin</a:t>
            </a:r>
            <a:r>
              <a:rPr lang="en-US" sz="2200" i="1" dirty="0"/>
              <a:t>,</a:t>
            </a:r>
            <a:r>
              <a:rPr lang="en-US" sz="2200" dirty="0"/>
              <a:t>139 </a:t>
            </a:r>
            <a:r>
              <a:rPr lang="en-US" sz="2200" dirty="0" err="1"/>
              <a:t>S.Ct</a:t>
            </a:r>
            <a:r>
              <a:rPr lang="en-US" sz="2200" dirty="0"/>
              <a:t>. 2525, 204 L.Ed.2d 1040 (2019)</a:t>
            </a:r>
          </a:p>
          <a:p>
            <a:pPr marL="457200" indent="-457200">
              <a:buClr>
                <a:srgbClr val="002060"/>
              </a:buClr>
              <a:buFont typeface="+mj-lt"/>
              <a:buAutoNum type="arabicPeriod"/>
            </a:pPr>
            <a:r>
              <a:rPr lang="en-US" sz="2200" i="1" dirty="0" err="1"/>
              <a:t>Schmerber</a:t>
            </a:r>
            <a:r>
              <a:rPr lang="en-US" sz="2200" i="1" dirty="0"/>
              <a:t> v. California’s </a:t>
            </a:r>
            <a:r>
              <a:rPr lang="en-US" sz="2200" dirty="0"/>
              <a:t>“other pressing duties” is still valid for E/C</a:t>
            </a:r>
          </a:p>
          <a:p>
            <a:pPr marL="457200" indent="-457200">
              <a:buClr>
                <a:srgbClr val="002060"/>
              </a:buClr>
              <a:buFont typeface="+mj-lt"/>
              <a:buAutoNum type="arabicPeriod"/>
            </a:pPr>
            <a:r>
              <a:rPr lang="en-US" sz="2200" dirty="0"/>
              <a:t>A “compelling need for official action” will allow no time for a search warrant</a:t>
            </a:r>
          </a:p>
          <a:p>
            <a:pPr marL="457200" indent="-457200">
              <a:buClr>
                <a:srgbClr val="002060"/>
              </a:buClr>
              <a:buFont typeface="+mj-lt"/>
              <a:buAutoNum type="arabicPeriod"/>
            </a:pPr>
            <a:r>
              <a:rPr lang="en-US" sz="2200" dirty="0"/>
              <a:t>Unconsciousness, medical emergencies and crashes = exigent circumstances (Almost always the general rule)</a:t>
            </a:r>
          </a:p>
          <a:p>
            <a:pPr marL="457200" indent="-457200">
              <a:buClr>
                <a:srgbClr val="002060"/>
              </a:buClr>
              <a:buFont typeface="+mj-lt"/>
              <a:buAutoNum type="arabicPeriod"/>
            </a:pPr>
            <a:r>
              <a:rPr lang="en-US" sz="2200" dirty="0"/>
              <a:t>Supreme Ct. recognized an “exigency spectrum” (From average DUI to crash/medical emergency) </a:t>
            </a:r>
          </a:p>
          <a:p>
            <a:pPr marL="457200" indent="-457200">
              <a:buClr>
                <a:srgbClr val="002060"/>
              </a:buClr>
              <a:buFont typeface="+mj-lt"/>
              <a:buAutoNum type="arabicPeriod"/>
            </a:pPr>
            <a:r>
              <a:rPr lang="en-US" sz="2200" i="0" dirty="0">
                <a:effectLst/>
              </a:rPr>
              <a:t>“It would be perverse if the more wanton behavior were rewarded—if the more harrowing threat were harder to punish”</a:t>
            </a:r>
            <a:endParaRPr lang="en-US" sz="2200" dirty="0"/>
          </a:p>
          <a:p>
            <a:endParaRPr lang="en-US" dirty="0"/>
          </a:p>
        </p:txBody>
      </p:sp>
      <p:sp>
        <p:nvSpPr>
          <p:cNvPr id="4" name="Slide Number Placeholder 3">
            <a:extLst>
              <a:ext uri="{FF2B5EF4-FFF2-40B4-BE49-F238E27FC236}">
                <a16:creationId xmlns:a16="http://schemas.microsoft.com/office/drawing/2014/main" id="{CD15ADCD-6F10-C8B6-4188-45999F766520}"/>
              </a:ext>
            </a:extLst>
          </p:cNvPr>
          <p:cNvSpPr>
            <a:spLocks noGrp="1"/>
          </p:cNvSpPr>
          <p:nvPr>
            <p:ph type="sldNum" sz="quarter" idx="10"/>
          </p:nvPr>
        </p:nvSpPr>
        <p:spPr/>
        <p:txBody>
          <a:bodyPr/>
          <a:lstStyle/>
          <a:p>
            <a:r>
              <a:rPr lang="en-US"/>
              <a:t>8-</a:t>
            </a:r>
            <a:fld id="{9F4F17EC-3751-4A57-9281-36AF2CD679EC}" type="slidenum">
              <a:rPr lang="en-US" smtClean="0"/>
              <a:pPr/>
              <a:t>35</a:t>
            </a:fld>
            <a:endParaRPr lang="en-US" dirty="0"/>
          </a:p>
        </p:txBody>
      </p:sp>
    </p:spTree>
    <p:extLst>
      <p:ext uri="{BB962C8B-B14F-4D97-AF65-F5344CB8AC3E}">
        <p14:creationId xmlns:p14="http://schemas.microsoft.com/office/powerpoint/2010/main" val="401171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DE81-BD98-A033-D854-B41A052D19A0}"/>
              </a:ext>
            </a:extLst>
          </p:cNvPr>
          <p:cNvSpPr>
            <a:spLocks noGrp="1"/>
          </p:cNvSpPr>
          <p:nvPr>
            <p:ph type="title"/>
          </p:nvPr>
        </p:nvSpPr>
        <p:spPr>
          <a:xfrm>
            <a:off x="457200" y="679101"/>
            <a:ext cx="8229600" cy="778637"/>
          </a:xfrm>
        </p:spPr>
        <p:txBody>
          <a:bodyPr/>
          <a:lstStyle/>
          <a:p>
            <a:r>
              <a:rPr lang="en-US" dirty="0"/>
              <a:t>Voluntary Consent Exception to SW Preference</a:t>
            </a:r>
          </a:p>
        </p:txBody>
      </p:sp>
      <p:sp>
        <p:nvSpPr>
          <p:cNvPr id="3" name="Content Placeholder 2">
            <a:extLst>
              <a:ext uri="{FF2B5EF4-FFF2-40B4-BE49-F238E27FC236}">
                <a16:creationId xmlns:a16="http://schemas.microsoft.com/office/drawing/2014/main" id="{FF4D3D20-01CA-BB8F-5421-9D64443ED7A4}"/>
              </a:ext>
            </a:extLst>
          </p:cNvPr>
          <p:cNvSpPr>
            <a:spLocks noGrp="1"/>
          </p:cNvSpPr>
          <p:nvPr>
            <p:ph idx="1"/>
          </p:nvPr>
        </p:nvSpPr>
        <p:spPr>
          <a:xfrm>
            <a:off x="457200" y="1855304"/>
            <a:ext cx="8229600" cy="4025516"/>
          </a:xfrm>
        </p:spPr>
        <p:txBody>
          <a:bodyPr/>
          <a:lstStyle/>
          <a:p>
            <a:r>
              <a:rPr lang="en-US" u="sng" dirty="0"/>
              <a:t>State v. Pamela Kidd </a:t>
            </a:r>
            <a:r>
              <a:rPr lang="en-US" u="sng" dirty="0" err="1"/>
              <a:t>Hafer</a:t>
            </a:r>
            <a:r>
              <a:rPr lang="en-US" dirty="0"/>
              <a:t>,</a:t>
            </a:r>
            <a:br>
              <a:rPr lang="en-US" dirty="0"/>
            </a:br>
            <a:r>
              <a:rPr lang="en-US" dirty="0"/>
              <a:t>2020 Tenn. Crim. App. LEXIS 143</a:t>
            </a:r>
          </a:p>
          <a:p>
            <a:r>
              <a:rPr lang="en-US" b="0" dirty="0">
                <a:latin typeface="+mn-lt"/>
              </a:rPr>
              <a:t>Consent before the reading of an unconstitutional implied consent form containing criminal sanctions, and subsequent second consent was voluntary where there was no evidence that the defendant’s will was overborn or that her capacity for self-determination was critically impaired</a:t>
            </a:r>
          </a:p>
          <a:p>
            <a:r>
              <a:rPr lang="en-US" dirty="0">
                <a:latin typeface="+mn-lt"/>
              </a:rPr>
              <a:t>Consent MUST BE both knowing and voluntary</a:t>
            </a:r>
            <a:endParaRPr lang="en-US" dirty="0"/>
          </a:p>
        </p:txBody>
      </p:sp>
      <p:sp>
        <p:nvSpPr>
          <p:cNvPr id="4" name="Slide Number Placeholder 3">
            <a:extLst>
              <a:ext uri="{FF2B5EF4-FFF2-40B4-BE49-F238E27FC236}">
                <a16:creationId xmlns:a16="http://schemas.microsoft.com/office/drawing/2014/main" id="{AADBEA25-4598-3274-6FFA-C6C96FF60BE1}"/>
              </a:ext>
            </a:extLst>
          </p:cNvPr>
          <p:cNvSpPr>
            <a:spLocks noGrp="1"/>
          </p:cNvSpPr>
          <p:nvPr>
            <p:ph type="sldNum" sz="quarter" idx="10"/>
          </p:nvPr>
        </p:nvSpPr>
        <p:spPr/>
        <p:txBody>
          <a:bodyPr/>
          <a:lstStyle/>
          <a:p>
            <a:r>
              <a:rPr lang="en-US"/>
              <a:t>8-</a:t>
            </a:r>
            <a:fld id="{9F4F17EC-3751-4A57-9281-36AF2CD679EC}" type="slidenum">
              <a:rPr lang="en-US" smtClean="0"/>
              <a:pPr/>
              <a:t>36</a:t>
            </a:fld>
            <a:endParaRPr lang="en-US" dirty="0"/>
          </a:p>
        </p:txBody>
      </p:sp>
    </p:spTree>
    <p:extLst>
      <p:ext uri="{BB962C8B-B14F-4D97-AF65-F5344CB8AC3E}">
        <p14:creationId xmlns:p14="http://schemas.microsoft.com/office/powerpoint/2010/main" val="4240507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3287-BD28-9A1B-1A93-74AE55C2E829}"/>
              </a:ext>
            </a:extLst>
          </p:cNvPr>
          <p:cNvSpPr>
            <a:spLocks noGrp="1"/>
          </p:cNvSpPr>
          <p:nvPr>
            <p:ph type="title"/>
          </p:nvPr>
        </p:nvSpPr>
        <p:spPr>
          <a:xfrm>
            <a:off x="457200" y="679101"/>
            <a:ext cx="8229600" cy="1984585"/>
          </a:xfrm>
        </p:spPr>
        <p:txBody>
          <a:bodyPr/>
          <a:lstStyle/>
          <a:p>
            <a:r>
              <a:rPr lang="en-US" dirty="0"/>
              <a:t>Exclusionary Rule: Good Faith Exception in State v. Reynolds,</a:t>
            </a:r>
            <a:br>
              <a:rPr lang="en-US" dirty="0"/>
            </a:br>
            <a:r>
              <a:rPr lang="en-US" dirty="0">
                <a:cs typeface="Times New Roman" panose="02020603050405020304" pitchFamily="18" charset="0"/>
              </a:rPr>
              <a:t>504 S.W.3d 283 (Tenn. 2016)</a:t>
            </a:r>
            <a:br>
              <a:rPr lang="en-US" dirty="0"/>
            </a:br>
            <a:endParaRPr lang="en-US" dirty="0"/>
          </a:p>
        </p:txBody>
      </p:sp>
      <p:sp>
        <p:nvSpPr>
          <p:cNvPr id="3" name="Content Placeholder 2">
            <a:extLst>
              <a:ext uri="{FF2B5EF4-FFF2-40B4-BE49-F238E27FC236}">
                <a16:creationId xmlns:a16="http://schemas.microsoft.com/office/drawing/2014/main" id="{64D89AD8-4F58-A0E4-B086-EC39521D2838}"/>
              </a:ext>
            </a:extLst>
          </p:cNvPr>
          <p:cNvSpPr>
            <a:spLocks noGrp="1"/>
          </p:cNvSpPr>
          <p:nvPr>
            <p:ph idx="1"/>
          </p:nvPr>
        </p:nvSpPr>
        <p:spPr>
          <a:xfrm>
            <a:off x="457200" y="2504662"/>
            <a:ext cx="8229600" cy="3376158"/>
          </a:xfrm>
        </p:spPr>
        <p:txBody>
          <a:bodyPr/>
          <a:lstStyle/>
          <a:p>
            <a:r>
              <a:rPr lang="en-US" b="0" dirty="0"/>
              <a:t>There is a limited Good Faith exception to the exclusionary rule</a:t>
            </a:r>
          </a:p>
          <a:p>
            <a:r>
              <a:rPr lang="en-US" b="0" dirty="0"/>
              <a:t>The officer must be in strict compliance with binding precedent and agency policy at the time of the search</a:t>
            </a:r>
          </a:p>
          <a:p>
            <a:r>
              <a:rPr lang="en-US" dirty="0"/>
              <a:t>(also, consent was not sufficient in this case due to disability, crash injuries and medication)</a:t>
            </a:r>
            <a:endParaRPr lang="en-US" b="0" dirty="0"/>
          </a:p>
          <a:p>
            <a:endParaRPr lang="en-US" dirty="0"/>
          </a:p>
        </p:txBody>
      </p:sp>
      <p:sp>
        <p:nvSpPr>
          <p:cNvPr id="4" name="Slide Number Placeholder 3">
            <a:extLst>
              <a:ext uri="{FF2B5EF4-FFF2-40B4-BE49-F238E27FC236}">
                <a16:creationId xmlns:a16="http://schemas.microsoft.com/office/drawing/2014/main" id="{5E4D92FA-7DED-A020-D37F-3D433DD32582}"/>
              </a:ext>
            </a:extLst>
          </p:cNvPr>
          <p:cNvSpPr>
            <a:spLocks noGrp="1"/>
          </p:cNvSpPr>
          <p:nvPr>
            <p:ph type="sldNum" sz="quarter" idx="10"/>
          </p:nvPr>
        </p:nvSpPr>
        <p:spPr/>
        <p:txBody>
          <a:bodyPr/>
          <a:lstStyle/>
          <a:p>
            <a:r>
              <a:rPr lang="en-US"/>
              <a:t>8-</a:t>
            </a:r>
            <a:fld id="{9F4F17EC-3751-4A57-9281-36AF2CD679EC}" type="slidenum">
              <a:rPr lang="en-US" smtClean="0"/>
              <a:pPr/>
              <a:t>37</a:t>
            </a:fld>
            <a:endParaRPr lang="en-US" dirty="0"/>
          </a:p>
        </p:txBody>
      </p:sp>
    </p:spTree>
    <p:extLst>
      <p:ext uri="{BB962C8B-B14F-4D97-AF65-F5344CB8AC3E}">
        <p14:creationId xmlns:p14="http://schemas.microsoft.com/office/powerpoint/2010/main" val="1462372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56539-6E44-6078-701E-051140C36310}"/>
              </a:ext>
            </a:extLst>
          </p:cNvPr>
          <p:cNvSpPr>
            <a:spLocks noGrp="1"/>
          </p:cNvSpPr>
          <p:nvPr>
            <p:ph sz="quarter" idx="1"/>
          </p:nvPr>
        </p:nvSpPr>
        <p:spPr/>
        <p:txBody>
          <a:bodyPr/>
          <a:lstStyle/>
          <a:p>
            <a:pPr marL="0" indent="0" algn="ctr">
              <a:buNone/>
            </a:pPr>
            <a:r>
              <a:rPr lang="en-US" u="sng" dirty="0">
                <a:latin typeface="+mn-lt"/>
              </a:rPr>
              <a:t>State v. Moore</a:t>
            </a:r>
            <a:r>
              <a:rPr lang="en-US" dirty="0">
                <a:latin typeface="+mn-lt"/>
              </a:rPr>
              <a:t>, No. M2020-01147-CCA-R3-CD, 2022 Tenn. Crim. App. LEXIS 164 (Tenn. Crim. App., Apr. 12, 2022)</a:t>
            </a:r>
          </a:p>
          <a:p>
            <a:pPr marL="0" indent="0">
              <a:buNone/>
            </a:pPr>
            <a:endParaRPr lang="en-US" dirty="0">
              <a:solidFill>
                <a:srgbClr val="212121"/>
              </a:solidFill>
              <a:latin typeface="+mn-lt"/>
            </a:endParaRPr>
          </a:p>
          <a:p>
            <a:pPr marL="0" indent="0">
              <a:buNone/>
            </a:pPr>
            <a:r>
              <a:rPr lang="en-US" dirty="0">
                <a:solidFill>
                  <a:srgbClr val="212121"/>
                </a:solidFill>
                <a:latin typeface="+mn-lt"/>
              </a:rPr>
              <a:t>T</a:t>
            </a:r>
            <a:r>
              <a:rPr lang="en-US" b="0" i="0" dirty="0">
                <a:solidFill>
                  <a:srgbClr val="212121"/>
                </a:solidFill>
                <a:effectLst/>
                <a:latin typeface="+mn-lt"/>
              </a:rPr>
              <a:t>he results of a blood draw used by the hospital for medical treatment were admissible. </a:t>
            </a:r>
          </a:p>
          <a:p>
            <a:pPr marL="0" indent="0">
              <a:buNone/>
            </a:pPr>
            <a:endParaRPr lang="en-US" dirty="0">
              <a:solidFill>
                <a:srgbClr val="212121"/>
              </a:solidFill>
              <a:latin typeface="+mn-lt"/>
            </a:endParaRPr>
          </a:p>
          <a:p>
            <a:pPr marL="0" indent="0">
              <a:buNone/>
            </a:pPr>
            <a:r>
              <a:rPr lang="en-US" b="0" i="0" dirty="0">
                <a:solidFill>
                  <a:srgbClr val="212121"/>
                </a:solidFill>
                <a:effectLst/>
                <a:latin typeface="+mn-lt"/>
              </a:rPr>
              <a:t>(Get a search warrant for the hospital blood sample and a subpoena for the medical records) </a:t>
            </a:r>
            <a:endParaRPr lang="en-US" dirty="0">
              <a:latin typeface="+mn-lt"/>
            </a:endParaRPr>
          </a:p>
        </p:txBody>
      </p:sp>
      <p:sp>
        <p:nvSpPr>
          <p:cNvPr id="3" name="Title 2">
            <a:extLst>
              <a:ext uri="{FF2B5EF4-FFF2-40B4-BE49-F238E27FC236}">
                <a16:creationId xmlns:a16="http://schemas.microsoft.com/office/drawing/2014/main" id="{6B98FC75-2DF4-89AE-F43C-27DF0F1A277C}"/>
              </a:ext>
            </a:extLst>
          </p:cNvPr>
          <p:cNvSpPr>
            <a:spLocks noGrp="1"/>
          </p:cNvSpPr>
          <p:nvPr>
            <p:ph type="title"/>
          </p:nvPr>
        </p:nvSpPr>
        <p:spPr/>
        <p:txBody>
          <a:bodyPr/>
          <a:lstStyle/>
          <a:p>
            <a:r>
              <a:rPr lang="en-US" dirty="0"/>
              <a:t>Other Lawful Means</a:t>
            </a:r>
          </a:p>
        </p:txBody>
      </p:sp>
      <p:sp>
        <p:nvSpPr>
          <p:cNvPr id="4" name="Slide Number Placeholder 3">
            <a:extLst>
              <a:ext uri="{FF2B5EF4-FFF2-40B4-BE49-F238E27FC236}">
                <a16:creationId xmlns:a16="http://schemas.microsoft.com/office/drawing/2014/main" id="{984FAD53-F9D2-1A7F-F6E9-FBF6CC20B3DB}"/>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38</a:t>
            </a:fld>
            <a:endParaRPr lang="en-US"/>
          </a:p>
        </p:txBody>
      </p:sp>
    </p:spTree>
    <p:extLst>
      <p:ext uri="{BB962C8B-B14F-4D97-AF65-F5344CB8AC3E}">
        <p14:creationId xmlns:p14="http://schemas.microsoft.com/office/powerpoint/2010/main" val="4155043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57199" y="1726225"/>
            <a:ext cx="8316669" cy="3976688"/>
          </a:xfrm>
        </p:spPr>
        <p:txBody>
          <a:bodyPr/>
          <a:lstStyle/>
          <a:p>
            <a:pPr marL="285750" indent="-285750" eaLnBrk="1" hangingPunct="1">
              <a:spcBef>
                <a:spcPts val="1200"/>
              </a:spcBef>
              <a:buFont typeface="Arial" pitchFamily="34" charset="0"/>
              <a:buChar char="•"/>
              <a:defRPr/>
            </a:pPr>
            <a:r>
              <a:rPr lang="en-US" sz="2600" b="0" dirty="0"/>
              <a:t>Know your Legal Requirements</a:t>
            </a:r>
          </a:p>
          <a:p>
            <a:pPr marL="285750" indent="-285750" eaLnBrk="1" hangingPunct="1">
              <a:spcBef>
                <a:spcPts val="1200"/>
              </a:spcBef>
              <a:buFont typeface="Arial" pitchFamily="34" charset="0"/>
              <a:buChar char="•"/>
              <a:defRPr/>
            </a:pPr>
            <a:r>
              <a:rPr lang="en-US" sz="2600" b="0" dirty="0"/>
              <a:t>Develop Case File</a:t>
            </a:r>
          </a:p>
          <a:p>
            <a:pPr marL="285750" indent="-285750" eaLnBrk="1" hangingPunct="1">
              <a:spcBef>
                <a:spcPts val="1200"/>
              </a:spcBef>
              <a:buFont typeface="Arial" pitchFamily="34" charset="0"/>
              <a:buChar char="•"/>
              <a:defRPr/>
            </a:pPr>
            <a:r>
              <a:rPr lang="en-US" sz="2600" b="0" dirty="0"/>
              <a:t>Don’t skip steps</a:t>
            </a:r>
          </a:p>
          <a:p>
            <a:pPr marL="285750" indent="-285750" eaLnBrk="1" hangingPunct="1">
              <a:spcBef>
                <a:spcPts val="1200"/>
              </a:spcBef>
              <a:buFont typeface="Arial" pitchFamily="34" charset="0"/>
              <a:buChar char="•"/>
              <a:defRPr/>
            </a:pPr>
            <a:r>
              <a:rPr lang="en-US" sz="2600" b="0" dirty="0"/>
              <a:t>Know your limitations </a:t>
            </a:r>
          </a:p>
          <a:p>
            <a:pPr marL="285750" indent="-285750" eaLnBrk="1" hangingPunct="1">
              <a:spcBef>
                <a:spcPts val="1200"/>
              </a:spcBef>
              <a:buFont typeface="Arial" pitchFamily="34" charset="0"/>
              <a:buChar char="•"/>
              <a:defRPr/>
            </a:pPr>
            <a:r>
              <a:rPr lang="en-US" sz="2600" b="0" dirty="0"/>
              <a:t>Ask for help</a:t>
            </a:r>
          </a:p>
          <a:p>
            <a:pPr marL="285750" indent="-285750">
              <a:spcBef>
                <a:spcPts val="1200"/>
              </a:spcBef>
              <a:defRPr/>
            </a:pPr>
            <a:endParaRPr lang="en-US" sz="2600" b="0" dirty="0"/>
          </a:p>
        </p:txBody>
      </p:sp>
      <p:sp>
        <p:nvSpPr>
          <p:cNvPr id="6" name="Title 2"/>
          <p:cNvSpPr>
            <a:spLocks noGrp="1"/>
          </p:cNvSpPr>
          <p:nvPr>
            <p:ph type="title"/>
          </p:nvPr>
        </p:nvSpPr>
        <p:spPr>
          <a:xfrm>
            <a:off x="274638" y="325438"/>
            <a:ext cx="8534400" cy="1065212"/>
          </a:xfrm>
        </p:spPr>
        <p:txBody>
          <a:bodyPr/>
          <a:lstStyle/>
          <a:p>
            <a:r>
              <a:rPr lang="en-US" altLang="en-US" dirty="0"/>
              <a:t>Case Preparation</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39</a:t>
            </a:fld>
            <a:endParaRPr lang="en-US" dirty="0"/>
          </a:p>
        </p:txBody>
      </p:sp>
    </p:spTree>
    <p:custDataLst>
      <p:tags r:id="rId1"/>
    </p:custDataLst>
    <p:extLst>
      <p:ext uri="{BB962C8B-B14F-4D97-AF65-F5344CB8AC3E}">
        <p14:creationId xmlns:p14="http://schemas.microsoft.com/office/powerpoint/2010/main" val="14971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p:txBody>
          <a:bodyPr/>
          <a:lstStyle/>
          <a:p>
            <a:pPr marL="0" indent="0"/>
            <a:r>
              <a:rPr lang="en-US" dirty="0"/>
              <a:t>Entire process of identifying and gathering evidence to determine if a subject should be arrested for a DUI violation. (Totality of the Circumstances)</a:t>
            </a:r>
          </a:p>
          <a:p>
            <a:pPr marL="0" indent="0"/>
            <a:endParaRPr lang="en-US" dirty="0"/>
          </a:p>
          <a:p>
            <a:pPr marL="0" indent="0"/>
            <a:r>
              <a:rPr lang="en-US" dirty="0"/>
              <a:t>This includes Reasonable Suspicion or Probable Cause for the stop.</a:t>
            </a:r>
          </a:p>
          <a:p>
            <a:endParaRPr lang="en-US" dirty="0"/>
          </a:p>
        </p:txBody>
      </p:sp>
      <p:sp>
        <p:nvSpPr>
          <p:cNvPr id="6" name="Title 2"/>
          <p:cNvSpPr>
            <a:spLocks noGrp="1"/>
          </p:cNvSpPr>
          <p:nvPr>
            <p:ph type="title"/>
          </p:nvPr>
        </p:nvSpPr>
        <p:spPr/>
        <p:txBody>
          <a:bodyPr/>
          <a:lstStyle/>
          <a:p>
            <a:r>
              <a:rPr lang="en-US" altLang="en-US" dirty="0"/>
              <a:t>DUI Detection</a:t>
            </a:r>
          </a:p>
        </p:txBody>
      </p:sp>
      <p:sp>
        <p:nvSpPr>
          <p:cNvPr id="3" name="Slide Number Placeholder 2"/>
          <p:cNvSpPr>
            <a:spLocks noGrp="1"/>
          </p:cNvSpPr>
          <p:nvPr>
            <p:ph type="sldNum" sz="quarter" idx="10"/>
          </p:nvPr>
        </p:nvSpPr>
        <p:spPr/>
        <p:txBody>
          <a:bodyPr/>
          <a:lstStyle/>
          <a:p>
            <a:r>
              <a:rPr lang="en-US"/>
              <a:t>8-</a:t>
            </a:r>
            <a:fld id="{7E744B7E-3CEB-4FE5-9A44-D84E7AB1FA40}" type="slidenum">
              <a:rPr lang="en-US" smtClean="0"/>
              <a:pPr/>
              <a:t>4</a:t>
            </a:fld>
            <a:endParaRPr lang="en-US" dirty="0"/>
          </a:p>
        </p:txBody>
      </p:sp>
      <p:pic>
        <p:nvPicPr>
          <p:cNvPr id="9" name="Graphic 8" descr="Handcuffs">
            <a:extLst>
              <a:ext uri="{FF2B5EF4-FFF2-40B4-BE49-F238E27FC236}">
                <a16:creationId xmlns:a16="http://schemas.microsoft.com/office/drawing/2014/main" id="{6D4E1781-8F80-45C8-8089-B99DC23BC7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0405" y="4338993"/>
            <a:ext cx="2152711" cy="2152711"/>
          </a:xfrm>
          <a:prstGeom prst="rect">
            <a:avLst/>
          </a:prstGeom>
        </p:spPr>
      </p:pic>
    </p:spTree>
    <p:custDataLst>
      <p:tags r:id="rId1"/>
    </p:custDataLst>
    <p:extLst>
      <p:ext uri="{BB962C8B-B14F-4D97-AF65-F5344CB8AC3E}">
        <p14:creationId xmlns:p14="http://schemas.microsoft.com/office/powerpoint/2010/main" val="72274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4800" y="177800"/>
            <a:ext cx="8534400" cy="762000"/>
          </a:xfrm>
        </p:spPr>
        <p:txBody>
          <a:bodyPr/>
          <a:lstStyle/>
          <a:p>
            <a:br>
              <a:rPr lang="en-US" altLang="en-US"/>
            </a:br>
            <a:r>
              <a:rPr lang="en-US" altLang="en-US"/>
              <a:t>During the Detection Process</a:t>
            </a:r>
          </a:p>
        </p:txBody>
      </p:sp>
      <p:sp>
        <p:nvSpPr>
          <p:cNvPr id="6" name="Content Placeholder 1"/>
          <p:cNvSpPr>
            <a:spLocks noGrp="1"/>
          </p:cNvSpPr>
          <p:nvPr>
            <p:ph sz="quarter" idx="1"/>
          </p:nvPr>
        </p:nvSpPr>
        <p:spPr>
          <a:xfrm>
            <a:off x="474784" y="1736968"/>
            <a:ext cx="8212016" cy="4270131"/>
          </a:xfrm>
        </p:spPr>
        <p:txBody>
          <a:bodyPr/>
          <a:lstStyle/>
          <a:p>
            <a:pPr marL="285750" indent="-285750">
              <a:spcBef>
                <a:spcPts val="1200"/>
              </a:spcBef>
              <a:buFont typeface="Arial" pitchFamily="34" charset="0"/>
              <a:buChar char="•"/>
              <a:defRPr/>
            </a:pPr>
            <a:r>
              <a:rPr lang="en-US" sz="2600" b="0" dirty="0"/>
              <a:t>Keep in mind your State legal requirements</a:t>
            </a:r>
          </a:p>
          <a:p>
            <a:pPr marL="285750" indent="-285750">
              <a:spcBef>
                <a:spcPts val="1200"/>
              </a:spcBef>
              <a:buFont typeface="Arial" pitchFamily="34" charset="0"/>
              <a:buChar char="•"/>
              <a:defRPr/>
            </a:pPr>
            <a:r>
              <a:rPr lang="en-US" sz="2600" b="0" dirty="0"/>
              <a:t>Organize and document observations in terms of the three detection phases  </a:t>
            </a:r>
          </a:p>
          <a:p>
            <a:pPr marL="285750" indent="-285750">
              <a:spcBef>
                <a:spcPts val="1200"/>
              </a:spcBef>
              <a:buFont typeface="Arial" pitchFamily="34" charset="0"/>
              <a:buChar char="•"/>
              <a:defRPr/>
            </a:pPr>
            <a:r>
              <a:rPr lang="en-US" sz="2600" b="0" dirty="0"/>
              <a:t>Successful prosecution for impaired driving begins with building a DUI prosecution team  </a:t>
            </a:r>
          </a:p>
          <a:p>
            <a:pPr marL="285750" indent="-285750">
              <a:spcBef>
                <a:spcPts val="1200"/>
              </a:spcBef>
              <a:defRPr/>
            </a:pPr>
            <a:endParaRPr lang="en-US" sz="2600" b="0" dirty="0"/>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40</a:t>
            </a:fld>
            <a:endParaRPr lang="en-US" dirty="0"/>
          </a:p>
        </p:txBody>
      </p:sp>
    </p:spTree>
    <p:custDataLst>
      <p:tags r:id="rId1"/>
    </p:custDataLst>
    <p:extLst>
      <p:ext uri="{BB962C8B-B14F-4D97-AF65-F5344CB8AC3E}">
        <p14:creationId xmlns:p14="http://schemas.microsoft.com/office/powerpoint/2010/main" val="32820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4800" y="336550"/>
            <a:ext cx="8534400" cy="762000"/>
          </a:xfrm>
        </p:spPr>
        <p:txBody>
          <a:bodyPr/>
          <a:lstStyle/>
          <a:p>
            <a:br>
              <a:rPr lang="en-US" altLang="en-US"/>
            </a:br>
            <a:r>
              <a:rPr lang="en-US" altLang="en-US"/>
              <a:t>Prosecution Team </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41</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928" y="1903783"/>
            <a:ext cx="6042143" cy="4028094"/>
          </a:xfrm>
          <a:prstGeom prst="rect">
            <a:avLst/>
          </a:prstGeom>
        </p:spPr>
      </p:pic>
    </p:spTree>
    <p:custDataLst>
      <p:tags r:id="rId1"/>
    </p:custDataLst>
    <p:extLst>
      <p:ext uri="{BB962C8B-B14F-4D97-AF65-F5344CB8AC3E}">
        <p14:creationId xmlns:p14="http://schemas.microsoft.com/office/powerpoint/2010/main" val="4032461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om The Mind of a Recovering 5150 X-DJ: 15 Details from ..."/>
          <p:cNvPicPr>
            <a:picLocks noChangeAspect="1"/>
          </p:cNvPicPr>
          <p:nvPr/>
        </p:nvPicPr>
        <p:blipFill>
          <a:blip r:embed="rId4">
            <a:duotone>
              <a:schemeClr val="accent3">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0" y="374771"/>
            <a:ext cx="9144000" cy="6075363"/>
          </a:xfrm>
          <a:prstGeom prst="rect">
            <a:avLst/>
          </a:prstGeom>
        </p:spPr>
      </p:pic>
      <p:sp>
        <p:nvSpPr>
          <p:cNvPr id="5" name="Content Placeholder 1"/>
          <p:cNvSpPr>
            <a:spLocks noGrp="1"/>
          </p:cNvSpPr>
          <p:nvPr>
            <p:ph sz="quarter" idx="1"/>
          </p:nvPr>
        </p:nvSpPr>
        <p:spPr>
          <a:xfrm>
            <a:off x="439615" y="2262554"/>
            <a:ext cx="8194432" cy="1688123"/>
          </a:xfrm>
        </p:spPr>
        <p:txBody>
          <a:bodyPr/>
          <a:lstStyle/>
          <a:p>
            <a:pPr marL="0" indent="0" algn="ctr" eaLnBrk="1" hangingPunct="1">
              <a:spcBef>
                <a:spcPts val="1200"/>
              </a:spcBef>
              <a:defRPr/>
            </a:pPr>
            <a:r>
              <a:rPr lang="en-US" sz="3600" b="1" dirty="0"/>
              <a:t>Remember</a:t>
            </a:r>
          </a:p>
          <a:p>
            <a:pPr marL="0" indent="0" algn="ctr" eaLnBrk="1" hangingPunct="1">
              <a:spcBef>
                <a:spcPts val="1200"/>
              </a:spcBef>
              <a:defRPr/>
            </a:pPr>
            <a:r>
              <a:rPr lang="en-US" dirty="0"/>
              <a:t>Comprehensive Case Preparation Yields Effective Courtroom Presentation</a:t>
            </a:r>
          </a:p>
          <a:p>
            <a:pPr marL="0" indent="0" eaLnBrk="1" hangingPunct="1">
              <a:spcBef>
                <a:spcPts val="1200"/>
              </a:spcBef>
              <a:buFontTx/>
              <a:buChar char="•"/>
              <a:defRPr/>
            </a:pPr>
            <a:endParaRPr lang="en-US" dirty="0"/>
          </a:p>
          <a:p>
            <a:pPr marL="0" indent="0">
              <a:spcBef>
                <a:spcPts val="1200"/>
              </a:spcBef>
              <a:defRPr/>
            </a:pPr>
            <a:endParaRPr lang="en-US" dirty="0"/>
          </a:p>
        </p:txBody>
      </p:sp>
      <p:sp>
        <p:nvSpPr>
          <p:cNvPr id="6" name="Title 2"/>
          <p:cNvSpPr>
            <a:spLocks noGrp="1"/>
          </p:cNvSpPr>
          <p:nvPr>
            <p:ph type="title"/>
          </p:nvPr>
        </p:nvSpPr>
        <p:spPr>
          <a:xfrm>
            <a:off x="304800" y="937663"/>
            <a:ext cx="8534400" cy="762000"/>
          </a:xfrm>
        </p:spPr>
        <p:txBody>
          <a:bodyPr/>
          <a:lstStyle/>
          <a:p>
            <a:r>
              <a:rPr lang="en-US" altLang="en-US"/>
              <a:t>What is in a Case File?</a:t>
            </a:r>
          </a:p>
        </p:txBody>
      </p:sp>
      <p:sp>
        <p:nvSpPr>
          <p:cNvPr id="7" name="Slide Number Placeholder 6"/>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42</a:t>
            </a:fld>
            <a:endParaRPr lang="en-US" dirty="0"/>
          </a:p>
        </p:txBody>
      </p:sp>
      <p:pic>
        <p:nvPicPr>
          <p:cNvPr id="4" name="Graphic 3" descr="Warning">
            <a:extLst>
              <a:ext uri="{FF2B5EF4-FFF2-40B4-BE49-F238E27FC236}">
                <a16:creationId xmlns:a16="http://schemas.microsoft.com/office/drawing/2014/main" id="{E05CA3F1-3A2A-41A2-A0AD-2AC2249C8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13871" y="4333630"/>
            <a:ext cx="1645920" cy="1645920"/>
          </a:xfrm>
          <a:prstGeom prst="rect">
            <a:avLst/>
          </a:prstGeom>
        </p:spPr>
      </p:pic>
    </p:spTree>
    <p:custDataLst>
      <p:tags r:id="rId1"/>
    </p:custDataLst>
    <p:extLst>
      <p:ext uri="{BB962C8B-B14F-4D97-AF65-F5344CB8AC3E}">
        <p14:creationId xmlns:p14="http://schemas.microsoft.com/office/powerpoint/2010/main" val="24016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CFA6E4-0314-470B-D059-14D721FC7959}"/>
              </a:ext>
            </a:extLst>
          </p:cNvPr>
          <p:cNvSpPr>
            <a:spLocks noGrp="1"/>
          </p:cNvSpPr>
          <p:nvPr>
            <p:ph sz="quarter" idx="1"/>
          </p:nvPr>
        </p:nvSpPr>
        <p:spPr/>
        <p:txBody>
          <a:bodyPr/>
          <a:lstStyle/>
          <a:p>
            <a:pPr eaLnBrk="1" hangingPunct="1">
              <a:defRPr/>
            </a:pPr>
            <a:r>
              <a:rPr lang="en-US" dirty="0">
                <a:cs typeface="+mn-cs"/>
              </a:rPr>
              <a:t>All Observations </a:t>
            </a:r>
          </a:p>
          <a:p>
            <a:pPr eaLnBrk="1" hangingPunct="1">
              <a:defRPr/>
            </a:pPr>
            <a:r>
              <a:rPr lang="en-US" dirty="0">
                <a:cs typeface="+mn-cs"/>
              </a:rPr>
              <a:t>All Evidence</a:t>
            </a:r>
          </a:p>
          <a:p>
            <a:pPr eaLnBrk="1" hangingPunct="1">
              <a:defRPr/>
            </a:pPr>
            <a:r>
              <a:rPr lang="en-US" dirty="0">
                <a:cs typeface="+mn-cs"/>
              </a:rPr>
              <a:t>Potential Witness List</a:t>
            </a:r>
          </a:p>
          <a:p>
            <a:pPr eaLnBrk="1" hangingPunct="1">
              <a:defRPr/>
            </a:pPr>
            <a:r>
              <a:rPr lang="en-US" dirty="0">
                <a:cs typeface="+mn-cs"/>
              </a:rPr>
              <a:t>Chemical Test Results</a:t>
            </a:r>
          </a:p>
          <a:p>
            <a:pPr eaLnBrk="1" hangingPunct="1">
              <a:defRPr/>
            </a:pPr>
            <a:r>
              <a:rPr lang="en-US" dirty="0">
                <a:cs typeface="+mn-cs"/>
              </a:rPr>
              <a:t>Photos, Diagrams, Scene Sketch</a:t>
            </a:r>
          </a:p>
          <a:p>
            <a:pPr eaLnBrk="1" hangingPunct="1">
              <a:defRPr/>
            </a:pPr>
            <a:r>
              <a:rPr lang="en-US" dirty="0">
                <a:cs typeface="+mn-cs"/>
              </a:rPr>
              <a:t>Other?</a:t>
            </a:r>
          </a:p>
          <a:p>
            <a:endParaRPr lang="en-US" dirty="0"/>
          </a:p>
        </p:txBody>
      </p:sp>
      <p:sp>
        <p:nvSpPr>
          <p:cNvPr id="3" name="Title 2">
            <a:extLst>
              <a:ext uri="{FF2B5EF4-FFF2-40B4-BE49-F238E27FC236}">
                <a16:creationId xmlns:a16="http://schemas.microsoft.com/office/drawing/2014/main" id="{E1A2C099-CC48-D7EC-0BB8-9AA37851E94E}"/>
              </a:ext>
            </a:extLst>
          </p:cNvPr>
          <p:cNvSpPr>
            <a:spLocks noGrp="1"/>
          </p:cNvSpPr>
          <p:nvPr>
            <p:ph type="title"/>
          </p:nvPr>
        </p:nvSpPr>
        <p:spPr/>
        <p:txBody>
          <a:bodyPr/>
          <a:lstStyle/>
          <a:p>
            <a:r>
              <a:rPr lang="en-US" dirty="0">
                <a:cs typeface="+mj-cs"/>
              </a:rPr>
              <a:t>What is in a Case File?</a:t>
            </a:r>
            <a:endParaRPr lang="en-US" dirty="0"/>
          </a:p>
        </p:txBody>
      </p:sp>
      <p:sp>
        <p:nvSpPr>
          <p:cNvPr id="4" name="Slide Number Placeholder 3">
            <a:extLst>
              <a:ext uri="{FF2B5EF4-FFF2-40B4-BE49-F238E27FC236}">
                <a16:creationId xmlns:a16="http://schemas.microsoft.com/office/drawing/2014/main" id="{63ED9B26-B815-2A47-58B2-D354A865EB71}"/>
              </a:ext>
            </a:extLst>
          </p:cNvPr>
          <p:cNvSpPr>
            <a:spLocks noGrp="1"/>
          </p:cNvSpPr>
          <p:nvPr>
            <p:ph type="sldNum" sz="quarter" idx="10"/>
          </p:nvPr>
        </p:nvSpPr>
        <p:spPr/>
        <p:txBody>
          <a:bodyPr/>
          <a:lstStyle/>
          <a:p>
            <a:r>
              <a:rPr lang="en-US"/>
              <a:t>8-</a:t>
            </a:r>
            <a:fld id="{9F4F17EC-3751-4A57-9281-36AF2CD679EC}" type="slidenum">
              <a:rPr lang="en-US" smtClean="0"/>
              <a:pPr/>
              <a:t>43</a:t>
            </a:fld>
            <a:endParaRPr lang="en-US" dirty="0"/>
          </a:p>
        </p:txBody>
      </p:sp>
    </p:spTree>
    <p:extLst>
      <p:ext uri="{BB962C8B-B14F-4D97-AF65-F5344CB8AC3E}">
        <p14:creationId xmlns:p14="http://schemas.microsoft.com/office/powerpoint/2010/main" val="4255439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57200" y="2140801"/>
            <a:ext cx="8247185" cy="4572000"/>
          </a:xfrm>
        </p:spPr>
        <p:txBody>
          <a:bodyPr/>
          <a:lstStyle/>
          <a:p>
            <a:pPr marL="457200" indent="-457200">
              <a:spcBef>
                <a:spcPts val="1200"/>
              </a:spcBef>
              <a:spcAft>
                <a:spcPts val="0"/>
              </a:spcAft>
              <a:buFont typeface="Arial" pitchFamily="34" charset="0"/>
              <a:buChar char="•"/>
              <a:defRPr/>
            </a:pPr>
            <a:r>
              <a:rPr lang="en-US" sz="2600" b="0" dirty="0"/>
              <a:t>Officer who observed driving and/or made traffic stop</a:t>
            </a:r>
          </a:p>
          <a:p>
            <a:pPr marL="457200" indent="-457200">
              <a:spcBef>
                <a:spcPts val="1200"/>
              </a:spcBef>
              <a:spcAft>
                <a:spcPts val="0"/>
              </a:spcAft>
              <a:buFont typeface="Arial" pitchFamily="34" charset="0"/>
              <a:buChar char="•"/>
              <a:defRPr/>
            </a:pPr>
            <a:r>
              <a:rPr lang="en-US" sz="2600" b="0" dirty="0"/>
              <a:t>Other officers </a:t>
            </a:r>
          </a:p>
          <a:p>
            <a:pPr marL="457200" indent="-457200">
              <a:spcBef>
                <a:spcPts val="1200"/>
              </a:spcBef>
              <a:spcAft>
                <a:spcPts val="0"/>
              </a:spcAft>
              <a:buFont typeface="Arial" pitchFamily="34" charset="0"/>
              <a:buChar char="•"/>
              <a:defRPr/>
            </a:pPr>
            <a:r>
              <a:rPr lang="en-US" sz="2600" b="0" dirty="0"/>
              <a:t>Lay witnesses (Get their contact information and written statements)</a:t>
            </a:r>
          </a:p>
          <a:p>
            <a:pPr>
              <a:spcBef>
                <a:spcPts val="1200"/>
              </a:spcBef>
              <a:spcAft>
                <a:spcPts val="0"/>
              </a:spcAft>
              <a:defRPr/>
            </a:pPr>
            <a:endParaRPr lang="en-US" sz="2600" b="0" dirty="0"/>
          </a:p>
        </p:txBody>
      </p:sp>
      <p:sp>
        <p:nvSpPr>
          <p:cNvPr id="6" name="Title 2"/>
          <p:cNvSpPr>
            <a:spLocks noGrp="1"/>
          </p:cNvSpPr>
          <p:nvPr>
            <p:ph type="title"/>
          </p:nvPr>
        </p:nvSpPr>
        <p:spPr>
          <a:xfrm>
            <a:off x="304800" y="762000"/>
            <a:ext cx="8534400" cy="762000"/>
          </a:xfrm>
        </p:spPr>
        <p:txBody>
          <a:bodyPr/>
          <a:lstStyle/>
          <a:p>
            <a:r>
              <a:rPr lang="en-US" altLang="en-US" dirty="0"/>
              <a:t>Phase One: </a:t>
            </a:r>
            <a:br>
              <a:rPr lang="en-US" altLang="en-US" dirty="0"/>
            </a:br>
            <a:r>
              <a:rPr lang="en-US" altLang="en-US" dirty="0"/>
              <a:t>Who Can Help?</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44</a:t>
            </a:fld>
            <a:endParaRPr lang="en-US" dirty="0"/>
          </a:p>
        </p:txBody>
      </p:sp>
    </p:spTree>
    <p:custDataLst>
      <p:tags r:id="rId1"/>
    </p:custDataLst>
    <p:extLst>
      <p:ext uri="{BB962C8B-B14F-4D97-AF65-F5344CB8AC3E}">
        <p14:creationId xmlns:p14="http://schemas.microsoft.com/office/powerpoint/2010/main" val="40300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74785" y="2092568"/>
            <a:ext cx="8212016" cy="4155831"/>
          </a:xfrm>
        </p:spPr>
        <p:txBody>
          <a:bodyPr/>
          <a:lstStyle/>
          <a:p>
            <a:pPr marL="285750" indent="-285750">
              <a:spcBef>
                <a:spcPts val="1200"/>
              </a:spcBef>
              <a:spcAft>
                <a:spcPts val="0"/>
              </a:spcAft>
              <a:buFont typeface="Arial" pitchFamily="34" charset="0"/>
              <a:buChar char="•"/>
              <a:defRPr/>
            </a:pPr>
            <a:r>
              <a:rPr lang="en-US" sz="2600" b="0" dirty="0"/>
              <a:t>Note every observation made regarding personal contact (including paraphernalia)</a:t>
            </a:r>
          </a:p>
          <a:p>
            <a:pPr marL="285750" indent="-285750">
              <a:spcBef>
                <a:spcPts val="1200"/>
              </a:spcBef>
              <a:spcAft>
                <a:spcPts val="0"/>
              </a:spcAft>
              <a:buFont typeface="Arial" pitchFamily="34" charset="0"/>
              <a:buChar char="•"/>
              <a:defRPr/>
            </a:pPr>
            <a:r>
              <a:rPr lang="en-US" sz="2600" b="0" dirty="0"/>
              <a:t>Include observations before and after subject exits vehicle  </a:t>
            </a:r>
          </a:p>
          <a:p>
            <a:pPr marL="285750" indent="-285750">
              <a:spcBef>
                <a:spcPts val="1200"/>
              </a:spcBef>
              <a:spcAft>
                <a:spcPts val="0"/>
              </a:spcAft>
              <a:buFont typeface="Arial" pitchFamily="34" charset="0"/>
              <a:buChar char="•"/>
              <a:defRPr/>
            </a:pPr>
            <a:r>
              <a:rPr lang="en-US" sz="2600" b="0" dirty="0"/>
              <a:t>Documenting can reinforce reasonable suspicion for the stop</a:t>
            </a:r>
          </a:p>
          <a:p>
            <a:pPr marL="285750" indent="-285750">
              <a:spcBef>
                <a:spcPts val="1200"/>
              </a:spcBef>
              <a:spcAft>
                <a:spcPts val="0"/>
              </a:spcAft>
              <a:defRPr/>
            </a:pPr>
            <a:endParaRPr lang="en-US" sz="2600" b="0" dirty="0"/>
          </a:p>
        </p:txBody>
      </p:sp>
      <p:sp>
        <p:nvSpPr>
          <p:cNvPr id="6" name="Title 2"/>
          <p:cNvSpPr>
            <a:spLocks noGrp="1"/>
          </p:cNvSpPr>
          <p:nvPr>
            <p:ph type="title"/>
          </p:nvPr>
        </p:nvSpPr>
        <p:spPr>
          <a:xfrm>
            <a:off x="304800" y="533400"/>
            <a:ext cx="8534400" cy="1143000"/>
          </a:xfrm>
        </p:spPr>
        <p:txBody>
          <a:bodyPr/>
          <a:lstStyle/>
          <a:p>
            <a:r>
              <a:rPr lang="en-US" altLang="en-US" dirty="0"/>
              <a:t>Phase Two: </a:t>
            </a:r>
            <a:br>
              <a:rPr lang="en-US" altLang="en-US" dirty="0"/>
            </a:br>
            <a:r>
              <a:rPr lang="en-US" altLang="en-US" dirty="0"/>
              <a:t>Document Observations</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6566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92369" y="2039814"/>
            <a:ext cx="8346832" cy="4246685"/>
          </a:xfrm>
        </p:spPr>
        <p:txBody>
          <a:bodyPr/>
          <a:lstStyle/>
          <a:p>
            <a:pPr marL="285750" indent="-285750">
              <a:spcBef>
                <a:spcPts val="1200"/>
              </a:spcBef>
              <a:spcAft>
                <a:spcPts val="0"/>
              </a:spcAft>
              <a:buFontTx/>
              <a:buChar char="•"/>
            </a:pPr>
            <a:r>
              <a:rPr lang="en-US" altLang="en-US" sz="2600" dirty="0"/>
              <a:t>HGN, WAT, OLS and other sobriety tests, including associated clues</a:t>
            </a:r>
          </a:p>
          <a:p>
            <a:pPr marL="285750" indent="-285750">
              <a:spcBef>
                <a:spcPts val="1200"/>
              </a:spcBef>
              <a:spcAft>
                <a:spcPts val="0"/>
              </a:spcAft>
              <a:buFontTx/>
              <a:buChar char="•"/>
            </a:pPr>
            <a:r>
              <a:rPr lang="en-US" altLang="en-US" sz="2600" dirty="0"/>
              <a:t>Potential team members:</a:t>
            </a:r>
          </a:p>
          <a:p>
            <a:pPr marL="738188" lvl="1" indent="-280988">
              <a:spcBef>
                <a:spcPts val="1200"/>
              </a:spcBef>
              <a:spcAft>
                <a:spcPts val="0"/>
              </a:spcAft>
              <a:buFont typeface="Wingdings" panose="05000000000000000000" pitchFamily="2" charset="2"/>
              <a:buChar char="§"/>
            </a:pPr>
            <a:r>
              <a:rPr lang="en-US" altLang="en-US" sz="2400" b="0" dirty="0"/>
              <a:t>Law enforcement officer(s) </a:t>
            </a:r>
          </a:p>
          <a:p>
            <a:pPr marL="738188" lvl="1" indent="-280988">
              <a:spcBef>
                <a:spcPts val="1200"/>
              </a:spcBef>
              <a:spcAft>
                <a:spcPts val="0"/>
              </a:spcAft>
              <a:buFont typeface="Wingdings" panose="05000000000000000000" pitchFamily="2" charset="2"/>
              <a:buChar char="§"/>
            </a:pPr>
            <a:r>
              <a:rPr lang="en-US" altLang="en-US" sz="2400" b="0" dirty="0"/>
              <a:t>Lay witnesses</a:t>
            </a:r>
          </a:p>
        </p:txBody>
      </p:sp>
      <p:sp>
        <p:nvSpPr>
          <p:cNvPr id="6" name="Title 2"/>
          <p:cNvSpPr>
            <a:spLocks noGrp="1"/>
          </p:cNvSpPr>
          <p:nvPr>
            <p:ph type="title"/>
          </p:nvPr>
        </p:nvSpPr>
        <p:spPr>
          <a:xfrm>
            <a:off x="304800" y="533400"/>
            <a:ext cx="8534400" cy="1181100"/>
          </a:xfrm>
        </p:spPr>
        <p:txBody>
          <a:bodyPr/>
          <a:lstStyle/>
          <a:p>
            <a:r>
              <a:rPr lang="en-US" altLang="en-US" dirty="0"/>
              <a:t>Phase Three: </a:t>
            </a:r>
            <a:br>
              <a:rPr lang="en-US" altLang="en-US" dirty="0"/>
            </a:br>
            <a:r>
              <a:rPr lang="en-US" altLang="en-US" dirty="0"/>
              <a:t>Thoroughly Document </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46</a:t>
            </a:fld>
            <a:endParaRPr lang="en-US" dirty="0"/>
          </a:p>
        </p:txBody>
      </p:sp>
    </p:spTree>
    <p:custDataLst>
      <p:tags r:id="rId1"/>
    </p:custDataLst>
    <p:extLst>
      <p:ext uri="{BB962C8B-B14F-4D97-AF65-F5344CB8AC3E}">
        <p14:creationId xmlns:p14="http://schemas.microsoft.com/office/powerpoint/2010/main" val="52710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509954" y="2181225"/>
            <a:ext cx="8329246" cy="3549650"/>
          </a:xfrm>
        </p:spPr>
        <p:txBody>
          <a:bodyPr/>
          <a:lstStyle/>
          <a:p>
            <a:pPr marL="457200" indent="-457200">
              <a:spcBef>
                <a:spcPts val="1200"/>
              </a:spcBef>
              <a:spcAft>
                <a:spcPts val="0"/>
              </a:spcAft>
              <a:buFontTx/>
              <a:buChar char="•"/>
            </a:pPr>
            <a:r>
              <a:rPr lang="en-US" altLang="en-US" sz="2600" b="0" dirty="0"/>
              <a:t>Breath testing operators/technical supervisors</a:t>
            </a:r>
          </a:p>
          <a:p>
            <a:pPr marL="457200" indent="-457200">
              <a:spcBef>
                <a:spcPts val="1200"/>
              </a:spcBef>
              <a:spcAft>
                <a:spcPts val="0"/>
              </a:spcAft>
              <a:buFontTx/>
              <a:buChar char="•"/>
            </a:pPr>
            <a:r>
              <a:rPr lang="en-US" altLang="en-US" sz="2600" b="0" dirty="0"/>
              <a:t>DREs </a:t>
            </a:r>
          </a:p>
          <a:p>
            <a:pPr marL="457200" indent="-457200">
              <a:spcBef>
                <a:spcPts val="1200"/>
              </a:spcBef>
              <a:spcAft>
                <a:spcPts val="0"/>
              </a:spcAft>
              <a:buFontTx/>
              <a:buChar char="•"/>
            </a:pPr>
            <a:r>
              <a:rPr lang="en-US" altLang="en-US" sz="2600" b="0" dirty="0"/>
              <a:t>Medical personnel</a:t>
            </a:r>
          </a:p>
          <a:p>
            <a:pPr marL="457200" indent="-457200">
              <a:spcBef>
                <a:spcPts val="1200"/>
              </a:spcBef>
              <a:spcAft>
                <a:spcPts val="0"/>
              </a:spcAft>
              <a:buFontTx/>
              <a:buChar char="•"/>
            </a:pPr>
            <a:r>
              <a:rPr lang="en-US" altLang="en-US" sz="2600" b="0" dirty="0"/>
              <a:t>Jail personnel</a:t>
            </a:r>
          </a:p>
        </p:txBody>
      </p:sp>
      <p:sp>
        <p:nvSpPr>
          <p:cNvPr id="6" name="Title 2"/>
          <p:cNvSpPr>
            <a:spLocks noGrp="1"/>
          </p:cNvSpPr>
          <p:nvPr>
            <p:ph type="title"/>
          </p:nvPr>
        </p:nvSpPr>
        <p:spPr>
          <a:xfrm>
            <a:off x="304800" y="506413"/>
            <a:ext cx="8534400" cy="1398588"/>
          </a:xfrm>
        </p:spPr>
        <p:txBody>
          <a:bodyPr/>
          <a:lstStyle/>
          <a:p>
            <a:r>
              <a:rPr lang="en-US" altLang="en-US" dirty="0"/>
              <a:t>Post Arrest Process </a:t>
            </a:r>
            <a:br>
              <a:rPr lang="en-US" altLang="en-US" dirty="0"/>
            </a:br>
            <a:r>
              <a:rPr lang="en-US" altLang="en-US" dirty="0"/>
              <a:t>Potential Team Members</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47</a:t>
            </a:fld>
            <a:endParaRPr lang="en-US" dirty="0"/>
          </a:p>
        </p:txBody>
      </p:sp>
    </p:spTree>
    <p:custDataLst>
      <p:tags r:id="rId1"/>
    </p:custDataLst>
    <p:extLst>
      <p:ext uri="{BB962C8B-B14F-4D97-AF65-F5344CB8AC3E}">
        <p14:creationId xmlns:p14="http://schemas.microsoft.com/office/powerpoint/2010/main" val="9486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57200" y="1801813"/>
            <a:ext cx="8229600" cy="4427537"/>
          </a:xfrm>
        </p:spPr>
        <p:txBody>
          <a:bodyPr/>
          <a:lstStyle/>
          <a:p>
            <a:pPr marL="285750" indent="-285750" eaLnBrk="1" hangingPunct="1">
              <a:spcBef>
                <a:spcPts val="1200"/>
              </a:spcBef>
              <a:buFont typeface="Arial" pitchFamily="34" charset="0"/>
              <a:buChar char="•"/>
              <a:defRPr/>
            </a:pPr>
            <a:r>
              <a:rPr lang="en-US" sz="2600" b="0" dirty="0"/>
              <a:t>Local Prosecutor</a:t>
            </a:r>
          </a:p>
          <a:p>
            <a:pPr marL="285750" indent="-285750" eaLnBrk="1" hangingPunct="1">
              <a:spcBef>
                <a:spcPts val="1200"/>
              </a:spcBef>
              <a:buFont typeface="Arial" pitchFamily="34" charset="0"/>
              <a:buChar char="•"/>
              <a:defRPr/>
            </a:pPr>
            <a:r>
              <a:rPr lang="en-US" sz="2600" b="0" dirty="0"/>
              <a:t>Toxicologist</a:t>
            </a:r>
          </a:p>
          <a:p>
            <a:pPr marL="285750" indent="-285750" eaLnBrk="1" hangingPunct="1">
              <a:spcBef>
                <a:spcPts val="1200"/>
              </a:spcBef>
              <a:buFont typeface="Arial" pitchFamily="34" charset="0"/>
              <a:buChar char="•"/>
              <a:defRPr/>
            </a:pPr>
            <a:r>
              <a:rPr lang="en-US" sz="2600" b="0" dirty="0"/>
              <a:t>DRE/DRE State Coordinator</a:t>
            </a:r>
          </a:p>
          <a:p>
            <a:pPr marL="285750" indent="-285750" eaLnBrk="1" hangingPunct="1">
              <a:spcBef>
                <a:spcPts val="1200"/>
              </a:spcBef>
              <a:buFont typeface="Arial" pitchFamily="34" charset="0"/>
              <a:buChar char="•"/>
              <a:defRPr/>
            </a:pPr>
            <a:r>
              <a:rPr lang="en-US" sz="2600" b="0" dirty="0"/>
              <a:t>TSRPs</a:t>
            </a:r>
          </a:p>
          <a:p>
            <a:pPr marL="285750" indent="-285750" eaLnBrk="1" hangingPunct="1">
              <a:spcBef>
                <a:spcPts val="1200"/>
              </a:spcBef>
              <a:buFont typeface="Arial" pitchFamily="34" charset="0"/>
              <a:buChar char="•"/>
              <a:defRPr/>
            </a:pPr>
            <a:r>
              <a:rPr lang="en-US" sz="2600" b="0" dirty="0"/>
              <a:t>IACP DEC Program Coordinator </a:t>
            </a:r>
          </a:p>
          <a:p>
            <a:pPr marL="285750" indent="-285750" eaLnBrk="1" hangingPunct="1">
              <a:spcBef>
                <a:spcPts val="1200"/>
              </a:spcBef>
              <a:buFont typeface="Arial" pitchFamily="34" charset="0"/>
              <a:buChar char="•"/>
              <a:defRPr/>
            </a:pPr>
            <a:r>
              <a:rPr lang="en-US" sz="2600" b="0" dirty="0"/>
              <a:t>NHTSA/NAPC Prosecutor Fellow</a:t>
            </a:r>
          </a:p>
          <a:p>
            <a:pPr marL="285750" indent="-285750" eaLnBrk="1" hangingPunct="1">
              <a:spcBef>
                <a:spcPts val="1200"/>
              </a:spcBef>
              <a:buFont typeface="Arial" pitchFamily="34" charset="0"/>
              <a:buChar char="•"/>
              <a:defRPr/>
            </a:pPr>
            <a:r>
              <a:rPr lang="en-US" sz="2600" b="0" dirty="0"/>
              <a:t>NTLC</a:t>
            </a:r>
          </a:p>
          <a:p>
            <a:pPr marL="285750" indent="-285750">
              <a:defRPr/>
            </a:pPr>
            <a:endParaRPr lang="en-US" sz="2600" b="0" dirty="0"/>
          </a:p>
        </p:txBody>
      </p:sp>
      <p:sp>
        <p:nvSpPr>
          <p:cNvPr id="6" name="Title 2"/>
          <p:cNvSpPr>
            <a:spLocks noGrp="1"/>
          </p:cNvSpPr>
          <p:nvPr>
            <p:ph type="title"/>
          </p:nvPr>
        </p:nvSpPr>
        <p:spPr>
          <a:xfrm>
            <a:off x="304800" y="476250"/>
            <a:ext cx="8534400" cy="1238249"/>
          </a:xfrm>
        </p:spPr>
        <p:txBody>
          <a:bodyPr/>
          <a:lstStyle/>
          <a:p>
            <a:r>
              <a:rPr lang="en-US" altLang="en-US" dirty="0"/>
              <a:t>Pre-Trial Preparation </a:t>
            </a:r>
            <a:br>
              <a:rPr lang="en-US" altLang="en-US" dirty="0"/>
            </a:br>
            <a:r>
              <a:rPr lang="en-US" altLang="en-US" dirty="0"/>
              <a:t>Who Can Help? </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48</a:t>
            </a:fld>
            <a:endParaRPr lang="en-US" dirty="0"/>
          </a:p>
        </p:txBody>
      </p:sp>
    </p:spTree>
    <p:custDataLst>
      <p:tags r:id="rId1"/>
    </p:custDataLst>
    <p:extLst>
      <p:ext uri="{BB962C8B-B14F-4D97-AF65-F5344CB8AC3E}">
        <p14:creationId xmlns:p14="http://schemas.microsoft.com/office/powerpoint/2010/main" val="40917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527538" y="1850780"/>
            <a:ext cx="4044462" cy="3156438"/>
          </a:xfrm>
        </p:spPr>
        <p:txBody>
          <a:bodyPr/>
          <a:lstStyle/>
          <a:p>
            <a:pPr marL="285750" indent="-285750" eaLnBrk="1" hangingPunct="1">
              <a:spcBef>
                <a:spcPts val="1200"/>
              </a:spcBef>
              <a:buFont typeface="Arial" pitchFamily="34" charset="0"/>
              <a:buChar char="•"/>
              <a:defRPr/>
            </a:pPr>
            <a:r>
              <a:rPr lang="en-US" sz="2600" b="0" dirty="0"/>
              <a:t>Review your case file</a:t>
            </a:r>
          </a:p>
          <a:p>
            <a:pPr marL="285750" indent="-285750" eaLnBrk="1" hangingPunct="1">
              <a:spcBef>
                <a:spcPts val="1200"/>
              </a:spcBef>
              <a:buFont typeface="Arial" pitchFamily="34" charset="0"/>
              <a:buChar char="•"/>
              <a:defRPr/>
            </a:pPr>
            <a:r>
              <a:rPr lang="en-US" sz="2600" b="0" dirty="0"/>
              <a:t>Meet with prosecutor </a:t>
            </a:r>
          </a:p>
          <a:p>
            <a:pPr marL="285750" indent="-285750" eaLnBrk="1" hangingPunct="1">
              <a:spcBef>
                <a:spcPts val="1200"/>
              </a:spcBef>
              <a:buFont typeface="Arial" pitchFamily="34" charset="0"/>
              <a:buChar char="•"/>
              <a:defRPr/>
            </a:pPr>
            <a:r>
              <a:rPr lang="en-US" sz="2600" b="0" dirty="0"/>
              <a:t>Anticipate defense</a:t>
            </a:r>
          </a:p>
          <a:p>
            <a:pPr marL="285750" indent="-285750" eaLnBrk="1" hangingPunct="1">
              <a:spcBef>
                <a:spcPts val="1200"/>
              </a:spcBef>
              <a:buFont typeface="Arial" pitchFamily="34" charset="0"/>
              <a:buChar char="•"/>
              <a:defRPr/>
            </a:pPr>
            <a:r>
              <a:rPr lang="en-US" sz="2600" b="0" dirty="0"/>
              <a:t>Develop visual aids</a:t>
            </a:r>
          </a:p>
          <a:p>
            <a:pPr marL="285750" indent="-285750" eaLnBrk="1" hangingPunct="1">
              <a:spcBef>
                <a:spcPts val="1200"/>
              </a:spcBef>
              <a:buFont typeface="Arial" pitchFamily="34" charset="0"/>
              <a:buChar char="•"/>
              <a:defRPr/>
            </a:pPr>
            <a:r>
              <a:rPr lang="en-US" sz="2600" b="0" dirty="0"/>
              <a:t>Other</a:t>
            </a:r>
          </a:p>
          <a:p>
            <a:pPr marL="285750" indent="-285750">
              <a:spcBef>
                <a:spcPts val="1200"/>
              </a:spcBef>
              <a:defRPr/>
            </a:pPr>
            <a:endParaRPr lang="en-US" sz="2600" b="0" dirty="0"/>
          </a:p>
        </p:txBody>
      </p:sp>
      <p:sp>
        <p:nvSpPr>
          <p:cNvPr id="6" name="Title 2"/>
          <p:cNvSpPr>
            <a:spLocks noGrp="1"/>
          </p:cNvSpPr>
          <p:nvPr>
            <p:ph type="title"/>
          </p:nvPr>
        </p:nvSpPr>
        <p:spPr>
          <a:xfrm>
            <a:off x="304800" y="533400"/>
            <a:ext cx="8534400" cy="762000"/>
          </a:xfrm>
        </p:spPr>
        <p:txBody>
          <a:bodyPr/>
          <a:lstStyle/>
          <a:p>
            <a:r>
              <a:rPr lang="en-US" altLang="en-US" dirty="0"/>
              <a:t>Pre-Trial</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535" y="2148214"/>
            <a:ext cx="3840480" cy="2561571"/>
          </a:xfrm>
          <a:prstGeom prst="rect">
            <a:avLst/>
          </a:prstGeom>
        </p:spPr>
      </p:pic>
      <p:sp>
        <p:nvSpPr>
          <p:cNvPr id="7" name="Slide Number Placeholder 6"/>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49</a:t>
            </a:fld>
            <a:endParaRPr lang="en-US" dirty="0"/>
          </a:p>
        </p:txBody>
      </p:sp>
    </p:spTree>
    <p:custDataLst>
      <p:tags r:id="rId1"/>
    </p:custDataLst>
    <p:extLst>
      <p:ext uri="{BB962C8B-B14F-4D97-AF65-F5344CB8AC3E}">
        <p14:creationId xmlns:p14="http://schemas.microsoft.com/office/powerpoint/2010/main" val="33205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D08AC3-21F2-4977-AC35-D02D4D5D91F3}"/>
              </a:ext>
            </a:extLst>
          </p:cNvPr>
          <p:cNvSpPr/>
          <p:nvPr/>
        </p:nvSpPr>
        <p:spPr>
          <a:xfrm>
            <a:off x="0" y="2095500"/>
            <a:ext cx="9144000" cy="314325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p:cNvSpPr>
            <a:spLocks noGrp="1"/>
          </p:cNvSpPr>
          <p:nvPr>
            <p:ph sz="quarter" idx="1"/>
          </p:nvPr>
        </p:nvSpPr>
        <p:spPr>
          <a:xfrm>
            <a:off x="212680" y="4439244"/>
            <a:ext cx="2622639" cy="497235"/>
          </a:xfrm>
        </p:spPr>
        <p:txBody>
          <a:bodyPr/>
          <a:lstStyle/>
          <a:p>
            <a:pPr algn="ctr"/>
            <a:r>
              <a:rPr lang="en-US" dirty="0">
                <a:solidFill>
                  <a:schemeClr val="bg1"/>
                </a:solidFill>
              </a:rPr>
              <a:t>Vehicle</a:t>
            </a:r>
            <a:r>
              <a:rPr lang="en-US" dirty="0"/>
              <a:t> </a:t>
            </a:r>
            <a:r>
              <a:rPr lang="en-US" dirty="0">
                <a:solidFill>
                  <a:schemeClr val="bg1"/>
                </a:solidFill>
              </a:rPr>
              <a:t>in</a:t>
            </a:r>
            <a:r>
              <a:rPr lang="en-US" dirty="0"/>
              <a:t> </a:t>
            </a:r>
            <a:r>
              <a:rPr lang="en-US" dirty="0">
                <a:solidFill>
                  <a:schemeClr val="bg1"/>
                </a:solidFill>
              </a:rPr>
              <a:t>Motion</a:t>
            </a:r>
          </a:p>
        </p:txBody>
      </p:sp>
      <p:sp>
        <p:nvSpPr>
          <p:cNvPr id="6" name="Title 2"/>
          <p:cNvSpPr>
            <a:spLocks noGrp="1"/>
          </p:cNvSpPr>
          <p:nvPr>
            <p:ph type="title"/>
          </p:nvPr>
        </p:nvSpPr>
        <p:spPr/>
        <p:txBody>
          <a:bodyPr/>
          <a:lstStyle/>
          <a:p>
            <a:r>
              <a:rPr lang="en-US" altLang="en-US"/>
              <a:t>Three Phases</a:t>
            </a:r>
          </a:p>
        </p:txBody>
      </p:sp>
      <p:sp>
        <p:nvSpPr>
          <p:cNvPr id="3" name="Slide Number Placeholder 2"/>
          <p:cNvSpPr>
            <a:spLocks noGrp="1"/>
          </p:cNvSpPr>
          <p:nvPr>
            <p:ph type="sldNum" sz="quarter" idx="10"/>
          </p:nvPr>
        </p:nvSpPr>
        <p:spPr/>
        <p:txBody>
          <a:bodyPr/>
          <a:lstStyle/>
          <a:p>
            <a:r>
              <a:rPr lang="en-US"/>
              <a:t>8-</a:t>
            </a:r>
            <a:fld id="{7E744B7E-3CEB-4FE5-9A44-D84E7AB1FA40}" type="slidenum">
              <a:rPr lang="en-US" smtClean="0"/>
              <a:pPr/>
              <a:t>5</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380207"/>
            <a:ext cx="2743200" cy="182969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2380207"/>
            <a:ext cx="2743200" cy="182969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7450" y="2380207"/>
            <a:ext cx="2743200" cy="1829693"/>
          </a:xfrm>
          <a:prstGeom prst="rect">
            <a:avLst/>
          </a:prstGeom>
        </p:spPr>
      </p:pic>
      <p:sp>
        <p:nvSpPr>
          <p:cNvPr id="10" name="Content Placeholder 1"/>
          <p:cNvSpPr txBox="1">
            <a:spLocks/>
          </p:cNvSpPr>
          <p:nvPr/>
        </p:nvSpPr>
        <p:spPr bwMode="auto">
          <a:xfrm>
            <a:off x="3165497" y="4439243"/>
            <a:ext cx="2813005" cy="49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ct val="0"/>
              </a:spcAft>
              <a:defRPr sz="3200" b="1">
                <a:solidFill>
                  <a:srgbClr val="003366"/>
                </a:solidFill>
                <a:latin typeface="+mj-lt"/>
                <a:ea typeface="+mn-ea"/>
                <a:cs typeface="+mn-cs"/>
              </a:defRPr>
            </a:lvl1pPr>
            <a:lvl2pPr marL="571500" indent="-457200" algn="l" rtl="0" eaLnBrk="0" fontAlgn="base" hangingPunct="0">
              <a:spcBef>
                <a:spcPct val="0"/>
              </a:spcBef>
              <a:spcAft>
                <a:spcPct val="0"/>
              </a:spcAft>
              <a:buFont typeface="Arial" pitchFamily="34" charset="0"/>
              <a:buChar char="•"/>
              <a:defRPr sz="2800" b="1">
                <a:solidFill>
                  <a:srgbClr val="003366"/>
                </a:solidFill>
                <a:latin typeface="+mj-lt"/>
              </a:defRPr>
            </a:lvl2pPr>
            <a:lvl3pPr marL="627063" indent="-173038" algn="l" rtl="0" eaLnBrk="0" fontAlgn="base" hangingPunct="0">
              <a:spcBef>
                <a:spcPct val="0"/>
              </a:spcBef>
              <a:spcAft>
                <a:spcPct val="0"/>
              </a:spcAft>
              <a:buFont typeface="Trebuchet MS" pitchFamily="34" charset="0"/>
              <a:buChar char="―"/>
              <a:defRPr sz="2400" b="1">
                <a:solidFill>
                  <a:srgbClr val="003366"/>
                </a:solidFill>
                <a:latin typeface="+mj-lt"/>
              </a:defRPr>
            </a:lvl3pPr>
            <a:lvl4pPr marL="1146175" indent="-342900" algn="l" rtl="0" eaLnBrk="0" fontAlgn="base" hangingPunct="0">
              <a:spcBef>
                <a:spcPct val="0"/>
              </a:spcBef>
              <a:spcAft>
                <a:spcPct val="0"/>
              </a:spcAft>
              <a:buFont typeface="Arial" pitchFamily="34" charset="0"/>
              <a:buChar char="•"/>
              <a:defRPr sz="2000" b="1">
                <a:solidFill>
                  <a:srgbClr val="003366"/>
                </a:solidFill>
                <a:latin typeface="+mj-lt"/>
              </a:defRPr>
            </a:lvl4pPr>
            <a:lvl5pPr marL="1377950" indent="-230188" algn="l" rtl="0" eaLnBrk="0" fontAlgn="base" hangingPunct="0">
              <a:spcBef>
                <a:spcPct val="0"/>
              </a:spcBef>
              <a:spcAft>
                <a:spcPct val="0"/>
              </a:spcAft>
              <a:buFont typeface="Trebuchet MS" pitchFamily="34" charset="0"/>
              <a:buChar char="―"/>
              <a:defRPr sz="2000" b="1">
                <a:solidFill>
                  <a:srgbClr val="003366"/>
                </a:solidFill>
                <a:latin typeface="+mj-lt"/>
              </a:defRPr>
            </a:lvl5pPr>
            <a:lvl6pPr marL="1835150" indent="-230188" algn="l" rtl="0" fontAlgn="base">
              <a:spcBef>
                <a:spcPct val="0"/>
              </a:spcBef>
              <a:spcAft>
                <a:spcPct val="0"/>
              </a:spcAft>
              <a:buChar char="•"/>
              <a:defRPr>
                <a:solidFill>
                  <a:srgbClr val="003366"/>
                </a:solidFill>
                <a:latin typeface="+mn-lt"/>
              </a:defRPr>
            </a:lvl6pPr>
            <a:lvl7pPr marL="2292350" indent="-230188" algn="l" rtl="0" fontAlgn="base">
              <a:spcBef>
                <a:spcPct val="0"/>
              </a:spcBef>
              <a:spcAft>
                <a:spcPct val="0"/>
              </a:spcAft>
              <a:buChar char="•"/>
              <a:defRPr>
                <a:solidFill>
                  <a:srgbClr val="003366"/>
                </a:solidFill>
                <a:latin typeface="+mn-lt"/>
              </a:defRPr>
            </a:lvl7pPr>
            <a:lvl8pPr marL="2749550" indent="-230188" algn="l" rtl="0" fontAlgn="base">
              <a:spcBef>
                <a:spcPct val="0"/>
              </a:spcBef>
              <a:spcAft>
                <a:spcPct val="0"/>
              </a:spcAft>
              <a:buChar char="•"/>
              <a:defRPr>
                <a:solidFill>
                  <a:srgbClr val="003366"/>
                </a:solidFill>
                <a:latin typeface="+mn-lt"/>
              </a:defRPr>
            </a:lvl8pPr>
            <a:lvl9pPr marL="3206750" indent="-230188" algn="l" rtl="0" fontAlgn="base">
              <a:spcBef>
                <a:spcPct val="0"/>
              </a:spcBef>
              <a:spcAft>
                <a:spcPct val="0"/>
              </a:spcAft>
              <a:buChar char="•"/>
              <a:defRPr>
                <a:solidFill>
                  <a:srgbClr val="003366"/>
                </a:solidFill>
                <a:latin typeface="+mn-lt"/>
              </a:defRPr>
            </a:lvl9pPr>
          </a:lstStyle>
          <a:p>
            <a:pPr marL="0" indent="0" algn="ctr" eaLnBrk="1" hangingPunct="1">
              <a:spcBef>
                <a:spcPts val="1200"/>
              </a:spcBef>
              <a:defRPr/>
            </a:pPr>
            <a:r>
              <a:rPr lang="en-US" sz="2600" b="0" kern="0" dirty="0">
                <a:solidFill>
                  <a:schemeClr val="bg1"/>
                </a:solidFill>
              </a:rPr>
              <a:t>Personal Contact</a:t>
            </a:r>
          </a:p>
        </p:txBody>
      </p:sp>
      <p:sp>
        <p:nvSpPr>
          <p:cNvPr id="11" name="Content Placeholder 1"/>
          <p:cNvSpPr txBox="1">
            <a:spLocks/>
          </p:cNvSpPr>
          <p:nvPr/>
        </p:nvSpPr>
        <p:spPr bwMode="auto">
          <a:xfrm>
            <a:off x="6267450" y="4250007"/>
            <a:ext cx="2743200" cy="8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0"/>
              </a:spcBef>
              <a:spcAft>
                <a:spcPct val="0"/>
              </a:spcAft>
              <a:defRPr sz="3200" b="1">
                <a:solidFill>
                  <a:srgbClr val="003366"/>
                </a:solidFill>
                <a:latin typeface="+mj-lt"/>
                <a:ea typeface="+mn-ea"/>
                <a:cs typeface="+mn-cs"/>
              </a:defRPr>
            </a:lvl1pPr>
            <a:lvl2pPr marL="571500" indent="-457200" algn="l" rtl="0" eaLnBrk="0" fontAlgn="base" hangingPunct="0">
              <a:spcBef>
                <a:spcPct val="0"/>
              </a:spcBef>
              <a:spcAft>
                <a:spcPct val="0"/>
              </a:spcAft>
              <a:buFont typeface="Arial" pitchFamily="34" charset="0"/>
              <a:buChar char="•"/>
              <a:defRPr sz="2800" b="1">
                <a:solidFill>
                  <a:srgbClr val="003366"/>
                </a:solidFill>
                <a:latin typeface="+mj-lt"/>
              </a:defRPr>
            </a:lvl2pPr>
            <a:lvl3pPr marL="627063" indent="-173038" algn="l" rtl="0" eaLnBrk="0" fontAlgn="base" hangingPunct="0">
              <a:spcBef>
                <a:spcPct val="0"/>
              </a:spcBef>
              <a:spcAft>
                <a:spcPct val="0"/>
              </a:spcAft>
              <a:buFont typeface="Trebuchet MS" pitchFamily="34" charset="0"/>
              <a:buChar char="―"/>
              <a:defRPr sz="2400" b="1">
                <a:solidFill>
                  <a:srgbClr val="003366"/>
                </a:solidFill>
                <a:latin typeface="+mj-lt"/>
              </a:defRPr>
            </a:lvl3pPr>
            <a:lvl4pPr marL="1146175" indent="-342900" algn="l" rtl="0" eaLnBrk="0" fontAlgn="base" hangingPunct="0">
              <a:spcBef>
                <a:spcPct val="0"/>
              </a:spcBef>
              <a:spcAft>
                <a:spcPct val="0"/>
              </a:spcAft>
              <a:buFont typeface="Arial" pitchFamily="34" charset="0"/>
              <a:buChar char="•"/>
              <a:defRPr sz="2000" b="1">
                <a:solidFill>
                  <a:srgbClr val="003366"/>
                </a:solidFill>
                <a:latin typeface="+mj-lt"/>
              </a:defRPr>
            </a:lvl4pPr>
            <a:lvl5pPr marL="1377950" indent="-230188" algn="l" rtl="0" eaLnBrk="0" fontAlgn="base" hangingPunct="0">
              <a:spcBef>
                <a:spcPct val="0"/>
              </a:spcBef>
              <a:spcAft>
                <a:spcPct val="0"/>
              </a:spcAft>
              <a:buFont typeface="Trebuchet MS" pitchFamily="34" charset="0"/>
              <a:buChar char="―"/>
              <a:defRPr sz="2000" b="1">
                <a:solidFill>
                  <a:srgbClr val="003366"/>
                </a:solidFill>
                <a:latin typeface="+mj-lt"/>
              </a:defRPr>
            </a:lvl5pPr>
            <a:lvl6pPr marL="1835150" indent="-230188" algn="l" rtl="0" fontAlgn="base">
              <a:spcBef>
                <a:spcPct val="0"/>
              </a:spcBef>
              <a:spcAft>
                <a:spcPct val="0"/>
              </a:spcAft>
              <a:buChar char="•"/>
              <a:defRPr>
                <a:solidFill>
                  <a:srgbClr val="003366"/>
                </a:solidFill>
                <a:latin typeface="+mn-lt"/>
              </a:defRPr>
            </a:lvl6pPr>
            <a:lvl7pPr marL="2292350" indent="-230188" algn="l" rtl="0" fontAlgn="base">
              <a:spcBef>
                <a:spcPct val="0"/>
              </a:spcBef>
              <a:spcAft>
                <a:spcPct val="0"/>
              </a:spcAft>
              <a:buChar char="•"/>
              <a:defRPr>
                <a:solidFill>
                  <a:srgbClr val="003366"/>
                </a:solidFill>
                <a:latin typeface="+mn-lt"/>
              </a:defRPr>
            </a:lvl7pPr>
            <a:lvl8pPr marL="2749550" indent="-230188" algn="l" rtl="0" fontAlgn="base">
              <a:spcBef>
                <a:spcPct val="0"/>
              </a:spcBef>
              <a:spcAft>
                <a:spcPct val="0"/>
              </a:spcAft>
              <a:buChar char="•"/>
              <a:defRPr>
                <a:solidFill>
                  <a:srgbClr val="003366"/>
                </a:solidFill>
                <a:latin typeface="+mn-lt"/>
              </a:defRPr>
            </a:lvl8pPr>
            <a:lvl9pPr marL="3206750" indent="-230188" algn="l" rtl="0" fontAlgn="base">
              <a:spcBef>
                <a:spcPct val="0"/>
              </a:spcBef>
              <a:spcAft>
                <a:spcPct val="0"/>
              </a:spcAft>
              <a:buChar char="•"/>
              <a:defRPr>
                <a:solidFill>
                  <a:srgbClr val="003366"/>
                </a:solidFill>
                <a:latin typeface="+mn-lt"/>
              </a:defRPr>
            </a:lvl9pPr>
          </a:lstStyle>
          <a:p>
            <a:pPr marL="0" indent="0" algn="ctr" eaLnBrk="1" hangingPunct="1">
              <a:spcBef>
                <a:spcPts val="1200"/>
              </a:spcBef>
              <a:defRPr/>
            </a:pPr>
            <a:r>
              <a:rPr lang="en-US" sz="2600" b="0" kern="0" dirty="0">
                <a:solidFill>
                  <a:schemeClr val="bg1"/>
                </a:solidFill>
              </a:rPr>
              <a:t>Pre-Arrest Screening</a:t>
            </a:r>
          </a:p>
        </p:txBody>
      </p:sp>
    </p:spTree>
    <p:custDataLst>
      <p:tags r:id="rId1"/>
    </p:custDataLst>
    <p:extLst>
      <p:ext uri="{BB962C8B-B14F-4D97-AF65-F5344CB8AC3E}">
        <p14:creationId xmlns:p14="http://schemas.microsoft.com/office/powerpoint/2010/main" val="15156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build="p"/>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F2F131-6C9C-A226-8FD5-F557326B2203}"/>
              </a:ext>
            </a:extLst>
          </p:cNvPr>
          <p:cNvSpPr>
            <a:spLocks noGrp="1"/>
          </p:cNvSpPr>
          <p:nvPr>
            <p:ph sz="quarter" idx="1"/>
          </p:nvPr>
        </p:nvSpPr>
        <p:spPr/>
        <p:txBody>
          <a:bodyPr/>
          <a:lstStyle/>
          <a:p>
            <a:pPr eaLnBrk="1" hangingPunct="1">
              <a:lnSpc>
                <a:spcPct val="80000"/>
              </a:lnSpc>
              <a:buFont typeface="Arial" panose="020B0604020202020204" pitchFamily="34" charset="0"/>
              <a:buChar char="•"/>
              <a:defRPr/>
            </a:pPr>
            <a:r>
              <a:rPr lang="en-US" sz="2400" dirty="0">
                <a:cs typeface="+mn-cs"/>
              </a:rPr>
              <a:t>Pictures (Paraphernalia, Soiled clothing, Etc.)</a:t>
            </a:r>
          </a:p>
          <a:p>
            <a:pPr eaLnBrk="1" hangingPunct="1">
              <a:lnSpc>
                <a:spcPct val="80000"/>
              </a:lnSpc>
              <a:buFont typeface="Arial" panose="020B0604020202020204" pitchFamily="34" charset="0"/>
              <a:buChar char="•"/>
              <a:defRPr/>
            </a:pPr>
            <a:r>
              <a:rPr lang="en-US" sz="2400" dirty="0">
                <a:cs typeface="+mn-cs"/>
              </a:rPr>
              <a:t>Location of Stop (Accident reconstruction)</a:t>
            </a:r>
          </a:p>
          <a:p>
            <a:pPr eaLnBrk="1" hangingPunct="1">
              <a:lnSpc>
                <a:spcPct val="80000"/>
              </a:lnSpc>
              <a:buFont typeface="Arial" panose="020B0604020202020204" pitchFamily="34" charset="0"/>
              <a:buChar char="•"/>
              <a:defRPr/>
            </a:pPr>
            <a:r>
              <a:rPr lang="en-US" sz="2400" dirty="0">
                <a:cs typeface="+mn-cs"/>
              </a:rPr>
              <a:t>Appearance of the Defendant (Booking photo)</a:t>
            </a:r>
          </a:p>
          <a:p>
            <a:pPr eaLnBrk="1" hangingPunct="1">
              <a:lnSpc>
                <a:spcPct val="80000"/>
              </a:lnSpc>
              <a:buFont typeface="Arial" panose="020B0604020202020204" pitchFamily="34" charset="0"/>
              <a:buChar char="•"/>
              <a:defRPr/>
            </a:pPr>
            <a:r>
              <a:rPr lang="en-US" sz="2400" dirty="0">
                <a:cs typeface="+mn-cs"/>
              </a:rPr>
              <a:t>Video - Performance on SFSTs</a:t>
            </a:r>
          </a:p>
          <a:p>
            <a:pPr eaLnBrk="1" hangingPunct="1">
              <a:lnSpc>
                <a:spcPct val="80000"/>
              </a:lnSpc>
              <a:buFont typeface="Arial" panose="020B0604020202020204" pitchFamily="34" charset="0"/>
              <a:buChar char="•"/>
              <a:defRPr/>
            </a:pPr>
            <a:r>
              <a:rPr lang="en-US" sz="2400" dirty="0">
                <a:cs typeface="+mn-cs"/>
              </a:rPr>
              <a:t>Charts or Diagrams</a:t>
            </a:r>
          </a:p>
          <a:p>
            <a:pPr eaLnBrk="1" hangingPunct="1">
              <a:lnSpc>
                <a:spcPct val="80000"/>
              </a:lnSpc>
              <a:buFont typeface="Arial" panose="020B0604020202020204" pitchFamily="34" charset="0"/>
              <a:buChar char="•"/>
              <a:defRPr/>
            </a:pPr>
            <a:r>
              <a:rPr lang="en-US" sz="2400" dirty="0"/>
              <a:t>Officer’s Training and Experience (CV)</a:t>
            </a:r>
          </a:p>
          <a:p>
            <a:pPr eaLnBrk="1" hangingPunct="1">
              <a:lnSpc>
                <a:spcPct val="80000"/>
              </a:lnSpc>
              <a:buFont typeface="Arial" panose="020B0604020202020204" pitchFamily="34" charset="0"/>
              <a:buChar char="•"/>
              <a:defRPr/>
            </a:pPr>
            <a:r>
              <a:rPr lang="en-US" sz="2400" dirty="0">
                <a:cs typeface="+mn-cs"/>
              </a:rPr>
              <a:t>Elements</a:t>
            </a:r>
          </a:p>
          <a:p>
            <a:pPr eaLnBrk="1" hangingPunct="1">
              <a:lnSpc>
                <a:spcPct val="80000"/>
              </a:lnSpc>
              <a:buFontTx/>
              <a:buNone/>
              <a:defRPr/>
            </a:pPr>
            <a:endParaRPr lang="en-US" sz="2400" dirty="0">
              <a:cs typeface="+mn-cs"/>
            </a:endParaRPr>
          </a:p>
          <a:p>
            <a:endParaRPr lang="en-US" dirty="0"/>
          </a:p>
        </p:txBody>
      </p:sp>
      <p:sp>
        <p:nvSpPr>
          <p:cNvPr id="3" name="Title 2">
            <a:extLst>
              <a:ext uri="{FF2B5EF4-FFF2-40B4-BE49-F238E27FC236}">
                <a16:creationId xmlns:a16="http://schemas.microsoft.com/office/drawing/2014/main" id="{17AAF31F-D7A8-E227-1586-C9049F5B16F3}"/>
              </a:ext>
            </a:extLst>
          </p:cNvPr>
          <p:cNvSpPr>
            <a:spLocks noGrp="1"/>
          </p:cNvSpPr>
          <p:nvPr>
            <p:ph type="title"/>
          </p:nvPr>
        </p:nvSpPr>
        <p:spPr/>
        <p:txBody>
          <a:bodyPr/>
          <a:lstStyle/>
          <a:p>
            <a:r>
              <a:rPr lang="en-US" dirty="0">
                <a:cs typeface="+mj-cs"/>
              </a:rPr>
              <a:t>Visual Aids</a:t>
            </a:r>
            <a:endParaRPr lang="en-US" dirty="0"/>
          </a:p>
        </p:txBody>
      </p:sp>
      <p:sp>
        <p:nvSpPr>
          <p:cNvPr id="4" name="Slide Number Placeholder 3">
            <a:extLst>
              <a:ext uri="{FF2B5EF4-FFF2-40B4-BE49-F238E27FC236}">
                <a16:creationId xmlns:a16="http://schemas.microsoft.com/office/drawing/2014/main" id="{6A3CC097-90DD-5D6A-F6CE-979B22642098}"/>
              </a:ext>
            </a:extLst>
          </p:cNvPr>
          <p:cNvSpPr>
            <a:spLocks noGrp="1"/>
          </p:cNvSpPr>
          <p:nvPr>
            <p:ph type="sldNum" sz="quarter" idx="10"/>
          </p:nvPr>
        </p:nvSpPr>
        <p:spPr/>
        <p:txBody>
          <a:bodyPr/>
          <a:lstStyle/>
          <a:p>
            <a:r>
              <a:rPr lang="en-US"/>
              <a:t>8-</a:t>
            </a:r>
            <a:fld id="{9F4F17EC-3751-4A57-9281-36AF2CD679EC}" type="slidenum">
              <a:rPr lang="en-US" smtClean="0"/>
              <a:pPr/>
              <a:t>50</a:t>
            </a:fld>
            <a:endParaRPr lang="en-US" dirty="0"/>
          </a:p>
        </p:txBody>
      </p:sp>
      <p:pic>
        <p:nvPicPr>
          <p:cNvPr id="5" name="Picture 6">
            <a:extLst>
              <a:ext uri="{FF2B5EF4-FFF2-40B4-BE49-F238E27FC236}">
                <a16:creationId xmlns:a16="http://schemas.microsoft.com/office/drawing/2014/main" id="{FDAD8CEE-9BAF-2362-E822-0EB4A05E5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78" y="3792110"/>
            <a:ext cx="5552661"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191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AB990-00C4-75A5-F6B2-E1BCF04F833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0F3BE18-7350-179D-5329-36A08F2F11C7}"/>
              </a:ext>
            </a:extLst>
          </p:cNvPr>
          <p:cNvSpPr>
            <a:spLocks noGrp="1"/>
          </p:cNvSpPr>
          <p:nvPr>
            <p:ph type="sldNum" sz="quarter" idx="10"/>
          </p:nvPr>
        </p:nvSpPr>
        <p:spPr/>
        <p:txBody>
          <a:bodyPr/>
          <a:lstStyle/>
          <a:p>
            <a:r>
              <a:rPr lang="en-US"/>
              <a:t>8-</a:t>
            </a:r>
            <a:fld id="{9F4F17EC-3751-4A57-9281-36AF2CD679EC}" type="slidenum">
              <a:rPr lang="en-US" smtClean="0"/>
              <a:pPr/>
              <a:t>51</a:t>
            </a:fld>
            <a:endParaRPr lang="en-US" dirty="0"/>
          </a:p>
        </p:txBody>
      </p:sp>
      <p:pic>
        <p:nvPicPr>
          <p:cNvPr id="5" name="Content Placeholder 4" descr="closing_argument_image_smaller">
            <a:extLst>
              <a:ext uri="{FF2B5EF4-FFF2-40B4-BE49-F238E27FC236}">
                <a16:creationId xmlns:a16="http://schemas.microsoft.com/office/drawing/2014/main" id="{15459AC9-36F8-A6D8-EA44-BDC23BF96E02}"/>
              </a:ext>
            </a:extLst>
          </p:cNvPr>
          <p:cNvPicPr>
            <a:picLocks noGrp="1" noChangeAspect="1" noChangeArrowheads="1"/>
          </p:cNvPicPr>
          <p:nvPr>
            <p:ph sz="quarter" idx="1"/>
          </p:nvPr>
        </p:nvPicPr>
        <p:blipFill>
          <a:blip r:embed="rId2">
            <a:lum contrast="18000"/>
            <a:extLst>
              <a:ext uri="{28A0092B-C50C-407E-A947-70E740481C1C}">
                <a14:useLocalDpi xmlns:a14="http://schemas.microsoft.com/office/drawing/2010/main" val="0"/>
              </a:ext>
            </a:extLst>
          </a:blip>
          <a:srcRect/>
          <a:stretch>
            <a:fillRect/>
          </a:stretch>
        </p:blipFill>
        <p:spPr>
          <a:xfrm>
            <a:off x="1216550" y="1289466"/>
            <a:ext cx="2653085" cy="4518047"/>
          </a:xfrm>
          <a:noFill/>
          <a:ln w="28575">
            <a:solidFill>
              <a:srgbClr val="000000"/>
            </a:solidFill>
          </a:ln>
        </p:spPr>
      </p:pic>
      <p:sp>
        <p:nvSpPr>
          <p:cNvPr id="7" name="TextBox 6">
            <a:extLst>
              <a:ext uri="{FF2B5EF4-FFF2-40B4-BE49-F238E27FC236}">
                <a16:creationId xmlns:a16="http://schemas.microsoft.com/office/drawing/2014/main" id="{617AD20C-C30B-8F91-D65A-EC008F9E9FCB}"/>
              </a:ext>
            </a:extLst>
          </p:cNvPr>
          <p:cNvSpPr txBox="1"/>
          <p:nvPr/>
        </p:nvSpPr>
        <p:spPr>
          <a:xfrm>
            <a:off x="4412974" y="1563331"/>
            <a:ext cx="3949148" cy="3539430"/>
          </a:xfrm>
          <a:prstGeom prst="rect">
            <a:avLst/>
          </a:prstGeom>
          <a:noFill/>
        </p:spPr>
        <p:txBody>
          <a:bodyPr wrap="square">
            <a:spAutoFit/>
          </a:bodyPr>
          <a:lstStyle/>
          <a:p>
            <a:pPr algn="ctr"/>
            <a:r>
              <a:rPr lang="en-US" altLang="en-US" sz="2800" dirty="0">
                <a:solidFill>
                  <a:srgbClr val="000000"/>
                </a:solidFill>
                <a:latin typeface="+mj-lt"/>
                <a:cs typeface="Times New Roman" panose="02020603050405020304" pitchFamily="18" charset="0"/>
              </a:rPr>
              <a:t>Use this chart to list all signs of impairment!</a:t>
            </a:r>
          </a:p>
          <a:p>
            <a:pPr algn="ctr"/>
            <a:r>
              <a:rPr lang="en-US" altLang="en-US" sz="2800" dirty="0">
                <a:solidFill>
                  <a:srgbClr val="000000"/>
                </a:solidFill>
                <a:latin typeface="+mj-lt"/>
                <a:cs typeface="Times New Roman" panose="02020603050405020304" pitchFamily="18" charset="0"/>
              </a:rPr>
              <a:t>It will put the emphasis back onto the defendant’s criminal conduct and it’s a very effective exhibit for the jury</a:t>
            </a:r>
          </a:p>
        </p:txBody>
      </p:sp>
    </p:spTree>
    <p:extLst>
      <p:ext uri="{BB962C8B-B14F-4D97-AF65-F5344CB8AC3E}">
        <p14:creationId xmlns:p14="http://schemas.microsoft.com/office/powerpoint/2010/main" val="3425681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04800" y="533400"/>
            <a:ext cx="8534400" cy="762000"/>
          </a:xfrm>
        </p:spPr>
        <p:txBody>
          <a:bodyPr/>
          <a:lstStyle/>
          <a:p>
            <a:r>
              <a:rPr lang="en-US" altLang="en-US"/>
              <a:t>Trial</a:t>
            </a:r>
          </a:p>
        </p:txBody>
      </p:sp>
      <p:pic>
        <p:nvPicPr>
          <p:cNvPr id="3" name="Content Placeholder 2"/>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205792" y="1524000"/>
            <a:ext cx="6854653" cy="4572000"/>
          </a:xfrm>
        </p:spPr>
      </p:pic>
      <p:sp>
        <p:nvSpPr>
          <p:cNvPr id="5" name="Slide Number Placeholder 4"/>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52</a:t>
            </a:fld>
            <a:endParaRPr lang="en-US" dirty="0"/>
          </a:p>
        </p:txBody>
      </p:sp>
    </p:spTree>
    <p:custDataLst>
      <p:tags r:id="rId1"/>
    </p:custDataLst>
    <p:extLst>
      <p:ext uri="{BB962C8B-B14F-4D97-AF65-F5344CB8AC3E}">
        <p14:creationId xmlns:p14="http://schemas.microsoft.com/office/powerpoint/2010/main" val="1814452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88C94-2C99-63D8-1F8E-F2E19C7F933C}"/>
              </a:ext>
            </a:extLst>
          </p:cNvPr>
          <p:cNvSpPr>
            <a:spLocks noGrp="1"/>
          </p:cNvSpPr>
          <p:nvPr>
            <p:ph sz="quarter" idx="1"/>
          </p:nvPr>
        </p:nvSpPr>
        <p:spPr/>
        <p:txBody>
          <a:bodyPr/>
          <a:lstStyle/>
          <a:p>
            <a:pPr eaLnBrk="1" hangingPunct="1">
              <a:buFontTx/>
              <a:buNone/>
              <a:defRPr/>
            </a:pPr>
            <a:r>
              <a:rPr lang="en-US" sz="3000" dirty="0">
                <a:cs typeface="+mn-cs"/>
              </a:rPr>
              <a:t>Direct Examination</a:t>
            </a:r>
          </a:p>
          <a:p>
            <a:pPr lvl="1" eaLnBrk="1" hangingPunct="1">
              <a:defRPr/>
            </a:pPr>
            <a:r>
              <a:rPr lang="en-US" sz="3000" dirty="0"/>
              <a:t>Use Visual Aids</a:t>
            </a:r>
          </a:p>
          <a:p>
            <a:pPr lvl="1" eaLnBrk="1" hangingPunct="1">
              <a:defRPr/>
            </a:pPr>
            <a:r>
              <a:rPr lang="en-US" sz="3000" dirty="0"/>
              <a:t>Use Plain English</a:t>
            </a:r>
          </a:p>
          <a:p>
            <a:pPr lvl="1" eaLnBrk="1" hangingPunct="1">
              <a:defRPr/>
            </a:pPr>
            <a:r>
              <a:rPr lang="en-US" sz="3000" dirty="0"/>
              <a:t>Listen Carefully to the Question</a:t>
            </a:r>
          </a:p>
          <a:p>
            <a:pPr lvl="1" eaLnBrk="1" hangingPunct="1">
              <a:defRPr/>
            </a:pPr>
            <a:r>
              <a:rPr lang="en-US" sz="3000" dirty="0"/>
              <a:t>Think Before You Answer</a:t>
            </a:r>
          </a:p>
          <a:p>
            <a:pPr lvl="1" eaLnBrk="1" hangingPunct="1">
              <a:defRPr/>
            </a:pPr>
            <a:r>
              <a:rPr lang="en-US" sz="3000" dirty="0"/>
              <a:t>Ask for Clarity if Needed</a:t>
            </a:r>
          </a:p>
          <a:p>
            <a:pPr lvl="1" eaLnBrk="1" hangingPunct="1">
              <a:defRPr/>
            </a:pPr>
            <a:r>
              <a:rPr lang="en-US" sz="3000" dirty="0"/>
              <a:t>Relate Training and Experience</a:t>
            </a:r>
          </a:p>
          <a:p>
            <a:pPr lvl="1" eaLnBrk="1" hangingPunct="1">
              <a:defRPr/>
            </a:pPr>
            <a:r>
              <a:rPr lang="en-US" sz="3000" dirty="0"/>
              <a:t>Talk to Your Audience</a:t>
            </a:r>
          </a:p>
          <a:p>
            <a:endParaRPr lang="en-US" dirty="0"/>
          </a:p>
        </p:txBody>
      </p:sp>
      <p:sp>
        <p:nvSpPr>
          <p:cNvPr id="3" name="Title 2">
            <a:extLst>
              <a:ext uri="{FF2B5EF4-FFF2-40B4-BE49-F238E27FC236}">
                <a16:creationId xmlns:a16="http://schemas.microsoft.com/office/drawing/2014/main" id="{4D71257B-176F-04A2-BC8B-6A114957969F}"/>
              </a:ext>
            </a:extLst>
          </p:cNvPr>
          <p:cNvSpPr>
            <a:spLocks noGrp="1"/>
          </p:cNvSpPr>
          <p:nvPr>
            <p:ph type="title"/>
          </p:nvPr>
        </p:nvSpPr>
        <p:spPr/>
        <p:txBody>
          <a:bodyPr/>
          <a:lstStyle/>
          <a:p>
            <a:r>
              <a:rPr lang="en-US" dirty="0">
                <a:cs typeface="+mj-cs"/>
              </a:rPr>
              <a:t>Trial</a:t>
            </a:r>
            <a:endParaRPr lang="en-US" dirty="0"/>
          </a:p>
        </p:txBody>
      </p:sp>
      <p:sp>
        <p:nvSpPr>
          <p:cNvPr id="4" name="Slide Number Placeholder 3">
            <a:extLst>
              <a:ext uri="{FF2B5EF4-FFF2-40B4-BE49-F238E27FC236}">
                <a16:creationId xmlns:a16="http://schemas.microsoft.com/office/drawing/2014/main" id="{F2248203-9F9B-6701-52B9-58EBAE658534}"/>
              </a:ext>
            </a:extLst>
          </p:cNvPr>
          <p:cNvSpPr>
            <a:spLocks noGrp="1"/>
          </p:cNvSpPr>
          <p:nvPr>
            <p:ph type="sldNum" sz="quarter" idx="10"/>
          </p:nvPr>
        </p:nvSpPr>
        <p:spPr/>
        <p:txBody>
          <a:bodyPr/>
          <a:lstStyle/>
          <a:p>
            <a:r>
              <a:rPr lang="en-US"/>
              <a:t>8-</a:t>
            </a:r>
            <a:fld id="{9F4F17EC-3751-4A57-9281-36AF2CD679EC}" type="slidenum">
              <a:rPr lang="en-US" smtClean="0"/>
              <a:pPr/>
              <a:t>53</a:t>
            </a:fld>
            <a:endParaRPr lang="en-US" dirty="0"/>
          </a:p>
        </p:txBody>
      </p:sp>
    </p:spTree>
    <p:extLst>
      <p:ext uri="{BB962C8B-B14F-4D97-AF65-F5344CB8AC3E}">
        <p14:creationId xmlns:p14="http://schemas.microsoft.com/office/powerpoint/2010/main" val="1501944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88C94-2C99-63D8-1F8E-F2E19C7F933C}"/>
              </a:ext>
            </a:extLst>
          </p:cNvPr>
          <p:cNvSpPr>
            <a:spLocks noGrp="1"/>
          </p:cNvSpPr>
          <p:nvPr>
            <p:ph sz="quarter" idx="1"/>
          </p:nvPr>
        </p:nvSpPr>
        <p:spPr/>
        <p:txBody>
          <a:bodyPr/>
          <a:lstStyle/>
          <a:p>
            <a:pPr eaLnBrk="1" hangingPunct="1">
              <a:buFontTx/>
              <a:buNone/>
            </a:pPr>
            <a:r>
              <a:rPr lang="en-US" altLang="en-US" dirty="0"/>
              <a:t>Cross Examination</a:t>
            </a:r>
          </a:p>
          <a:p>
            <a:pPr lvl="1" eaLnBrk="1" hangingPunct="1"/>
            <a:r>
              <a:rPr lang="en-US" altLang="en-US" dirty="0"/>
              <a:t>Be Professional (Not argumentative or smart responses)</a:t>
            </a:r>
          </a:p>
          <a:p>
            <a:pPr lvl="1" eaLnBrk="1" hangingPunct="1"/>
            <a:r>
              <a:rPr lang="en-US" altLang="en-US" dirty="0"/>
              <a:t>Answer only the Question Asked</a:t>
            </a:r>
          </a:p>
          <a:p>
            <a:pPr lvl="1" eaLnBrk="1" hangingPunct="1"/>
            <a:r>
              <a:rPr lang="en-US" altLang="en-US" dirty="0"/>
              <a:t>If You Don</a:t>
            </a:r>
            <a:r>
              <a:rPr lang="ja-JP" altLang="en-US" dirty="0"/>
              <a:t>’</a:t>
            </a:r>
            <a:r>
              <a:rPr lang="en-US" altLang="ja-JP" dirty="0"/>
              <a:t>t Know the Answer, Just Say So</a:t>
            </a:r>
          </a:p>
          <a:p>
            <a:pPr lvl="2" eaLnBrk="1" hangingPunct="1"/>
            <a:r>
              <a:rPr lang="en-US" altLang="en-US" dirty="0"/>
              <a:t>I do not know</a:t>
            </a:r>
          </a:p>
          <a:p>
            <a:pPr lvl="2" eaLnBrk="1" hangingPunct="1"/>
            <a:r>
              <a:rPr lang="en-US" altLang="en-US" dirty="0"/>
              <a:t>I do not recall</a:t>
            </a:r>
          </a:p>
          <a:p>
            <a:pPr lvl="2" eaLnBrk="1" hangingPunct="1"/>
            <a:r>
              <a:rPr lang="en-US" altLang="en-US" dirty="0"/>
              <a:t>I cannot answer that question without explanation</a:t>
            </a:r>
          </a:p>
          <a:p>
            <a:endParaRPr lang="en-US" dirty="0"/>
          </a:p>
        </p:txBody>
      </p:sp>
      <p:sp>
        <p:nvSpPr>
          <p:cNvPr id="3" name="Title 2">
            <a:extLst>
              <a:ext uri="{FF2B5EF4-FFF2-40B4-BE49-F238E27FC236}">
                <a16:creationId xmlns:a16="http://schemas.microsoft.com/office/drawing/2014/main" id="{4D71257B-176F-04A2-BC8B-6A114957969F}"/>
              </a:ext>
            </a:extLst>
          </p:cNvPr>
          <p:cNvSpPr>
            <a:spLocks noGrp="1"/>
          </p:cNvSpPr>
          <p:nvPr>
            <p:ph type="title"/>
          </p:nvPr>
        </p:nvSpPr>
        <p:spPr/>
        <p:txBody>
          <a:bodyPr/>
          <a:lstStyle/>
          <a:p>
            <a:r>
              <a:rPr lang="en-US" dirty="0">
                <a:cs typeface="+mj-cs"/>
              </a:rPr>
              <a:t>Trial</a:t>
            </a:r>
            <a:endParaRPr lang="en-US" dirty="0"/>
          </a:p>
        </p:txBody>
      </p:sp>
      <p:sp>
        <p:nvSpPr>
          <p:cNvPr id="4" name="Slide Number Placeholder 3">
            <a:extLst>
              <a:ext uri="{FF2B5EF4-FFF2-40B4-BE49-F238E27FC236}">
                <a16:creationId xmlns:a16="http://schemas.microsoft.com/office/drawing/2014/main" id="{F2248203-9F9B-6701-52B9-58EBAE658534}"/>
              </a:ext>
            </a:extLst>
          </p:cNvPr>
          <p:cNvSpPr>
            <a:spLocks noGrp="1"/>
          </p:cNvSpPr>
          <p:nvPr>
            <p:ph type="sldNum" sz="quarter" idx="10"/>
          </p:nvPr>
        </p:nvSpPr>
        <p:spPr/>
        <p:txBody>
          <a:bodyPr/>
          <a:lstStyle/>
          <a:p>
            <a:r>
              <a:rPr lang="en-US"/>
              <a:t>8-</a:t>
            </a:r>
            <a:fld id="{9F4F17EC-3751-4A57-9281-36AF2CD679EC}" type="slidenum">
              <a:rPr lang="en-US" smtClean="0"/>
              <a:pPr/>
              <a:t>54</a:t>
            </a:fld>
            <a:endParaRPr lang="en-US" dirty="0"/>
          </a:p>
        </p:txBody>
      </p:sp>
    </p:spTree>
    <p:extLst>
      <p:ext uri="{BB962C8B-B14F-4D97-AF65-F5344CB8AC3E}">
        <p14:creationId xmlns:p14="http://schemas.microsoft.com/office/powerpoint/2010/main" val="3799709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88C94-2C99-63D8-1F8E-F2E19C7F933C}"/>
              </a:ext>
            </a:extLst>
          </p:cNvPr>
          <p:cNvSpPr>
            <a:spLocks noGrp="1"/>
          </p:cNvSpPr>
          <p:nvPr>
            <p:ph sz="quarter" idx="1"/>
          </p:nvPr>
        </p:nvSpPr>
        <p:spPr/>
        <p:txBody>
          <a:bodyPr/>
          <a:lstStyle/>
          <a:p>
            <a:pPr eaLnBrk="1" hangingPunct="1">
              <a:buFontTx/>
              <a:buNone/>
            </a:pPr>
            <a:r>
              <a:rPr lang="en-US" altLang="en-US" dirty="0"/>
              <a:t>Cross Examination</a:t>
            </a:r>
          </a:p>
          <a:p>
            <a:r>
              <a:rPr lang="en-US" dirty="0"/>
              <a:t>Three types of Questions:</a:t>
            </a:r>
          </a:p>
          <a:p>
            <a:pPr marL="0" indent="0"/>
            <a:r>
              <a:rPr lang="en-US" dirty="0"/>
              <a:t>	1). Concessions</a:t>
            </a:r>
          </a:p>
          <a:p>
            <a:pPr marL="0" indent="0"/>
            <a:r>
              <a:rPr lang="en-US" dirty="0"/>
              <a:t>	2). Impeachment</a:t>
            </a:r>
          </a:p>
          <a:p>
            <a:pPr marL="0" indent="0"/>
            <a:r>
              <a:rPr lang="en-US" dirty="0"/>
              <a:t>	3). Competency Attack</a:t>
            </a:r>
          </a:p>
        </p:txBody>
      </p:sp>
      <p:sp>
        <p:nvSpPr>
          <p:cNvPr id="3" name="Title 2">
            <a:extLst>
              <a:ext uri="{FF2B5EF4-FFF2-40B4-BE49-F238E27FC236}">
                <a16:creationId xmlns:a16="http://schemas.microsoft.com/office/drawing/2014/main" id="{4D71257B-176F-04A2-BC8B-6A114957969F}"/>
              </a:ext>
            </a:extLst>
          </p:cNvPr>
          <p:cNvSpPr>
            <a:spLocks noGrp="1"/>
          </p:cNvSpPr>
          <p:nvPr>
            <p:ph type="title"/>
          </p:nvPr>
        </p:nvSpPr>
        <p:spPr/>
        <p:txBody>
          <a:bodyPr/>
          <a:lstStyle/>
          <a:p>
            <a:r>
              <a:rPr lang="en-US" dirty="0">
                <a:cs typeface="+mj-cs"/>
              </a:rPr>
              <a:t>Trial</a:t>
            </a:r>
            <a:endParaRPr lang="en-US" dirty="0"/>
          </a:p>
        </p:txBody>
      </p:sp>
      <p:sp>
        <p:nvSpPr>
          <p:cNvPr id="4" name="Slide Number Placeholder 3">
            <a:extLst>
              <a:ext uri="{FF2B5EF4-FFF2-40B4-BE49-F238E27FC236}">
                <a16:creationId xmlns:a16="http://schemas.microsoft.com/office/drawing/2014/main" id="{F2248203-9F9B-6701-52B9-58EBAE658534}"/>
              </a:ext>
            </a:extLst>
          </p:cNvPr>
          <p:cNvSpPr>
            <a:spLocks noGrp="1"/>
          </p:cNvSpPr>
          <p:nvPr>
            <p:ph type="sldNum" sz="quarter" idx="10"/>
          </p:nvPr>
        </p:nvSpPr>
        <p:spPr/>
        <p:txBody>
          <a:bodyPr/>
          <a:lstStyle/>
          <a:p>
            <a:r>
              <a:rPr lang="en-US"/>
              <a:t>8-</a:t>
            </a:r>
            <a:fld id="{9F4F17EC-3751-4A57-9281-36AF2CD679EC}" type="slidenum">
              <a:rPr lang="en-US" smtClean="0"/>
              <a:pPr/>
              <a:t>55</a:t>
            </a:fld>
            <a:endParaRPr lang="en-US" dirty="0"/>
          </a:p>
        </p:txBody>
      </p:sp>
    </p:spTree>
    <p:extLst>
      <p:ext uri="{BB962C8B-B14F-4D97-AF65-F5344CB8AC3E}">
        <p14:creationId xmlns:p14="http://schemas.microsoft.com/office/powerpoint/2010/main" val="4284338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88C94-2C99-63D8-1F8E-F2E19C7F933C}"/>
              </a:ext>
            </a:extLst>
          </p:cNvPr>
          <p:cNvSpPr>
            <a:spLocks noGrp="1"/>
          </p:cNvSpPr>
          <p:nvPr>
            <p:ph sz="quarter" idx="1"/>
          </p:nvPr>
        </p:nvSpPr>
        <p:spPr/>
        <p:txBody>
          <a:bodyPr/>
          <a:lstStyle/>
          <a:p>
            <a:pPr eaLnBrk="1" hangingPunct="1">
              <a:buFontTx/>
              <a:buNone/>
            </a:pPr>
            <a:r>
              <a:rPr lang="en-US" altLang="en-US" dirty="0"/>
              <a:t>Cross Examination</a:t>
            </a:r>
          </a:p>
          <a:p>
            <a:r>
              <a:rPr lang="en-US" dirty="0"/>
              <a:t>Golden Rules:</a:t>
            </a:r>
          </a:p>
          <a:p>
            <a:r>
              <a:rPr lang="en-US" dirty="0"/>
              <a:t>	1). Always tell the Truth</a:t>
            </a:r>
          </a:p>
          <a:p>
            <a:r>
              <a:rPr lang="en-US" dirty="0"/>
              <a:t>	2). Admit Mistakes</a:t>
            </a:r>
          </a:p>
          <a:p>
            <a:r>
              <a:rPr lang="en-US" dirty="0"/>
              <a:t>	3). Don’t Guess</a:t>
            </a:r>
          </a:p>
          <a:p>
            <a:r>
              <a:rPr lang="en-US" dirty="0"/>
              <a:t>	4). Listen Carefully to the Question</a:t>
            </a:r>
          </a:p>
          <a:p>
            <a:r>
              <a:rPr lang="en-US" dirty="0"/>
              <a:t>	5). Yes or No, then “May I Explain?”</a:t>
            </a:r>
          </a:p>
          <a:p>
            <a:r>
              <a:rPr lang="en-US" dirty="0"/>
              <a:t>	6). Be Professional and Never Argue!</a:t>
            </a:r>
          </a:p>
        </p:txBody>
      </p:sp>
      <p:sp>
        <p:nvSpPr>
          <p:cNvPr id="3" name="Title 2">
            <a:extLst>
              <a:ext uri="{FF2B5EF4-FFF2-40B4-BE49-F238E27FC236}">
                <a16:creationId xmlns:a16="http://schemas.microsoft.com/office/drawing/2014/main" id="{4D71257B-176F-04A2-BC8B-6A114957969F}"/>
              </a:ext>
            </a:extLst>
          </p:cNvPr>
          <p:cNvSpPr>
            <a:spLocks noGrp="1"/>
          </p:cNvSpPr>
          <p:nvPr>
            <p:ph type="title"/>
          </p:nvPr>
        </p:nvSpPr>
        <p:spPr/>
        <p:txBody>
          <a:bodyPr/>
          <a:lstStyle/>
          <a:p>
            <a:r>
              <a:rPr lang="en-US" dirty="0">
                <a:cs typeface="+mj-cs"/>
              </a:rPr>
              <a:t>Trial</a:t>
            </a:r>
            <a:endParaRPr lang="en-US" dirty="0"/>
          </a:p>
        </p:txBody>
      </p:sp>
      <p:sp>
        <p:nvSpPr>
          <p:cNvPr id="4" name="Slide Number Placeholder 3">
            <a:extLst>
              <a:ext uri="{FF2B5EF4-FFF2-40B4-BE49-F238E27FC236}">
                <a16:creationId xmlns:a16="http://schemas.microsoft.com/office/drawing/2014/main" id="{F2248203-9F9B-6701-52B9-58EBAE658534}"/>
              </a:ext>
            </a:extLst>
          </p:cNvPr>
          <p:cNvSpPr>
            <a:spLocks noGrp="1"/>
          </p:cNvSpPr>
          <p:nvPr>
            <p:ph type="sldNum" sz="quarter" idx="10"/>
          </p:nvPr>
        </p:nvSpPr>
        <p:spPr/>
        <p:txBody>
          <a:bodyPr/>
          <a:lstStyle/>
          <a:p>
            <a:r>
              <a:rPr lang="en-US"/>
              <a:t>8-</a:t>
            </a:r>
            <a:fld id="{9F4F17EC-3751-4A57-9281-36AF2CD679EC}" type="slidenum">
              <a:rPr lang="en-US" smtClean="0"/>
              <a:pPr/>
              <a:t>56</a:t>
            </a:fld>
            <a:endParaRPr lang="en-US" dirty="0"/>
          </a:p>
        </p:txBody>
      </p:sp>
    </p:spTree>
    <p:extLst>
      <p:ext uri="{BB962C8B-B14F-4D97-AF65-F5344CB8AC3E}">
        <p14:creationId xmlns:p14="http://schemas.microsoft.com/office/powerpoint/2010/main" val="1032702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1B787C-39E4-48A9-8D23-6F2285395EE4}"/>
              </a:ext>
            </a:extLst>
          </p:cNvPr>
          <p:cNvSpPr>
            <a:spLocks noGrp="1"/>
          </p:cNvSpPr>
          <p:nvPr>
            <p:ph type="ctrTitle"/>
          </p:nvPr>
        </p:nvSpPr>
        <p:spPr/>
        <p:txBody>
          <a:bodyPr/>
          <a:lstStyle/>
          <a:p>
            <a:r>
              <a:rPr lang="en-US" dirty="0"/>
              <a:t>Are you prepared?</a:t>
            </a:r>
            <a:br>
              <a:rPr lang="en-US" dirty="0"/>
            </a:br>
            <a:r>
              <a:rPr lang="en-US" dirty="0"/>
              <a:t>There are no Shortcuts!</a:t>
            </a:r>
          </a:p>
        </p:txBody>
      </p:sp>
      <p:sp>
        <p:nvSpPr>
          <p:cNvPr id="5" name="Slide Number Placeholder 4"/>
          <p:cNvSpPr>
            <a:spLocks noGrp="1"/>
          </p:cNvSpPr>
          <p:nvPr>
            <p:ph type="sldNum" sz="quarter" idx="10"/>
          </p:nvPr>
        </p:nvSpPr>
        <p:spPr/>
        <p:txBody>
          <a:bodyPr/>
          <a:lstStyle/>
          <a:p>
            <a:r>
              <a:rPr lang="en-US"/>
              <a:t>8-</a:t>
            </a:r>
            <a:fld id="{7E744B7E-3CEB-4FE5-9A44-D84E7AB1FA40}" type="slidenum">
              <a:rPr lang="en-US" smtClean="0"/>
              <a:pPr/>
              <a:t>57</a:t>
            </a:fld>
            <a:endParaRPr lang="en-US" dirty="0"/>
          </a:p>
        </p:txBody>
      </p:sp>
      <p:pic>
        <p:nvPicPr>
          <p:cNvPr id="10" name="Graphic 9" descr="Police">
            <a:extLst>
              <a:ext uri="{FF2B5EF4-FFF2-40B4-BE49-F238E27FC236}">
                <a16:creationId xmlns:a16="http://schemas.microsoft.com/office/drawing/2014/main" id="{4B6F7AB5-94ED-48EE-8809-A71E6E34F9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3820" y="4355345"/>
            <a:ext cx="2136359" cy="2136359"/>
          </a:xfrm>
          <a:prstGeom prst="rect">
            <a:avLst/>
          </a:prstGeom>
        </p:spPr>
      </p:pic>
    </p:spTree>
    <p:custDataLst>
      <p:tags r:id="rId1"/>
    </p:custDataLst>
    <p:extLst>
      <p:ext uri="{BB962C8B-B14F-4D97-AF65-F5344CB8AC3E}">
        <p14:creationId xmlns:p14="http://schemas.microsoft.com/office/powerpoint/2010/main" val="3168699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108960"/>
            <a:ext cx="8229600" cy="640080"/>
          </a:xfrm>
        </p:spPr>
        <p:txBody>
          <a:bodyPr/>
          <a:lstStyle/>
          <a:p>
            <a:r>
              <a:rPr lang="en-US" altLang="en-US" dirty="0"/>
              <a:t>Questions?</a:t>
            </a:r>
          </a:p>
        </p:txBody>
      </p:sp>
      <p:sp>
        <p:nvSpPr>
          <p:cNvPr id="5" name="Slide Number Placeholder 4"/>
          <p:cNvSpPr>
            <a:spLocks noGrp="1"/>
          </p:cNvSpPr>
          <p:nvPr>
            <p:ph type="sldNum" sz="quarter" idx="10"/>
          </p:nvPr>
        </p:nvSpPr>
        <p:spPr/>
        <p:txBody>
          <a:bodyPr/>
          <a:lstStyle/>
          <a:p>
            <a:r>
              <a:rPr lang="en-US"/>
              <a:t>8-</a:t>
            </a:r>
            <a:fld id="{7E744B7E-3CEB-4FE5-9A44-D84E7AB1FA40}" type="slidenum">
              <a:rPr lang="en-US" smtClean="0"/>
              <a:pPr/>
              <a:t>58</a:t>
            </a:fld>
            <a:endParaRPr lang="en-US" dirty="0"/>
          </a:p>
        </p:txBody>
      </p:sp>
    </p:spTree>
    <p:custDataLst>
      <p:tags r:id="rId1"/>
    </p:custDataLst>
    <p:extLst>
      <p:ext uri="{BB962C8B-B14F-4D97-AF65-F5344CB8AC3E}">
        <p14:creationId xmlns:p14="http://schemas.microsoft.com/office/powerpoint/2010/main" val="330342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04800" y="533400"/>
            <a:ext cx="8534400" cy="762000"/>
          </a:xfrm>
        </p:spPr>
        <p:txBody>
          <a:bodyPr/>
          <a:lstStyle/>
          <a:p>
            <a:r>
              <a:rPr lang="en-US" altLang="en-US" dirty="0"/>
              <a:t>Phase One</a:t>
            </a:r>
          </a:p>
        </p:txBody>
      </p:sp>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6</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60" y="2001919"/>
            <a:ext cx="5669280" cy="3781366"/>
          </a:xfrm>
          <a:prstGeom prst="rect">
            <a:avLst/>
          </a:prstGeom>
        </p:spPr>
      </p:pic>
    </p:spTree>
    <p:custDataLst>
      <p:tags r:id="rId1"/>
    </p:custDataLst>
    <p:extLst>
      <p:ext uri="{BB962C8B-B14F-4D97-AF65-F5344CB8AC3E}">
        <p14:creationId xmlns:p14="http://schemas.microsoft.com/office/powerpoint/2010/main" val="71544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74785" y="1967915"/>
            <a:ext cx="3937831" cy="3757023"/>
          </a:xfrm>
        </p:spPr>
        <p:txBody>
          <a:bodyPr anchor="ctr"/>
          <a:lstStyle/>
          <a:p>
            <a:pPr marL="285750" indent="-285750" eaLnBrk="1" hangingPunct="1">
              <a:spcBef>
                <a:spcPts val="1200"/>
              </a:spcBef>
              <a:buFont typeface="Arial" pitchFamily="34" charset="0"/>
              <a:buChar char="•"/>
              <a:defRPr/>
            </a:pPr>
            <a:r>
              <a:rPr lang="en-US" sz="2600" b="0" dirty="0"/>
              <a:t>What do you observe?</a:t>
            </a:r>
          </a:p>
          <a:p>
            <a:pPr marL="285750" indent="-285750" eaLnBrk="1" hangingPunct="1">
              <a:spcBef>
                <a:spcPts val="1200"/>
              </a:spcBef>
              <a:buFont typeface="Arial" pitchFamily="34" charset="0"/>
              <a:buChar char="•"/>
              <a:defRPr/>
            </a:pPr>
            <a:r>
              <a:rPr lang="en-US" sz="2600" b="0" dirty="0"/>
              <a:t>What do you do?</a:t>
            </a:r>
          </a:p>
          <a:p>
            <a:pPr marL="285750" indent="-285750" eaLnBrk="1" hangingPunct="1">
              <a:spcBef>
                <a:spcPts val="1200"/>
              </a:spcBef>
              <a:buFont typeface="Arial" pitchFamily="34" charset="0"/>
              <a:buChar char="•"/>
              <a:defRPr/>
            </a:pPr>
            <a:r>
              <a:rPr lang="en-US" sz="2600" b="0" dirty="0"/>
              <a:t>When might Phase One not occur?</a:t>
            </a:r>
          </a:p>
          <a:p>
            <a:pPr marL="285750" indent="-285750" eaLnBrk="1" hangingPunct="1">
              <a:spcBef>
                <a:spcPts val="1200"/>
              </a:spcBef>
              <a:buFont typeface="Arial" pitchFamily="34" charset="0"/>
              <a:buChar char="•"/>
              <a:defRPr/>
            </a:pPr>
            <a:endParaRPr lang="en-US" sz="2600" b="0" dirty="0"/>
          </a:p>
        </p:txBody>
      </p:sp>
      <p:sp>
        <p:nvSpPr>
          <p:cNvPr id="6" name="Title 2"/>
          <p:cNvSpPr>
            <a:spLocks noGrp="1"/>
          </p:cNvSpPr>
          <p:nvPr>
            <p:ph type="title"/>
          </p:nvPr>
        </p:nvSpPr>
        <p:spPr>
          <a:xfrm>
            <a:off x="304800" y="533400"/>
            <a:ext cx="8534400" cy="762000"/>
          </a:xfrm>
        </p:spPr>
        <p:txBody>
          <a:bodyPr/>
          <a:lstStyle/>
          <a:p>
            <a:r>
              <a:rPr lang="en-US" altLang="en-US" dirty="0"/>
              <a:t>Phase One:  Vehicle in Motion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386" y="2169550"/>
            <a:ext cx="4206240" cy="2518899"/>
          </a:xfrm>
          <a:prstGeom prst="rect">
            <a:avLst/>
          </a:prstGeom>
          <a:ln>
            <a:noFill/>
          </a:ln>
        </p:spPr>
      </p:pic>
      <p:sp>
        <p:nvSpPr>
          <p:cNvPr id="3" name="Slide Number Placeholder 2"/>
          <p:cNvSpPr>
            <a:spLocks noGrp="1"/>
          </p:cNvSpPr>
          <p:nvPr>
            <p:ph type="sldNum" sz="quarter" idx="10"/>
          </p:nvPr>
        </p:nvSpPr>
        <p:spPr>
          <a:xfrm>
            <a:off x="6835775" y="6489805"/>
            <a:ext cx="2133600" cy="365125"/>
          </a:xfrm>
          <a:prstGeom prst="rect">
            <a:avLst/>
          </a:prstGeom>
        </p:spPr>
        <p:txBody>
          <a:bodyPr/>
          <a:lstStyle/>
          <a:p>
            <a:pPr>
              <a:defRPr/>
            </a:pPr>
            <a:r>
              <a:rPr lang="en-US"/>
              <a:t>8-</a:t>
            </a:r>
            <a:fld id="{7E744B7E-3CEB-4FE5-9A44-D84E7AB1FA40}"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5097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ED6D9-9562-09BF-CA06-034928D64E5C}"/>
              </a:ext>
            </a:extLst>
          </p:cNvPr>
          <p:cNvSpPr>
            <a:spLocks noGrp="1"/>
          </p:cNvSpPr>
          <p:nvPr>
            <p:ph sz="quarter" idx="1"/>
          </p:nvPr>
        </p:nvSpPr>
        <p:spPr>
          <a:xfrm>
            <a:off x="457200" y="2517913"/>
            <a:ext cx="8229600" cy="3303766"/>
          </a:xfrm>
        </p:spPr>
        <p:txBody>
          <a:bodyPr/>
          <a:lstStyle/>
          <a:p>
            <a:pPr marL="457200" indent="-457200">
              <a:spcBef>
                <a:spcPts val="300"/>
              </a:spcBef>
              <a:spcAft>
                <a:spcPts val="300"/>
              </a:spcAft>
              <a:buFont typeface="Wingdings" panose="05000000000000000000" pitchFamily="2" charset="2"/>
              <a:buChar char="§"/>
            </a:pPr>
            <a:r>
              <a:rPr lang="en-US" b="0" dirty="0"/>
              <a:t>The defendant was seized when the officer activated his blue lights  </a:t>
            </a:r>
          </a:p>
          <a:p>
            <a:pPr marL="457200" indent="-457200">
              <a:spcBef>
                <a:spcPts val="300"/>
              </a:spcBef>
              <a:spcAft>
                <a:spcPts val="300"/>
              </a:spcAft>
              <a:buFont typeface="Wingdings" panose="05000000000000000000" pitchFamily="2" charset="2"/>
              <a:buChar char="§"/>
            </a:pPr>
            <a:r>
              <a:rPr lang="en-US" b="0" dirty="0"/>
              <a:t>Objective test</a:t>
            </a:r>
          </a:p>
          <a:p>
            <a:pPr marL="457200" indent="-457200">
              <a:spcBef>
                <a:spcPts val="300"/>
              </a:spcBef>
              <a:spcAft>
                <a:spcPts val="300"/>
              </a:spcAft>
              <a:buFont typeface="Wingdings" panose="05000000000000000000" pitchFamily="2" charset="2"/>
              <a:buChar char="§"/>
            </a:pPr>
            <a:r>
              <a:rPr lang="en-US" b="0" dirty="0"/>
              <a:t>Officer </a:t>
            </a:r>
            <a:r>
              <a:rPr lang="en-US" b="1" dirty="0"/>
              <a:t>must have </a:t>
            </a:r>
            <a:r>
              <a:rPr lang="en-US" b="0" dirty="0"/>
              <a:t>reasonable suspicion or probable cause to initiate blue lights</a:t>
            </a:r>
          </a:p>
          <a:p>
            <a:pPr marL="457200" indent="-457200">
              <a:spcBef>
                <a:spcPts val="300"/>
              </a:spcBef>
              <a:spcAft>
                <a:spcPts val="300"/>
              </a:spcAft>
              <a:buFont typeface="Wingdings" panose="05000000000000000000" pitchFamily="2" charset="2"/>
              <a:buChar char="§"/>
            </a:pPr>
            <a:r>
              <a:rPr lang="en-US" b="0" dirty="0"/>
              <a:t>Exceptions are rare (911, Community Caretaking)</a:t>
            </a:r>
          </a:p>
          <a:p>
            <a:endParaRPr lang="en-US" dirty="0"/>
          </a:p>
        </p:txBody>
      </p:sp>
      <p:sp>
        <p:nvSpPr>
          <p:cNvPr id="3" name="Title 2">
            <a:extLst>
              <a:ext uri="{FF2B5EF4-FFF2-40B4-BE49-F238E27FC236}">
                <a16:creationId xmlns:a16="http://schemas.microsoft.com/office/drawing/2014/main" id="{29437CF2-26E5-F638-7C1F-B02BB13A488D}"/>
              </a:ext>
            </a:extLst>
          </p:cNvPr>
          <p:cNvSpPr>
            <a:spLocks noGrp="1"/>
          </p:cNvSpPr>
          <p:nvPr>
            <p:ph type="title"/>
          </p:nvPr>
        </p:nvSpPr>
        <p:spPr>
          <a:xfrm>
            <a:off x="457200" y="533399"/>
            <a:ext cx="8229600" cy="1639958"/>
          </a:xfrm>
        </p:spPr>
        <p:txBody>
          <a:bodyPr/>
          <a:lstStyle/>
          <a:p>
            <a:r>
              <a:rPr lang="en-US" dirty="0"/>
              <a:t>Seizure</a:t>
            </a:r>
            <a:br>
              <a:rPr lang="en-US" dirty="0"/>
            </a:br>
            <a:r>
              <a:rPr lang="en-US" dirty="0"/>
              <a:t>State v. Pulley, 863 S.W.2d 29</a:t>
            </a:r>
            <a:br>
              <a:rPr lang="en-US" dirty="0"/>
            </a:br>
            <a:r>
              <a:rPr lang="en-US" dirty="0"/>
              <a:t>(Tenn. 1993)</a:t>
            </a:r>
          </a:p>
        </p:txBody>
      </p:sp>
      <p:sp>
        <p:nvSpPr>
          <p:cNvPr id="4" name="Slide Number Placeholder 3">
            <a:extLst>
              <a:ext uri="{FF2B5EF4-FFF2-40B4-BE49-F238E27FC236}">
                <a16:creationId xmlns:a16="http://schemas.microsoft.com/office/drawing/2014/main" id="{BE69154C-60BC-ABFB-B2D2-8C9E55A3B92F}"/>
              </a:ext>
            </a:extLst>
          </p:cNvPr>
          <p:cNvSpPr>
            <a:spLocks noGrp="1"/>
          </p:cNvSpPr>
          <p:nvPr>
            <p:ph type="sldNum" sz="quarter" idx="10"/>
          </p:nvPr>
        </p:nvSpPr>
        <p:spPr/>
        <p:txBody>
          <a:bodyPr/>
          <a:lstStyle/>
          <a:p>
            <a:r>
              <a:rPr lang="en-US"/>
              <a:t>8-</a:t>
            </a:r>
            <a:fld id="{9F4F17EC-3751-4A57-9281-36AF2CD679EC}" type="slidenum">
              <a:rPr lang="en-US" smtClean="0"/>
              <a:pPr/>
              <a:t>8</a:t>
            </a:fld>
            <a:endParaRPr lang="en-US" dirty="0"/>
          </a:p>
        </p:txBody>
      </p:sp>
    </p:spTree>
    <p:extLst>
      <p:ext uri="{BB962C8B-B14F-4D97-AF65-F5344CB8AC3E}">
        <p14:creationId xmlns:p14="http://schemas.microsoft.com/office/powerpoint/2010/main" val="173316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63A3BA-D455-197C-C6DC-07A36304910B}"/>
              </a:ext>
            </a:extLst>
          </p:cNvPr>
          <p:cNvSpPr>
            <a:spLocks noGrp="1"/>
          </p:cNvSpPr>
          <p:nvPr>
            <p:ph sz="quarter" idx="1"/>
          </p:nvPr>
        </p:nvSpPr>
        <p:spPr>
          <a:xfrm>
            <a:off x="457200" y="2464904"/>
            <a:ext cx="8229600" cy="3356775"/>
          </a:xfrm>
        </p:spPr>
        <p:txBody>
          <a:bodyPr/>
          <a:lstStyle/>
          <a:p>
            <a:r>
              <a:rPr lang="en-US" b="0" dirty="0">
                <a:cs typeface="Times New Roman" panose="02020603050405020304" pitchFamily="18" charset="0"/>
              </a:rPr>
              <a:t>Ms. Smith once crossed and twice touched the fog line (With both right tires)</a:t>
            </a:r>
          </a:p>
          <a:p>
            <a:r>
              <a:rPr lang="en-US" b="0" dirty="0">
                <a:cs typeface="Times New Roman" panose="02020603050405020304" pitchFamily="18" charset="0"/>
              </a:rPr>
              <a:t>Followed for 2 more miles without any further infractions</a:t>
            </a:r>
          </a:p>
          <a:p>
            <a:r>
              <a:rPr lang="en-US" b="0" dirty="0">
                <a:cs typeface="Times New Roman" panose="02020603050405020304" pitchFamily="18" charset="0"/>
              </a:rPr>
              <a:t>TCA 55-8-123   Failure to Maintain Lane</a:t>
            </a:r>
          </a:p>
          <a:p>
            <a:r>
              <a:rPr lang="en-US" b="0" dirty="0">
                <a:cs typeface="Times New Roman" panose="02020603050405020304" pitchFamily="18" charset="0"/>
              </a:rPr>
              <a:t>Officer must articulate specific facts for the stop (Lane departure was impracticable or without safety of move first ascertained)</a:t>
            </a:r>
          </a:p>
          <a:p>
            <a:endParaRPr lang="en-US" dirty="0"/>
          </a:p>
        </p:txBody>
      </p:sp>
      <p:sp>
        <p:nvSpPr>
          <p:cNvPr id="3" name="Title 2">
            <a:extLst>
              <a:ext uri="{FF2B5EF4-FFF2-40B4-BE49-F238E27FC236}">
                <a16:creationId xmlns:a16="http://schemas.microsoft.com/office/drawing/2014/main" id="{1D8F7BDD-EC39-FB3D-B656-1FD7D94A0CD7}"/>
              </a:ext>
            </a:extLst>
          </p:cNvPr>
          <p:cNvSpPr>
            <a:spLocks noGrp="1"/>
          </p:cNvSpPr>
          <p:nvPr>
            <p:ph type="title"/>
          </p:nvPr>
        </p:nvSpPr>
        <p:spPr>
          <a:xfrm>
            <a:off x="457200" y="533399"/>
            <a:ext cx="8229600" cy="1579531"/>
          </a:xfrm>
        </p:spPr>
        <p:txBody>
          <a:bodyPr/>
          <a:lstStyle/>
          <a:p>
            <a:r>
              <a:rPr lang="en-US" dirty="0"/>
              <a:t>Reasonable Suspicion</a:t>
            </a:r>
            <a:br>
              <a:rPr lang="en-US" dirty="0"/>
            </a:br>
            <a:r>
              <a:rPr lang="en-US" dirty="0"/>
              <a:t>State v. Smith, </a:t>
            </a:r>
            <a:r>
              <a:rPr lang="en-US" dirty="0">
                <a:cs typeface="Times New Roman" pitchFamily="18" charset="0"/>
              </a:rPr>
              <a:t>484 S.W.3D 393 (Tenn. Crim. App. 2016)</a:t>
            </a:r>
            <a:endParaRPr lang="en-US" dirty="0"/>
          </a:p>
        </p:txBody>
      </p:sp>
      <p:sp>
        <p:nvSpPr>
          <p:cNvPr id="4" name="Slide Number Placeholder 3">
            <a:extLst>
              <a:ext uri="{FF2B5EF4-FFF2-40B4-BE49-F238E27FC236}">
                <a16:creationId xmlns:a16="http://schemas.microsoft.com/office/drawing/2014/main" id="{EAEF6204-E712-058F-380E-C2A36C612CF4}"/>
              </a:ext>
            </a:extLst>
          </p:cNvPr>
          <p:cNvSpPr>
            <a:spLocks noGrp="1"/>
          </p:cNvSpPr>
          <p:nvPr>
            <p:ph type="sldNum" sz="quarter" idx="10"/>
          </p:nvPr>
        </p:nvSpPr>
        <p:spPr/>
        <p:txBody>
          <a:bodyPr/>
          <a:lstStyle/>
          <a:p>
            <a:r>
              <a:rPr lang="en-US"/>
              <a:t>8-</a:t>
            </a:r>
            <a:fld id="{9F4F17EC-3751-4A57-9281-36AF2CD679EC}" type="slidenum">
              <a:rPr lang="en-US" smtClean="0"/>
              <a:pPr/>
              <a:t>9</a:t>
            </a:fld>
            <a:endParaRPr lang="en-US" dirty="0"/>
          </a:p>
        </p:txBody>
      </p:sp>
    </p:spTree>
    <p:extLst>
      <p:ext uri="{BB962C8B-B14F-4D97-AF65-F5344CB8AC3E}">
        <p14:creationId xmlns:p14="http://schemas.microsoft.com/office/powerpoint/2010/main" val="938282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134700PHOTO" val=""/>
  <p:tag name="MMPROD_134700LOGO" val=""/>
  <p:tag name="MMPROD_NEXTUNIQUEID" val="10753"/>
  <p:tag name="MMPROD_0PHOTO" val=""/>
  <p:tag name="MMPROD_0LOGO" val="iVBORw0KGgoAAAANSUhEUgAAAKwAAACxCAYAAABZeVadAAAAAXNSR0ICQMB9xQAAAAlwSFlzAAAXEgAAFxIBZ5/SUgAAABl0RVh0U29mdHdhcmUATWljcm9zb2Z0IE9mZmljZX/tNXEAAEfFSURBVHja7Z0JXI3ZG8ffe2/7vu+b9pLSZktKEhEphSQSQsgSQigU2QtF2Xeyj8HMMGPGGLNYZvnPYBbDzBjrMPax1e9/nnPvTSj7Urmvz/Ppqtvbfc/7fZ/ze57znHOECRMmCApTWE0xRSMoTAGswhSmALaaGwCl3r37tZo4cXIYey1RtIkC2OoMqzgtLa1bQEDAybCw8NOZEzPbK9pFAWx1hVUluV/yoPpeXpdUlZShLFGCr4/Pr6mpqQpoFcBWP8vNzW1ev379i4IgQNDRgqCpAVUVFTRu1Oj77OzsJoo2UgBbbaxhw4Yujg4OJRrq6hBsbSCk9ILQLwmCtSU02fe869f/LSUlJUbRVgpg37oxvWppYWGxWl1ZBYK5BYTBAyGsXQzR+qUQBvVh0FpASSyBt6fnj6lpaUGKNlMA+9YsNjTUwNzcfIGqktJdQU8fQh/mWdcsh1CyQmprF0JI68+8rhVUmKat617vSFJSUidF2ymAfRuaVdfX23uStobGPUFHB0KnGAhLihioqyGsWwZhPQN3I4N2XTHzur0hWJrxQMzZ3unPlOSUNoo2VAD7xiw1OdnMx8enQF9P74ZgZAQhmQG5bJHUq65joK6XAUtfNy6HaNMSCGOHQPBwhkhJGdYWVj+FhoYlMOg1FO2pAPa1W/OgoBw9La3bPCMQ2YHBSoCuloG67IGHLVkGETNhEwN542IIk9Mh1K8LCfs9G0vLv9u3bx+vaE8FsK/NsrKyjFq0aJFjYmBwXaSqCqFZMwh5sxmca6SetWRpBWiXP3hN0G5gP9vMvPC0MRBc7FkgJoa1peXPoaGhkc7OzsqK9lUA+8otqn3USFMjo/8EpkWFsFYM1nwG5qry7l/EIZUZyQO5LFgvA3kj+/oekwcThzFP6waRshKM9Q3+dnR07llSUiJWtLEC2FdiAFSTk5MGM494Wsw8oxAQCGHmLAirGaxrlz8AUg4s97ZycJc/8Lbr2Ps2MGA3zIcwi3napj5cHuhoah23s7NT5GkVwL4SWFViY2PH2tlY3RaTZ/XwgpCTy+BbWwHQChKAZMG6CkFXRZDlwdgm9p7tTNMWToDg7QqxSIC+ts5Jb2/vNuzviRTtrgD2RWFV6pHUI9na2uqsQJ7Vxw/C+IkQlq/kUkAkh7AcVnn3v/xhYB97zd6zkb3etpB56pEQWjaBWEcThvqGv4aEhEzJzc01V7S/AtjntvTRo0d41vO4IJFIWKDkDiErh8G6mskAJgU2kK2UZgA20Vf2/81rZMbes5l54C0y2yT73pZV0v9vXCn9nS0M2u0M2mVTIIQHcnlgYmh4Ly4ubhl7WKwU90AB7LN6VklKSkoXr3qe15SVmAxwrwchg3nWNeuYN6VcK9OhKwm0BRCWFEBYOAfC3OkQpkyAaOJYiCaNZ4HVOIhGDoEwgtmEsRCy2feyZV/nTINQzH5n0Tx2Hvb7mwrZ/7OYNq4PQSyCvZ0dEhMTV23fvt1CcT8UwD7VMjIyWnh4eJwgjyeYWUAYms6gZF153kwGHwuWhvSH0DkaQquWEPx9IDjaQ7CzhWBuDsHUVGYmEAz0IOjrSV+bmT74mZ0N+506EOp7MjkQws4VCWHacAiLGbStm0CQiGCsZ1Davn37eT/99JOp4p4ogK3SWIBl4uLislJbXYNBZgmhzwAWZM2AENURgqszBAsGpaEhBA32cwrCCOqXMdLGamrMiztANGMYRIszIbQJgIid29zI5EZYaNjyXbt2+SrujQLYx2RAenp6Wzs7ux3KEsldwYZ5wOHjIOTOhRAY8hBkYmbsPSxI0odH3bpo2bIlmDdEnz59MHToUAwePLhSGzJkCPr27YsOHTogLCyMyg5hzOBXYbKDvLnIwZr9ze4QLWFyIiEcgrYG1FVV4e7uftLJyWlx+6ioDBaQBSqAfUeBPXHihBqDwdLX17c186rTmAz4RVdTk4GiA6FrTwiT86AcGw8ja1s4Ml3ZLDAQXeK6IH1UOvLy8rBy5Up88MEHOHz4MFjXjfPnz+PatWu4evVqpUY/u3DhAo4dO4YjR45gz549WLVqFebMmYPR6aOQ0KULWiTGwXZeBlSXjYdSdDAEXU3+kFAxuLOzM9zc3A7WqVMnp2PHjr1Yb2B7+fJlLQWwtd+bipmHC/Hz85ttamr6qYaGxklNTSkYgj7r7qM6Q3t2EdrPK0b6pElYvnQpPt+3D0ePHsVff53G9evX8aqPGzdu4MyZv/Hz8eNYu28Pmq6YDs2iUVAdFAOxsd5DHp4+q4mJyXVLS8vP27ZtuyouLq4be2BsFcDWMqP8JvOmrczNzUeym31OjWlHJaUKOlRHF0JsD6jPXYqUzw/i4rXrKL17B2/8KAM++PZrhJTkw2BDDjR6t4NIX/sx/UujbqpMMtja2t6MjIz8JCQkpF1qaqqxAtgabmfOnDFOTEzs6+3t/Z6BgcEVdrPvWlhYoE4de6iwrpYDQDMGWrWHMHshOn18AMevXH2cooe+vmJCHznv/Xv3sPuHQ4hcOQuGy0ZBs1sYxFrqMg+rBRtbO2hr65bDq6ysDGNj44tMLpQkJSX1KCkpqdVSoVZeVFFRkcbAgQPjAgMD1zGPel1NXR2mpmYIbBaEKBb1Ozk68QCKwxrQApKJeejCYD184VKVQJXR19fF7CMnLr17Dwf+9y3arpsB04XDod+/HSSG2lARS+Dg4IiIdpEIDm4OevgqgssCx0uOjo6Foew4dOiQjgLYam4sEFEPDg4OYF1/vpGR0SVtLS1YWVkjpEVLjEwfjTFjx6Nho8ZQEosgqKhCCGkLUU4hOn74BX67cq0Kz/r2jgM/fY+4zXPhuGUCjId2hDLTtBJBBD+/Bhg8JA2jR49Hu8hoOLu4gGQOgUtSR1dX9w8fH5+S+Pj4cKZxTRTAVkPLysqyYh51pLW19QkaUtVisPo3aIhhaSMwr2ABpk6bibZt20OVtCvlUf2bQsjKQ5MtH2P3n2erFagPXC2w94fD6PFeIZzWjIFZ3wgoGelAxMD09vbF+AmTML94MTLGZiKsVWsYm5hAJBKVe1xPT8/LXbp0KU5OTq41I2c1/gLS09M1vT08gpmG26atrX1XT08fjRs1Qd++KRzS4oVL2ddZaNYsmOc2BZEYQoMgiMbPRvj2T7H/7EXcKy2tVE9WC2bv3cfPJ09gwJYCeK0ZhTpjO0PN2ohJGhE8PD2RPmoM5s6bj9n58zBk6HC0aRPBexUKzAheHR2dMiaLtnXs2LETCz41FcC+3ejfhEmA2Xr6eicpiHJk2jSheyKmz5iNBUWLOayzZs9FJNOtykrKUr3nVh/iUdPRZPPH+ILBWmUAVA3YLa3w+qcTP6Pfxnw02ZYFt/Fx0LA15tdjb1cHAwcOxvwFi/j15s0pwPARoxEQ0BQaGprlWQUrK6uLTCbkxMbGGiiAffP5VDUGapC1tdUifX39O4ZGRmgR2hKjx4xjN6wQhezm0Q2cOTMPkR2iYGRgIIXV3hVCSgYal+zGzlNnmGd9PANQxv+VVg9iyyp62nv49vhPyN69CkHrRsMrKw7azub8upydXDFs+Ej+kNJ1FxQWI2dyLuLi4uHi4gYJk0DkbVVVVW8waD/s3bt3CDtljZyeUyOT/wkJCb1YRHxSVVUNdewd0LlLV0ydPgtFxUtQOH8hN7pp5G319GQpIHsXCH1Gwnbpdqw6fuopaabqJw3kx5mzZzBi8zyEbRgD77Ex0LY14tdXz8MTmVmT+HXT9RO4c+ctwKjRY5m3DYS6unr54IO7u/tRX1/fGrlOQo36sKGhoYbe3p6Zpubmp0xMzRAUHIKRTMPlz5nHb9S8giJ+s2bnzUWv3n1hzbQch9XUCkKvEbBbvB3zf/gNN+7eq55B1jMeR0/+isnvL0aHDaPRODceZg2cIFGSwKOuB/qlDGS9zHzML5Q+tARu9uSp6BjTmeefBeZpKZOgpqb2c1BQUE5+fr6LAtjXYJmZmaYseJjJov9SCioSevTEjFn5mM+6wYL5D2Cdx25Sr159YWpiKoXVhMHaqS9sF25H/ncncOd+aU3l9KEPTZ52+s7F6Lg1AyGzesCorhW/XlsbWwwcPJS1QxEKFjBoC6Qed+68Ih6gedTzZO+TZhJMTU3RtGnTj1jb1lMA+2ozAc28vLw26ujq/ufj44uUAYMwZ24h9x4EKkFKN4jSV6mDh6EOC0Q4rObMwyYMhmHeWkw79DOulXvW0ppI62ODDOcuncfcncvQc0MGWuTGwdTLBhIVJSaTHJHMPO1s0vPM08of5vkMYNL5lDHR15fqekr/ubm5bY+Li2uoAPYVWEZGRitXV9cf9fT0ENw8BNk5U1hXt4DdAKlXld8M6v5ShwyDi5MLz1MKGtoQYpOhnb8OIz7/Hpf/u1OFVq2Rrrb8uHz5EhbvWYvuG0eg7fwesAty4yBaWlqhT99+/CHmPQ9rJ6m+LcY0pvfj4rpBn9YFY+8lfWtjY/O1p6dnUwWwLx5ciVhXFVivXr2Devr6aBYUjJycXB4JkzelgEJ+E8hzjBg5ikXErlLPqmsIITwBhtNWIvOrozh9/dYjoMpel9VgWCt89nMXz2PBh8vQ9/0xaF/QAzaN7Hk7WFhYIT6hO9f0cmjJFhQtYrq/EF3i4mFtbcPfS4MtRkZGexi01bpovDp71mYNGzY8SAMBrcPbIHfqDA4rabF584oqNP5i/jN//wZSWGlwIDwOQs5KpHx8BFdv362kZ62p3rXssQdP/p1rV69i4a7lGLh1FDoWdUedpk68PXR0dNC7d3J5ACZ/0OUP/oBBqbCxtS2H1tjY+D3W7k4KYJ8PVh8PD4/97IlHWFhrTJ02ozywIqNGn0tBBfMak7Jz+Xs0aCxdncmAoA5QHV+MmPe+xJHz/1Z608tkyNa86KusitfS4/zFC1jB5EHqtnR0WpAAxyBnCGJpINav30Dk5Rdi3nyp1pdLKYoFknr1gbWNjTxXW2ZmZvaeu7t7XQWwzzZ61dLb2/uwrq4eHwyYMTNP6g0I1IIKnrV4MSbnTkPjJk35elWCMvOsobFQmrgcfT86wmTAf0+8ubX1oBkOqz9ci7Rto9BzXR/Uj64PkUSAgb4hoqJiMXN2Pgrkwao8s8IAHpE+CvW8PMsLaExMTD4ICAiodtBWqw+Tlpbm06BBgy8I1qaBQZg0aUp5JoB71Xlyz7AIM2bkISo6hnlWqg+QQPBvAeXRhYjc8iV+vHjlKd6pdh1lj1zfpYv/YPtX2zHuo/HotToJ7mFM24soI6CNrt0SmKctKM8eUJsStKRrKftiJdO0ampqZS4uLusiIiKqVZ622nyQ/Px8fX9//+0UsVLwNG78BN7lyxtV7hEI4GnTZ6NN23bSKFdJBUL9YAhDZyNq8wEcPHP5oRtZ9o542LJHCs1v3ryBHQd2YOzWMei5NB4+HepBSVXCPW2XLvH8gZf3XPLglUBOSupDdQflKS8vL69NK1asqDZTzqvLCJa2ra1tqrKy8g1KX/Xu3ReFLPKfx3Tr3AreVT6K1alzV77pBa+88gqCaGgeQtbuw1dnLj3mdd4JaB+6tAc55ps3bmH3lx9h0gdjMXBDEhp38YGymhL3tO3aRWI6g1Y6qPBA01LlV+8+yTAzN+PQMmmA6OjoOUVFRdUC2moBbEhISG99fb2LKiqqaNUqnD/9NEozt0AK6twKWqsXCxCsLKRFH4KtG4Tek1Cv+EPsOnG2EiRrR671Bcnlx93/7uKz7z5B1o6RGLa1F/zb15XqVLESOsZ0wqzZczB//sOaNn9OAZNbHaEmqz8wNze/3rhx4/4KYJmlpqYGOTo6/kARqqurG8aOzZKmX+YXcWDnVXj6+6UMgqW5pXRgwJpFwF1Gwr1wJ1b87w/8d+9+JTft3Qm2nnTN//33H3Z+8R4mvTcCA1Z0QYOoulDVVIKuth4iI6NZYCsd4q4ou2iApmnTZiwAk5Zlsp7v6+DgYJ93GlimW03r16+/l+o1KdAaMGBweXmcXLvSWDi9Th08FOZm0m5KcPCC0G8q3OZ/iM3H/nooSaU4KuthgHt37uPg919h2vtjkPVJMqLSg6GqpcQ8rTJahIZhQnYua+di1t4PxwqBgcE83SWbwfDpjBkzHN9JYFkbqrInNlVbW/sGpVGCg0N4MUvFEZmCQqmljxlLjSWF1ZAFBLHDYJO/A/nf/IY79+89uDk1eeTqDRyl90rx+ZE9mLlrNDJ39kJQQn2oaalAhQWu1P4TJ+U+qM+QDS7QXDj5aJixsTGYfBv+TgKbmJiYwAKtc9QQ7nU9MHZc5sOelb2mBhs+cjScXV2gTBMHjawhdBoBu6kbsfS7U7h259EywWpSeF3dvGyFopl7d+/i8I/fYN6OScjY0g3RI5pC30wTEpHUaeRMmVaePaB7QAMLcV27QV9fWndgaGj4U2BgYAze0o7lbwXWgIAAY0tLy/dICtDQa58+/Xg9QEVgC/ko1hR4eXpJPaseC7Q6j4LJjO3I+/qXBzKA93qlClifiOzjbXP05x8xe9sozPisN3pMbAF9Uw2IxRIObXaOVB5UHA3rEBVdvvgIxRws9vB4J4BlbaUfExMzkUmBf+niGzRoiMmTpz5UUUTd0vjMiUw/BUFVWQJBTQtCWE/oTVyPyfuO4fS1/yrxrDW0ZPC1w1pW6ev79+/jq+8/R/EH2cj9oCcSsgJhZKXJ2lsVTQKaYuz4CdzT8govdj/GZU6As7O0uEhDQ+OOh4fH0HcC2KFDh0b6+/vfJCGvra2DPsn9eaPIveuC4iV8ODYouDlUJDTkqgGhaUdojGLyYPf/8O+tu1XeEIWHrUISPNpWZXJoS3H0tx+w5KMJmPZhN8SNaAw9Y0plifmiI+RpuaalOg5mXeMTyqfa1KlT52hWVlZwrQa2qKhI193dfT3NcKW1oahohZLXBXyAYAFvlKkzZqFt23ZQV1VmsLLGCe4G1dErMHjnEZy/cVvB3ytBt8L/2JfjJ37E4h05mLWzB5Kzg2FRRwcqyirw92uIUaPHobBoEeYvXIwp02aiYaNGPGtAc8O8vb0/yMxMt6y1wAYFBbXU0dE5T0+og4MDXwCCj65QGqVoIYN1Ntq17wBtWlFQRQ2CXwTEQxei47oD+OHsvwo/+hrx/eXEMazcnYPCvd0xYGoQTKy0uCf182mIrAk5vNiIer+UgYNhYSkdumWB2LWIiIietRLY2NhYLSsrqyIWaJWqq2sgJqYTE/PzpbNcWbdDr2NiO0NXS1O6MktAR4hSi9B9w1f4+Z9rKC0rVeD6Ov0t+++p07+i5NMZmPdhV/Sb1ARWjrqQsEDM08MLQ4cO5/KApt10iI7hPSTVzzLHs4lJA+NaB2xwcHBfPT29MzyN5e6BzMxJMlG/kC92Ed+tB/T1ZOuhereEeMgiRK/9Cr9eul6hgRXQvnpoH64O/uOvU1j/wSwU7e6KzGVh8GgkncxpZ2eHtOGjULx4OSZmTykPwLS0tC75+vq2rVXAZmZmGjLv+qGamip0dHURH9+dVwbNX7CYT9VI7NkLFrRphQrTrPWaQ+g5DZEr9+PAn/880rgKYF+tf60IrPQ7pfeB30/9gq37ZmL5/u4YXRAMe3epI/H08sGYjPF8MCe6YyyfWi4Wi8rq1au3OSEhwabWANuwYcOOTLvepIv29fPnSwlR9zKfifm0tJFwqGMn9ayuTSAkzUL9OR9h/8nzT+jGFMC+NLBlD4CVHg/nav86/Tu2fjobyz+Nx8hZAXCsKx048PT0YoHYGAZuJmztpFNrdHV1b7IALKZWAJuamqrKvGsxDRJoammhZ1JvLFy0hI9Zpw1Ph7ubO985RbDxgnKPKQgs/ATbjv6N+0/UrApgX42LfWRS5kNrIwFnz57Grv1FWP5xV2QvCoRvU1OIJWI4OrnwuWBdunTlNbOUNbC3t9+Snp5uUOOBbd26dWMWTXLtWq+eJybnzsDChUsxatQYpoNcZGWC3hA6TUJAwcf49ORFBZDVgWXZceHiBWzbm4d1n8chb20L1PWVLo3k6urOi73r1vXg/zcwMDgfFxcfVaOBLSkpkfj7+49XUlK6S1El1V9SkDUuaxKYTJCuZWrpDiFmHOpkv48Vh06hfH02BbRvGdkHedoz505j35GV2Li/ByYuaAK/psZQUpbAwdGFB190Hynz4+fnN//EiROaNRbYgoICX0dHx6/pCaQnMXNCNsZnTYS3tw9UaOKgviWEqDHwmL4LK7/9A7fu3q/iOVccbw1Y2XHj5k3s/WoV1u3thKJtQQiJsGCgChAJSuWLKPv4eF+eOHFipxoJLLtGEdOvBQxYvj4pDetNmToDQcFBsmIWBmuLvnCcsAWLvj6Ju6WlT+iYFMebB/ZxcGmVmZ1787Hty65YuCUILdqaQ1lZVL7PAk3L9/HxyWJvFdc4YGlSobW19U4q/KV6SpqRGR7eFpTaEvRtILRKhenYTZj/xQncvne/kgZTFLO8fQ8rs7IH4F66dAkHv9+KXQd6YfUHwYiKt4WyirgcWhubOp8xR+VQ44DNysqMtLOz4xVZPr5+CG3ZCtoa6hC0TZhnHQDd4WsxbOt3uFRpfYCiVLB6AFvR4T74/+3/7uLTL1Zg62exWP5+U7SIMIe6hlheL/uvu7t7SI0D1tHRfqi2tjTlQWPPOjTkqsSAbZ4M/TFbMX7H/3Dp5p13jYRac1y7fg2ffbke2/d1w/tfBqHXQHuoqpI8EN1ljioDr0kWvC79qu1s77xSvr6+dE8sBqxXe2gNXIaBG7/F6X9vKu56Dfe8t27dxpeH1uLjg3HY8nFTdIg1Z5KPVo2x+D00tHX064D2tQCbnZnt6erqerJ8u0kNPQgBiRAnFWPAhsM4e/XWg55G0fXXMFgfji/+u3UTh7/biV37+mDjhw3QN9UWJqbq0Ncz/svD1X14aGisZrUGll2DKCoqqpOWltY1DqtYCYJPDJQGrUPM0i/xx2WFZ61tnpbmgX73v7346EAcPv+uCQaPrAMdHSWoq2ldt7Oz70/5+GoL7Jo1a+zat2+3S01VRbqMkFMg1BIL0GftIRz+85Is6CyTWmnZg9cye6lmLCt7or3sUVpaitu3b/N5/hW3m6cduel7d+7c4e95aRxe8hqe1g5PMpo6c+/evWf4ew//jK7/vR2FyC9uiC0f+SB5oBWMjVVplZkTtraOA0JDQ7WqHbDsc6u0bNlyspmp8W0xLcDgHgohKhfRxV/g/LXbLLpk3cehQ/j449345JNP8MnHzD75GHv27Mbnn3+O8+fPv/BNJpC+//57du6PpeeW2Z49e/i5L1648ELnpZt3+fJl/PLLL9i1axfmzZuHadOmYfDgwejTpw/69u2LMWPGID8/H0uWLOHv+emnn3Dx4kWm8W499987ffo0/9wVr0P+mj7D3bt3n/j7F9h17tu3j193xXZ4FqPf2bRpE7fdu3fz8/z+++/84Xz87z5eiPTp3n2IaNcMo7Pq4NNv/DB8lC2MjFShrq51xdradlhRUZF2tQGWYE1ISBhgamJ8kUsBl2AI8YVomLsbB05KywRPsotv164dzMzMYG1tXW7m5maoX78+duzY8cLAEuxJSUmwtLTki5k9OLc5LWiGDz744LnOR17zo48+QlZWFsLDw8E0OT83rf1FBR80g5QHlMxonpOuri6ldPh7nJycEBAQgOTkZA7xkSNH+Pme5VixYgVtK8/PI78Gek31qOPHj8flS5ee+Ps7d+6Eh4cHv+6KbfysRveGTN6GdK7IyEiMGjUK27dv5w9iVd729Okz6J7QC2bmKsie5oADhxsga2IdWFiosGBM/VJQUNB6Bq1vtQB29OiM3u7u7heki13YQ+g4FR45e7D66wf1AcePH6eRkPIkc0Wjee/r169/YWD//vtvtGnTptJzE2TkNZ71OHbsGCZPnswX76AaiMrO+SxGMBPEwcHBmDVrFvfUTzvIg1d1vgEDBlQBzIOD6UX+QL3oZ67KaACIHsQRI0bg4DffVAosTWrMzs7hu9R4eKhh/QZn/HDUD+mjbZg8UIaWph7t97v1xIkTlm8NWPY5lTt37pxka239lzKVCVozINtNgErsVBRs+Qy3Kix28fPPP/Oil8oahFbJ27BhwwsDe+bMGbRv377Sc9OKJVu2bHmm7p/eR59RPjv0VZmLiwv3tE87CgsLOeiP/j559NTU1KcCu3HjxvJFL16H0QRS8rrMU+L69euP/f2VK1fAwMCIAS5g9EhVXLpgg19P0KZ3lszrK0FP1/B+m/CI1ez3rd4KsOMyM1NdXJykMsDMHULsTAhdCmDSoC0OfLrnoYupzsBSgPH+++/TLoGv5Ua3atUK//77b40HtmLdAMmlR3uNTz/9lLWhdIXEhM4CLp6S4P4tU/z1pxuWLrNlsCuzXkub9TotdubnF3m9UWBHZ4yO8vH1Pa2urgbBgMmAVmMYsLMgODSHp28D/O/7b2sMsBSwdejQobzy6Fm6SOp6abrz095LsGVkZDzTddQUYKV1AzZYu3bNY/e4adNA/vO2rQT8/j3rhP9Tws0rpvj7tAvmF1qiTh0laGsboFGjxrRYcp03AuzQoUNjmMY7pazEGtfADkLrsRDiiiA4NeMfNqJtOM6eO1cjgKUMA3kLNdrYo4qbQ7sG0vkzMzMxZ84cHhyRXly3bh3vHkmjEpRxcXG8yySg5b9LQd+HH3741oGtV68ez3DMnTsXeXl5VRplPCZOnMivhQKvJ0EbFhaGUydPlv/9K1euoJ3sPnh7CvjyEwbsPQGl1yS4fVUfF87WQXGRKYNWzOSFJq2OuD0/v8D/tQKbnZ3dloH3gzoFJDqWEIIGQ0gqgRA+GYKmdJZlz56Jj6V1qiuwp06dqjJgo6nMrVu3ZtpsJQ8an3RQDvOPP/7gKSHWRmjRogXvOilb8DTQ3gSwMTExz9Wmf/75J/OgaxEaGsq1a2XnNNA34H+z4sNP18u3EbUS8MFWBux9ZtcJWgH3bmjj3GlrLCwygbc3LWFvBD+/RntSUlI8Xguw7MNrBAQE7DbU14OgbsRgTYWQsALibpsgajqSfc+Qf9gRw4c/1gDVFdiDBw9yr1jZ71JK6VkCtsq89tGjR7k33rp1K4f5bQNLkocS/M977N27l2c6qsqEjBw5svxzUeA6btw49jMJdLQEbF7NYC0TUMZgBbOy6yLmaXXw7wUrrFttDMc6dK1q8KjnsyUjM9vxlQLr6+tryG5gtqqy0g2ROmsU/0QI8Sshjl8PSZfNEPn1h6CkwS8kJyenxgD75ZdfwtnZucronoB+0YPApZ7mWUepXjewLzKYQZ+9oKCAb1JX2XlbtmzJYwD5e0keKSvTaogCli0QcUlAHpbbNak8IE97+bwJlhbrooGvhMkxrfuu7h7vRUVF+b8SYJlnNbO1tV2orqp8gy/Q5t0Fos6LmG5dB1HH1QzYLRB5JfKFxOgi6AJrCrCHDx/mOrOy39XQ0MDUqVO553gTR3UElo6vv/4adevWrfS8lJ+l7ID8WL16NYNb2tPOnMwgvSEzGbDl4F5Xxc1/9PHZR7oIaiqBWKLKAjn7T5g8cHspYBloKszT5GprqJWKVBis9aIhdJwPoetaCDGrII5mwHZmHtYjTtq4EjGWLl1aY4A9ceIE12lVBRZ0o6hrp8GJdxVYGm729/ev8t5VDCq3bdsGQ0NpLDM5SyYHboq4HAAZlwci/v2y62q4d0UX72/SRJOGUgdhZVVnK+vN/V8I2PT0dLOAgMaZ2prqUs/qGQuh8xIG63qIYxioBGvHNRB32QqRc3vZlF99/qHfJLBnz559qSzB2LFjnzhYQOkrOj/pUXo43jVgSRaVL9tfiWyiugP5QfCamlrwn40aJuD2PwzQW3LvKgWVg3tdCi5uKOHeVQ18s08VnaJpuFuJeWij/c7u7kHPBSyL9nQDAwOmm5oY/SdIWJTo3BpC1DwGK5MBDFaSAmJmIuZlJXHbGLAR0m1yzMz4OPzzAvs8w6ePHufOneNj3i+ah/3qq694cv9puUdK8/Tr14/XJvzzzz+vpAqsJgC7Zs0afo8qOy8FZBVH8Q4dOgRb2zr8Z317CrjyNwPztgxYWeBVLg/kdkMC/KeCg58poWWIAD1dFbpvH7m7uzs+M7BBQYHj9HS1r/NkugPrMiMLIO7MJEDsaimwzAQCtuPDwJqZmVaad3wSsNTI06dPxw8//MCNRPx33333VKP3UXdFlUZBQUEvDCyVBdJ7qgq+Ho2MabnQbt26obi4mKfFagKwLKDhJZDPe9D96NixY5WDKlS1Rikw+UH3pE4dB/6zZAbs1TMyYK8/8LIVtWy5se+XXhPjh69E6JVIO5Erl2lp6X5obm7e4KnA9u7dO8LCwvwsL8C28IEQPgNClw0M0jUcUKlnfXXAUqKdhkXpaSUj+J7VmjdvjsaNG/NCk5epJaCKqsWLF/MEO+Vfn2W0h6qiKL9JQSY9QM9alfU2gCVJQ/W7lGKjcsEnGZUUyksdO3fuXGVBDWUOFi1axGVVpcAmVQasINOvjwB7laQDSQQRiucIMDUW04jYCWd7+/AqgWV/T5XKBF2cHP8U002zDYbQisHaeS0DdC0PsAhauRR4VcC+TntWYOmgbADpsYEDB/KSvmf9G9ra2mCBAoYPH869fWWFIW8bWDc3Nz5SN2XKFD6wUZVNmjSJ1/vSgAm1wZMeXpJRVDNb8Xg6sGKpdq0ILL2+KeD+VRHe3yigRZAIRga6x+1tXSOSQ0PVqgQ2MTGxm5OD/QUl2mbI0BVC6GQIndZzSCXRDMyOKxms7HUtBVZ+0Px7Gn6l4UlaDKSqkZ7K5ALV9tIQ6KM38m0DS106nedZ7FlqKqh3qSwb9GRgRQ9grQjsDeZxb4ixf48Ijf0FqKhqXbW2tRtQZdCVm5urNmLo0K7sifpNQmWCBk4QgjMhkASIWc0hFcuCLCmwa2o1sHRQ10mF4TTUytqHNgnmxdXPUnpI0LQJD8ea1aufqUrrTQD7Ko1SfQsWLOC1A5Vp3id6WLlH5RkDMjFunFfCzq0ihIWyB8HCCgFNg5bHJiQYVgnsujXr+rZq2eoKd//KTK/4JjPPWsJlgCRGlrpicAoxUs8qZpBW1LDiR4B93ixBdQT2UalA6SwqQaRCavK6z6JzCXCCndJutQFY+mw0jE2DA1VN1/n222+ZlLCXBmQ9K9ewuCaVBWVXJSzQUsaeHUrw8aYVvXURE9tl595PP3V+Yh5248ZtbcLCwudoqKv+K4hovdZACO3mQ8SgFcdIPauEIJV9lcjhlQdgcVshyIA1MjLkN/Z5gKVKKUreU+EEGUWez2qUZoqPj+dwvC5gKx4UuFAajMbMKeB7WoU/BSYsiOXzrWoqsBQUN2jQgFekffHFF0+cW0Zz0MzNpRt3pKUKuHXhQR62rDzIkmYE7jFYfzysgrCWFAcYoVmzlu/v37/f4ZlGuliDKNva2kzTUFO9w6Gt2wmiqKUQYqWyQIkPEqzmHpdkAYeVvhfNJELcFojcY/mHVFdT5U/g8wBLUFFlkDxKpajzWY1SUpRaioiIeCPAyg/KadKw7ujRo3lm4Uk6l0ZwZs6c+dS00uvWsNQr0Lno65OM5qiRAyBIO3XqxCdaUsbg5s2nT9N/7733yke6csbJIL31IDsgrScQ4+51FXx3UA39k2nPNg00btz06/z8/EbPVUvAvJyera31JF1NzQsiWq3FuQ2E1rlMHqyWBV4ruSQQyaUAB3e1tPjFqzufz0Pbw1N+8nmAfdmBA9KaLzNw8DIHPTSUOJfPA6sqYKEcL9XPPsk7vU5gaWh11apVvI73aUYTDqk+4Mcff6xUpz7poGvU05MufDxt4oMMgFwO3L8qxu2r6jj4pTo6RIrYw6EGz3reO7Kzs31eqFqLlnn39fUdrK8rWwzDugGTB7N5oQuXB9GyICx61YNArPMmiLx7QxBLvQx5k+cF9m3P6XoVB6XESNpUBS3V3T5paPd1AhsbG/tG2oBy0qqqWtxxLZrHIL0rza3ymtjrYtz8Vx1HDmohrrOE9TyaTBN7H168eLH3S9XDFhUVafj5+WXp6mhfFyTKLKBqBSEyn3nalQ80bbTUu/IgjIBtOASCqrQEjcbm30Vg5R6Gpo9UFV3TAMPbAPZlhmaf9SB5RrlcMXNc6moCSpYzYEul3vUe86y3rmjg+yM6SOyhDH0DNbi4eFLxdvNXMuMgPT1du1mzZtnmZiY3+IiXXQCE8IkQdWXAdpIWvkilAbNOGyE0GwdBQ6pdaIGJR0vy3hVg//e///GRt6pK8VhQUWuBJY1OWRT6e1bmAj7YLOLA3r/CYP1XC8eP6iKlvwr7jCqwtXE8lJKS7P88NdlPfQPztHpBQcEjzEyMr/ALt/Ll0ApxTMvGrpFqWPKwlAILmwZB17a8cR5t3HcFWNKzVa2/QOkwWommtgJ748Z1PpRLf8/DTcAXu6WS4MZlDfxy3BBjRqvD3Fwd1tb230S0jmj3WmbNss+h3C6y3SwjQ4P7AmkzGwZduykQxbMgjAdiJAvWQURpMCPpDnkBTQN4nWlNApYiYPKOz5Por+yg4JFGgarysJQSq13APqhYO3/+HFq1as3/XrMAAd99xbzrbQ2cOGmASZO0mFdVZm1j+xvT8q1e67oE+3/ar5+QkDDaxsrirFjEGtSKeZC2WUwerICYp70YsJFL2fcbSbsDKyscOHCgRgFL+UPqyqkyiWbCUgKcilmedYE3guGzzz7jkw8rg44CMcrb/lWhsqm2AXvk8BH4+koLveNixfjtZy388rsxMjJ1YGoqgbaW4W/BwSEd3tjKL0lJiUOsLc1v8SjYygtC+ywICSwQ68Q8beRyiJza8WkylIt9FMDqDCwNw7LrK4eFcpFUE9CrVy9ewUUFzJQ6o6KWikZAE0TkNen3qcDkSQUylM98UmFMTQd28+bNfNCAAq6x47Xw43EzzJxtwIJQWsdB/6yro2PiG11b6/Lly1pxcXHZdrY250W0QqGlJ4Q2YyF0J2hXQeTVE4JYFcrshtNcKBoVqgnAkjetapoMRfyUw6SUVM+ePcGiWvTv37/8K4FAmvVpI0yUIaBKricVfdd0YPNmz4Wergbiumlgz+cWmLvAgD3EytDR0vnTzs6xd25ystobXwyOfS6VgQMHJnrUdb8oEbHGMHZggVg6hMSVEIJHQqRuyHNwUVEd+FTn6g4sJf5pyPFZK7JedE0qKlB/2jTrmhx0nTv3D4YNHYRuPXSwm8E6u8AIjk4qUFPXPW9r7xjP3iJ6a8ttsj8uGZgycLijvf0NFWUlCGYs2GqbAaFjLkT20pSOk6MD14XVHdiTJ0/y2s/XBSvVGtDw5rMUwNRkYH/430HMzG+HbR9ZYtY8I9jZS2BoaHYvPDycdkhUe1lYX3ptLQag8ogRI+a5u7tfE4slEEycmDwYASGK6VoTZ+hra2LJ4oUPAUtj01UtLkZDgi8DLK09W9m5aSYCaauqDpoNS+ufUsqJwHiVsNIcMPLedO3PctAoUVVVUoMGDXoqsPTQUx1AZeegoetXC+wDKVBWVoqTfy/DNz/5YXmJOZzdJNDVMUCbVm127t6926naLBnPPquGv3/j1gYG+vuUydOaM0/begiEsEFQsnRB6pAhrBu8VQ5sVVOFCdiX9bAvCqy87pUW1CDdTQsY03Qd8vrPuz4sBWt0LTT7gAZPqBDkWdaFfRPAUg/0OjwsDRD98fdOHDreGiU7rRDSSoP1aqZoERL2cW5urlu13JSDdfVe5qZGu5WoRpQ2jwvrDyEiDSG9R+K8rKyOoKLKJnrSaVxbbtRVUfkdAfOiB0FBsNH8KrKHzs0i/W++/vqZG59m4NLCEbSeFhW0UPkidek014weOOol5Eb/b9SoEZcU3bt3596UZipQPvdF5ndR4Tsl3im1Jr8Get2lSxde3U9zrZ50UBsmJibyCYcV25gCRpoFUXHu1ct51gfe9eKVT3Dk5ygUrTJF42aq0NHRLGvdss2mNWvW2FfrbY88PT2bGBrqH1YRsyfalAVibdNglDwb6788Jr1M5smo+6UBBZo+Ijf6Py2i9jIT+OSgVTxv+blPncLNFzw35WCpWol07jfffMMrmB41GrmiaSGkUZ+2B8HTDgLy0Wsgo79P03ZKn7JGF7UhlVo++vu//fYb70VebtOQssdgvf7fYRw/E491O+wR0FwNIiYN7e2dfmUPboMasbFcUEBAYy8Pj/c0NTRK+QbIjTrDY9wKbPvhT9y5p9g/tuYfst3VmGa9cusAfjzdA4s32SIoTFMWHKrcb9KkCa1TpVJjdkLMzS2ycXNx+1CZJjKqakNokQSPnE1Y9sVR3Lt776ELVxw1D1apZ/0BP57phg2fOKFFG20Gqkg+c+QqixlavQ6uXhuwZEzTNWJBy0989q2BBYTwAbBJm4+Fn32H+w81QGmF/5VV+lpxvA0wq27/W3dP4dj5Ydj8uQc6xOlBVU0kG3oW0+DImeTk56vAqhbAygKx2bq6Ov/xKNXUHkJQAlzHL8WqwydwvXyzDgWw1R/YB69v3D6BXy7kYO3HXuiUZAAt7Qc5Y1VVFSruWbx7926dGglsREREXR0dnX3l1fc6RhCaxsJ+7FLM2/cDLlcxpq5AtToA+/hx/fav+PHcCJTsq4/wWF2oqouhoaENFWXpCKGHR10kJvZIfZ1MvVZgc3NzNfz8/Nc9tHeAlh7ztJ1gPaIAk7ftxaUKtQYPP98KbKsTuHfuX2EyIAdbvvZG4mBDBivlzs3h6Vkf6uoaPP8cFBT09d69e31qLLDsOkVt2rTpqq+re0VeXifi0BpAaBIF49QZyN6xHxdu3FR42WoHainkcu2/exfx2+XF2HggEF37GUHfWAxzM2tERcXCx8ef31ddXd1bLG4Z8jp5eu3AyrystYOD05dSjaMKYyNjqNIOKxq6EBpGwGRYHqbt/RbXHikKUQBbXTzrVRz/Zx62fRuMhMEmUGOeVUtTH92790L//oPKF+AzNzc/mJSUZF/jgSUv6+/fcAwtCExPoptbXQQ0CYSmhgYEVU0I/q1gOzIfY9/7DH9VHHYsUyD7pqB81D2UlcN6Bb/8swIlX4cgOcMcxuZKMDQwRqfOcRg7fgIaNmzC76mKikqpl5fXlPz8fKUaD6y06DvJ3tjY+BBdnKGhETrGdEbLsNZQVWGeVpnpW78waA7MxaA17+P0P5eewc8qYH41vFadvrp19wJ+ulCIzd+GoXuaBXSNBNqVG926JWLO3Pno0TOpfI0xV1fXv6Kiohq/CZbeCLBkPj4+OUzn3JQu6NAQw9JGolV4OHS0tZk8YNaoDQwHT8FIFoj9ceX6s7S24nhNwN4vvcM86wZs+j4Mw2bbwsxWBRKxMkJCwjBz1hzMmJkPHz9pEROD9h4Ltia8zlTWWwE2JSXFhemcT2hlGG1tHST1Skbe3AK0a98BGqrMy9I08gatoDJoClLf+xT/PDb2r8gbvNqjtFIHUFp2D6f+/Qhbvo9FWr4D7Nwpw6PEZFwz5E6djqKFi9G3bwp0dHTl5ZM/xcXFeb4pjt4YsOBa1n+EhoYGH0jw9fVDTu50TGbWIqQl+K6KakzT+oVAZ9AEpG3YiV/PnK2igRXHK3KxD3vWsrs4+e9ubPtfVwzLc4a9hzqUWIDcrFlzZGZNRFHxImRNmMR6yAZy71rq6+ubS7sM1TpgybKysuw9PT2/l445q6NN23bImzMP02fMRmSHaOjL6zjr+kOpbwbazV+Fo3+fV7D1RvAtxYl/P8CG7ztiyGx7WDmp8XXS/P0bYwpzKsWLliIvvwBhrcJ5kTtN+albt+6PaWlp3m+SoTcKLGsXcZs2bQZpampe4FNXTEwxeOhw1s0sxew5c9GBQaunrSWVBw1DIfRKR58Nu9hTf+VB1qCsoneQVQ49Zexb4Umr+v6Dn525fgTbjvXGiIUucPKhXQwlqFfPGyNHjsH8BQtRtGgxjzvMLSxl0/itb/fu3Xsi+1VJrQWWzN7eXs3GxiZXTU2tlLIGTZoEcGmwYOESTJ0+G526xMGEgSwoMYng7AWNvumIXr4Ze4/+Ukmqq6wcWf4zBbNVg/mEIOvvawex/eeBGLXUC66NNCGWiHlgPCZjPOYVFGF+0WJMZb1g08AgnsZSVlYu8/DwXFRSUmLypvl548DK0lyN6tSpc5QuXltLG/HduiN/3nzWMIswr3ABunZNgL5M1Atu3szTpiEkbyGOnDhZob3LKvEWCmKf7E1LH2ojetzPXf8RW48NQsYaD9QL1uUywMXFHaPHjMeC4sUonL8Qc+YWontiErR1tOWLpPwVERHR+G2w81aA3bVrl1Lbtm1n6OnpSdebcnJG+ugMFMwvxgL2NM+aNZd7WnNzM/ClkRi04p6piFm8Dn9c/KeS7k4hCp6sCEorONoKMuDad3j/13RkrPOHZ4guRBIBtnYOSB2ShjnzijisdD/ShqfDyclZPrv5DpN1s06cOKH5zgBLlp2d7ceO/STeJUzEN2rSBFOmz0Qh87IFTDPNzpuLnkl9YGRgyJ96wcsfyoMykLjhfRw+9edTNZnieLz3qdg6l/77C9t+GYmcDxqjUZQJcwwEoxl69enLZEAxCgqLMb94IXKnzUSTpoF8EiQtG+/i4rIuMzPT+m1x89aAlUkDVyMjo93SWaEStG4TwRPTJPILmbclj5vcNwUWZha8QQUHFwiJA9FgZiF2/+8nlN69945C+GJyQA7s+ZsnsOP3LIxa74PG0caQqIhhaWGDfikDWJuTZy3i7T9z9lyeyVFmTkUk4ivXnM7IyAh4m8y8VWDJPDw8EvT19W/wqd7GJujZqy/XTLzhGLj57DUNMthaW0s1raMbhO7JaFGwGJ/+eAxPGhNXHI8fl2//jZ0nczBlTwjzrEZcBhjqG6EH06gURxQWLeSOgu5BIuvhjI1M5Ns43QwLC0t/27y8dWCzsrIsGjVqtExTU7OMgjBLK2sMGJjKGm0h5nErwmzWeAMHDoaNtZVUHji5QZw8CM3nL8He47/Q8IwC2Spb4MH/r925iF0npiJrVxBCelpDWY12KddGTGxnzMybwwLeYhQWLmQ93CIMGJBKqavylWscHR2XJCcnG7zzwJKlp6fb+vj4bFNTVS2lBrKwtMLwEaN411RQuIB72iIm/oekDYeVpYW0ppZ2i+6aCJfcWSja+xluPTbfvmJA9i5i/PA1n7vxG7b+OgkjNzeBV2sDiJUEGOgZoUuXeN6LzV+wWKZdizBi5CjYOzhCXhLavn377zZv3hxUHVipFsCShYaGumlra++Qz0xo0KAhMsZlclgLCqR6Nn9eIdO0/WFvL920TLC2hRCfCPdZ+Sg5eJAWPqig2mS52Xdm/kJVOWrgxr0r+OCPOZj8eWuE9rOFiqYIKspqvExwxow8abxAQRYLeMeyNvf29uEzCCjQcnNz+z01NbV5deGk2gBLFhAQ0Nna2vomj0iVlOHPoJ2QPYVnDuYVMH3Fnv458xagf8ogJg9km17QFpHde6LJnHnYd/xYFTeylmcQyqq+XqoP+PLsJmTva4/IsU7QNVVmPZQYTZsGYQZ70CltNZd6suKFfAg2JCS0HFZ2L65GRUUNrE6MVCtgd+/erTlw4MBRTk5O/8in1DRo1BjjsibxERfqrkgizGVfhw1PR30vb4gpT2tmBlHXePjOno2izz7D1ZfcAr7mkyv9eu32ZXxxdgMy93RAYB8baBorQUNdE61at8WEiZO5Z+XGNGv25FyEtGgJVRVV3u4WFhbHWK+XUFRUpKYA9in1BrGxsRksKr0nX1ytIYM2k0FbtHAJCwyKuDyg7mv4yNFwcHCQyQMWIPToDqvcyVhFewiUlVbRVb4byN4pvY29p9ch+5sYhI1whLq+dFVGgpKGwGlQgNqyqHgxpkydidat2vDJhLLF824EBQX1qm5sVEtgZZ7WIDw8fDbrkm6X73PasBHGZ05g8oAFBzLNRfJg8NA0eDNPS+8RrCwhdIpF3VnTseLLA7h56/ZjHeXTtV9NBfXBddwvvYsDZ7ZjwpddEJXrAQNbNdYTKaFhg0aYmM086wJpG1I2YMLEHAQFNefVc9TWenp6Z1xdXUckJydrKYB9DqOl6ZOSkoabm5tfkgdi7nXr8YKMuVwaMA9RsIA3+uQp05gmC4SEr32gDSGmA0xyJiDn/e34t9JtJ2uv171begf7z27H+M+7oNVYNxjW0YCYadbAwGBkTchhsBbzQJbigqFpI1mA5Vu+ayNr6z9ZHNENr2Cl7HcOWJk80I6MjJxgb29/X0VFmS+FQ+uuDhw0mGta6tbI0xYVL8Go0WPh4VGP3RySB8zTxsfCatI4zP30Y/zzGLS1E9jSsvv47uI+TP6mDyJneMHUTVqs4lmvPn/QKbfNsy4LFvD6AHd3D17bSgGWqanpVQbrsJKSEvXqzES1BlYGrd7QoUOn2NjY/Cb3BDY2tujbbwDy5xRyD0vQklHutr5XfSjRkutGBkweME+bm4Wcj3ZV2FugYrqrdqnXb//5ApO/7o/I2T6w8JIWFtnXccCI9NHcoxYVLeFt1rd/ChwdnMoXN6lTp87l6OjorNzc3GoNa40AVgatxN3dPcjAwOAz+cYZpqZmiGgXiYmTJkulAQ8iijF23AQ0adIUqhIWZJgYQYhtB/Ocscj7bA/OX/qnVnrXe2X3cOSfAxj3VTIiZvvC3EuXd/NOji581JAkFHlWSltFd+zEC+epDTU0NSin/Xv79u37HDp0qNrDWmOAlVtwcHBAvXr1vpGXJaqoqPIMwvAR6VwiUMRLNZxZE7PRrFkQVGi/Aj0dCO1awHTyGAzdsBqnz5+rddLgt6vHkP3tULSe7wurxtKFLawsbfhw9oLiRRxWkgBULK+hIc0EUJDasmXLPzIyMpKqs2at0cCSpaSkNGE6dpWmpua/0rSXGI5OLrx4Y/qMPK5nqUJ+wqQcBAQEQol2bTRg0Ma0gVbWMGTs3IJL165WAW11B/jxz3fq2m8o+GkqOixtBosAQ4hVJbAwt0RSrz78IZ7DJECf5H5wcXEt352G6dVSFxeX1QzWpuwUqjXp/tc4YMliY2M1nZ2dE6ysrA7JN82gacdBwc35vCNa6KF44VJk50xFWFgr6OkwYHU0ITRvCJ3Mwcj4cBvOXbr0nGhUF2YffLJfrx7H+MPDEb4wkMMqnQ1gh0Gpw5DP2iCNtUVwcAj09Q3KNwzx8vK63Llz5xFZWVmmNfHe10hg5RYfHx/u4eFxWEtL6650ZIwFGQ4O6JbQg6e6aHBhxsw8REZ2gDrlaVWYRAhrAtMpIzBy6xqc+OvPKmGt7r72zxunMO1/k9B8aWNYh5vxemFDfUN06twV2ZOnIjGpF9/GSR5Y0d5dTK9+kZqamsJ+XVxT73mNBpYsOTm5bsOGDTNZN/evvMujPV3r+/ig/4BBvFuk2QthLcOgRHuJaahDiA6FWvZgpKwqxoUq1/Oqvsj+eeNP5PwwEe23t4ZlW3OI1SXQYtccF9cVycn9+SALlQTKYbW0tLzVsWPHFWlpaa41/X7XeGDJSkpKtFik29/V1fUIg5V7W/I4ZubmfB49pbuo8iu8TVvoaGpDMGXdZ1QIDCcNxoj31uDkhXM1JsC6du868o/NQautreHc2wlKWhIoK9EaAR480LS1teP5atl2of8y2XSABavJK1asMK8N97pWACs32sQsJCRkpLW19Zfyhcr42LiREYJDWvCZn61bt4WBjh4EVRUIIX5QzuqLruuKcOzUyWrvXM/eOofCXxai2ZpQWHexhbK2cnm2RE9X76Fdw+t71z/v39C/b0JCQq0AtVYCK7e4uDh/W1vbmbq6ukcp0JDfSANDI54Gs7OrIy0C11SDEN4Eyhm90GNJHn749Xi1lQQXbv+D/F8WIGxHB1h0soNY4/EtRikANTMzO+/n57c8MzOzM2pQuuqdBpYsPz9fxd3d3d/BwWES07ffspt5W8y6StK5dGNF8hutyTxxcx+ojk1Eu2Uz8M3vP1crUOm4cucqph8tRPD2DrDt4wyJ1gNYZatfE6i/s65/ZevWrcPYtevX1vtaa4GtMEpG5YouPj4+0xi4hyrdh1WVda0t/SCM6Yao1Xk4dvqPKhdUflN+9969uzh75gwOHTuC/G8XocGmtjDv6wxlQ9VyUCnyd3N1u8xk0HoWULVkv6ZR2+9nrQe2gr7VCAgIqNu4ceNMX1/fo1RHW767DZkag7aRGzSzeqHzytlYs20Tjv34E27fvvPGPClt+3n06FFs3boVkydlo3uvHgib0gmN3o+B5eB6UDKRwmpnZwdPT8/97DompKenR7Nre+uTAxXAvj6PK5k1a1YI6zqHOzs7rXWwtz+rqqJyjYZxReRpQ+tDMi4BdgM7oW2naAxKGYC5c+fyXbL37dvH93yljZipmObOnTt8J/Ay5o3LnrDEPf2M9nil9xKUtEHx9evX+Z6wX331FT933uzZGDJkCNqEh8PB3oGvDqgZYgmrOQGwzPSFipUmlMRKYNr85zZtItKLior83rV7904C+wi8GqmpqQ1dXV2jmwU1K7GzsvpdhQKxUC8IaR0gRHgzzyv1wjQGz2BB40aN0KpVK3Tt2pVvB8+CG75Ldl5eHt/9u6SkBOvXr+dGr2ln75kzZ/L3sL+JwYMH812/aYv7Jk2a8OS+pmx8v9yUBKi3tIZFURCMmWeVGKtCU0Udfg0afJ6VndXiXb5n7zSwFe3E5RO6PRIS4m1tbP4SVCQQmnlAyIqD0CsUgo7a47qXhjoFEdRV1KCloQldbR2YGBnDzMT0IaPv6WhpQ5u9h95Lv1PZubhpq0Cw1IZ6e3tYLG0Js5lNoeworWl1c3E5mp2d3eRdv08KWB/2uEpxsXEJNhZWZ5XUGDyB7hBGx0Dox6Bt7QIhwAqCpwmEOnoQjNUhaDEJIZEOUlQJYUWj99LvmLDftdeH4GEMobEl8+QOEOLrQjS0IZRnNof+qtYwzmsGVW8jvh2mtaXViYiIiA6Ke6QAtlIbOnRob29Pr3MSGjFys4aQ3RlCSV8IaztBKG4DYXZL9r1gCGMCIAxvBGFYYwgpvhC61YXQxf1hYyAK/XwgDGXvS2OW0RRCThCEvDAIRexcq5n02MbOv7UzlLbFQPe9DtCe1AhKrrpQEsRwrONwMLF375aK+6IA9kmeVrVfv349XJydT0moaKaxE4QJzNMu6wFhXSyDNxrCho4QNrLXm9n3N9P32P+Xt4ewtB17n8zo9XJm66Ol79nEbCN734ZoqdHvrGVf10RDVNIBapvbQ3N6ICS+xhAx6WBuZv57SEhIlOKeKIB9FmhFaWlpA3x9fK4pa6hCqG/DPGokA5BBu7oTh0xYEyW1tcxLrpPBV5nx93WQvVf2/9VR0nPQ1/UdoLQ1Eir5zSDxN+WDG0wTXwsMCkpR3AsFsM9lWVmZPerWrfsrn7PvzjTsmAgIS7pBWBUrBZWDSOBFy15XZtEVLOrh96+NhGhjJMTzmkPU3JLBKkBbS+s3R0fHwSUlJRLFPVAA+yKatqdv/fo/82JxTxYkjQ6HsCKBwRbzwMuuiazwugojb7q6w8OeeQuzBS0gtLKGSEUCbQ2tK/b29v0UsCqAfSlNGxsb625qYrpKRV31vuBmDmEUg3Z5V6mnXS2Db3WHh4EkD7q6IqgyI++6ln1vI7P5oRCasfMpC9BQ07jgbO+cFhoaWuuHWBXAvgFjIJlamlmu01BVh2BrAGE484zL46XQUje/imCMlEFZ8bVcs8q/yjzrktYQQqRrsOrr6qNB48bTFO2sAPaVWsOGDevaWduuUVdXLxPczSCMbMmg7cIgjKkgDTo88KqrKwRcciPPuqothCR3COoSBqseApsG7s3PL/BWtLEC2FduCQkJRt71PTdoamhCsNJj8qA56+LjGJwdKwRisuBqraz7l3/dSBC3gxDrDEFbwod8ExK6f7Vr+/aGirZVAPs6oXVzdnLaoaWpcV+oxzxtOoN2EQN2zSPQrq2QEVjP/r8yAkIfLwarMpTFSrTRxadFK1a4KdpUAexrt7ikOHdvT8/VOtraEMyZt01uBGFZJ1n2oIMMXJmnLWFfl7BALaEuBH1VqCmpwLNevR9TU1OrxVLsCmDfEUtJSbHz8/Hboq+tXSayY/JgaCCDNkbmaWWatUQ6OCAke3FYlcUS+Hh7/5SckhytaEMFsG/csrKyLFu1bLnQ2NDoP8GUPK0v86ZRUk+7jrIH7RnI/hCM1Dmsrq6u37Df8VG0nQLYt2bbV2y3aB7cfJmelg4EMw0IKQ2YXiVYGbgD/SDYakNZkMDezv50fHx8jKLNFMBWB09r3qFdu418EzwLTSmoowMg2OvxSY921jZH20REdNq1a5eKor0UwFYL27trl0ubNm1W6uvp3xWsWDDmYgglNWWYGBqdZd9PqI1TrxXA1nR5sH27WWREZLGZsXQdVnNT819CQ0ITFbAqgK22tnv3btsOUR32Obs6X7O3t09GDV6ATQHsO2L79+8PmDx5ciLzsjVidWsFsApTmAJYhSmAVZjCaoj9H8FW8TWtY4dgAAAAAElFTkSuQmCC"/>
  <p:tag name="MMPROD_178546PHOTO" val=""/>
  <p:tag name="MMPROD_178546LOGO" val="iVBORw0KGgoAAAANSUhEUgAAAKwAAACxCAYAAABZeVadAAAAAXNSR0ICQMB9xQAAAAlwSFlzAAAXEgAAFxIBZ5/SUgAAABl0RVh0U29mdHdhcmUATWljcm9zb2Z0IE9mZmljZX/tNXEAAEfFSURBVHja7Z0JXI3ZG8ffe2/7vu+b9pLSZktKEhEphSQSQsgSQigU2QtF2Xeyj8HMMGPGGLNYZvnPYBbDzBjrMPax1e9/nnPvTSj7Urmvz/Ppqtvbfc/7fZ/ze57znHOECRMmCApTWE0xRSMoTAGswhSmALaaGwCl3r37tZo4cXIYey1RtIkC2OoMqzgtLa1bQEDAybCw8NOZEzPbK9pFAWx1hVUluV/yoPpeXpdUlZShLFGCr4/Pr6mpqQpoFcBWP8vNzW1ev379i4IgQNDRgqCpAVUVFTRu1Oj77OzsJoo2UgBbbaxhw4Yujg4OJRrq6hBsbSCk9ILQLwmCtSU02fe869f/LSUlJUbRVgpg37oxvWppYWGxWl1ZBYK5BYTBAyGsXQzR+qUQBvVh0FpASSyBt6fnj6lpaUGKNlMA+9YsNjTUwNzcfIGqktJdQU8fQh/mWdcsh1CyQmprF0JI68+8rhVUmKat617vSFJSUidF2ymAfRuaVdfX23uStobGPUFHB0KnGAhLihioqyGsWwZhPQN3I4N2XTHzur0hWJrxQMzZ3unPlOSUNoo2VAD7xiw1OdnMx8enQF9P74ZgZAQhmQG5bJHUq65joK6XAUtfNy6HaNMSCGOHQPBwhkhJGdYWVj+FhoYlMOg1FO2pAPa1W/OgoBw9La3bPCMQ2YHBSoCuloG67IGHLVkGETNhEwN542IIk9Mh1K8LCfs9G0vLv9u3bx+vaE8FsK/NsrKyjFq0aJFjYmBwXaSqCqFZMwh5sxmca6SetWRpBWiXP3hN0G5gP9vMvPC0MRBc7FkgJoa1peXPoaGhkc7OzsqK9lUA+8otqn3USFMjo/8EpkWFsFYM1nwG5qry7l/EIZUZyQO5LFgvA3kj+/oekwcThzFP6waRshKM9Q3+dnR07llSUiJWtLEC2FdiAFSTk5MGM494Wsw8oxAQCGHmLAirGaxrlz8AUg4s97ZycJc/8Lbr2Ps2MGA3zIcwi3napj5cHuhoah23s7NT5GkVwL4SWFViY2PH2tlY3RaTZ/XwgpCTy+BbWwHQChKAZMG6CkFXRZDlwdgm9p7tTNMWToDg7QqxSIC+ts5Jb2/vNuzviRTtrgD2RWFV6pHUI9na2uqsQJ7Vxw/C+IkQlq/kUkAkh7AcVnn3v/xhYB97zd6zkb3etpB56pEQWjaBWEcThvqGv4aEhEzJzc01V7S/AtjntvTRo0d41vO4IJFIWKDkDiErh8G6mskAJgU2kK2UZgA20Vf2/81rZMbes5l54C0y2yT73pZV0v9vXCn9nS0M2u0M2mVTIIQHcnlgYmh4Ly4ubhl7WKwU90AB7LN6VklKSkoXr3qe15SVmAxwrwchg3nWNeuYN6VcK9OhKwm0BRCWFEBYOAfC3OkQpkyAaOJYiCaNZ4HVOIhGDoEwgtmEsRCy2feyZV/nTINQzH5n0Tx2Hvb7mwrZ/7OYNq4PQSyCvZ0dEhMTV23fvt1CcT8UwD7VMjIyWnh4eJwgjyeYWUAYms6gZF153kwGHwuWhvSH0DkaQquWEPx9IDjaQ7CzhWBuDsHUVGYmEAz0IOjrSV+bmT74mZ0N+506EOp7MjkQws4VCWHacAiLGbStm0CQiGCsZ1Davn37eT/99JOp4p4ogK3SWIBl4uLislJbXYNBZgmhzwAWZM2AENURgqszBAsGpaEhBA32cwrCCOqXMdLGamrMiztANGMYRIszIbQJgIid29zI5EZYaNjyXbt2+SrujQLYx2RAenp6Wzs7ux3KEsldwYZ5wOHjIOTOhRAY8hBkYmbsPSxI0odH3bpo2bIlmDdEnz59MHToUAwePLhSGzJkCPr27YsOHTogLCyMyg5hzOBXYbKDvLnIwZr9ze4QLWFyIiEcgrYG1FVV4e7uftLJyWlx+6ioDBaQBSqAfUeBPXHihBqDwdLX17c186rTmAz4RVdTk4GiA6FrTwiT86AcGw8ja1s4Ml3ZLDAQXeK6IH1UOvLy8rBy5Up88MEHOHz4MFjXjfPnz+PatWu4evVqpUY/u3DhAo4dO4YjR45gz549WLVqFebMmYPR6aOQ0KULWiTGwXZeBlSXjYdSdDAEXU3+kFAxuLOzM9zc3A7WqVMnp2PHjr1Yb2B7+fJlLQWwtd+bipmHC/Hz85ttamr6qYaGxklNTSkYgj7r7qM6Q3t2EdrPK0b6pElYvnQpPt+3D0ePHsVff53G9evX8aqPGzdu4MyZv/Hz8eNYu28Pmq6YDs2iUVAdFAOxsd5DHp4+q4mJyXVLS8vP27ZtuyouLq4be2BsFcDWMqP8JvOmrczNzUeym31OjWlHJaUKOlRHF0JsD6jPXYqUzw/i4rXrKL17B2/8KAM++PZrhJTkw2BDDjR6t4NIX/sx/UujbqpMMtja2t6MjIz8JCQkpF1qaqqxAtgabmfOnDFOTEzs6+3t/Z6BgcEVdrPvWlhYoE4de6iwrpYDQDMGWrWHMHshOn18AMevXH2cooe+vmJCHznv/Xv3sPuHQ4hcOQuGy0ZBs1sYxFrqMg+rBRtbO2hr65bDq6ysDGNj44tMLpQkJSX1KCkpqdVSoVZeVFFRkcbAgQPjAgMD1zGPel1NXR2mpmYIbBaEKBb1Ozk68QCKwxrQApKJeejCYD184VKVQJXR19fF7CMnLr17Dwf+9y3arpsB04XDod+/HSSG2lARS+Dg4IiIdpEIDm4OevgqgssCx0uOjo6Foew4dOiQjgLYam4sEFEPDg4OYF1/vpGR0SVtLS1YWVkjpEVLjEwfjTFjx6Nho8ZQEosgqKhCCGkLUU4hOn74BX67cq0Kz/r2jgM/fY+4zXPhuGUCjId2hDLTtBJBBD+/Bhg8JA2jR49Hu8hoOLu4gGQOgUtSR1dX9w8fH5+S+Pj4cKZxTRTAVkPLysqyYh51pLW19QkaUtVisPo3aIhhaSMwr2ABpk6bibZt20OVtCvlUf2bQsjKQ5MtH2P3n2erFagPXC2w94fD6PFeIZzWjIFZ3wgoGelAxMD09vbF+AmTML94MTLGZiKsVWsYm5hAJBKVe1xPT8/LXbp0KU5OTq41I2c1/gLS09M1vT08gpmG26atrX1XT08fjRs1Qd++KRzS4oVL2ddZaNYsmOc2BZEYQoMgiMbPRvj2T7H/7EXcKy2tVE9WC2bv3cfPJ09gwJYCeK0ZhTpjO0PN2ohJGhE8PD2RPmoM5s6bj9n58zBk6HC0aRPBexUKzAheHR2dMiaLtnXs2LETCz41FcC+3ejfhEmA2Xr6eicpiHJk2jSheyKmz5iNBUWLOayzZs9FJNOtykrKUr3nVh/iUdPRZPPH+ILBWmUAVA3YLa3w+qcTP6Pfxnw02ZYFt/Fx0LA15tdjb1cHAwcOxvwFi/j15s0pwPARoxEQ0BQaGprlWQUrK6uLTCbkxMbGGiiAffP5VDUGapC1tdUifX39O4ZGRmgR2hKjx4xjN6wQhezm0Q2cOTMPkR2iYGRgIIXV3hVCSgYal+zGzlNnmGd9PANQxv+VVg9iyyp62nv49vhPyN69CkHrRsMrKw7azub8upydXDFs+Ej+kNJ1FxQWI2dyLuLi4uHi4gYJk0DkbVVVVW8waD/s3bt3CDtljZyeUyOT/wkJCb1YRHxSVVUNdewd0LlLV0ydPgtFxUtQOH8hN7pp5G319GQpIHsXCH1Gwnbpdqw6fuopaabqJw3kx5mzZzBi8zyEbRgD77Ex0LY14tdXz8MTmVmT+HXT9RO4c+ctwKjRY5m3DYS6unr54IO7u/tRX1/fGrlOQo36sKGhoYbe3p6Zpubmp0xMzRAUHIKRTMPlz5nHb9S8giJ+s2bnzUWv3n1hzbQch9XUCkKvEbBbvB3zf/gNN+7eq55B1jMeR0/+isnvL0aHDaPRODceZg2cIFGSwKOuB/qlDGS9zHzML5Q+tARu9uSp6BjTmeefBeZpKZOgpqb2c1BQUE5+fr6LAtjXYJmZmaYseJjJov9SCioSevTEjFn5mM+6wYL5D2Cdx25Sr159YWpiKoXVhMHaqS9sF25H/ncncOd+aU3l9KEPTZ52+s7F6Lg1AyGzesCorhW/XlsbWwwcPJS1QxEKFjBoC6Qed+68Ih6gedTzZO+TZhJMTU3RtGnTj1jb1lMA+2ozAc28vLw26ujq/ufj44uUAYMwZ24h9x4EKkFKN4jSV6mDh6EOC0Q4rObMwyYMhmHeWkw79DOulXvW0ppI62ODDOcuncfcncvQc0MGWuTGwdTLBhIVJSaTHJHMPO1s0vPM08of5vkMYNL5lDHR15fqekr/ubm5bY+Li2uoAPYVWEZGRitXV9cf9fT0ENw8BNk5U1hXt4DdAKlXld8M6v5ShwyDi5MLz1MKGtoQYpOhnb8OIz7/Hpf/u1OFVq2Rrrb8uHz5EhbvWYvuG0eg7fwesAty4yBaWlqhT99+/CHmPQ9rJ6m+LcY0pvfj4rpBn9YFY+8lfWtjY/O1p6dnUwWwLx5ciVhXFVivXr2Devr6aBYUjJycXB4JkzelgEJ+E8hzjBg5ikXErlLPqmsIITwBhtNWIvOrozh9/dYjoMpel9VgWCt89nMXz2PBh8vQ9/0xaF/QAzaN7Hk7WFhYIT6hO9f0cmjJFhQtYrq/EF3i4mFtbcPfS4MtRkZGexi01bpovDp71mYNGzY8SAMBrcPbIHfqDA4rabF584oqNP5i/jN//wZSWGlwIDwOQs5KpHx8BFdv362kZ62p3rXssQdP/p1rV69i4a7lGLh1FDoWdUedpk68PXR0dNC7d3J5ACZ/0OUP/oBBqbCxtS2H1tjY+D3W7k4KYJ8PVh8PD4/97IlHWFhrTJ02ozywIqNGn0tBBfMak7Jz+Xs0aCxdncmAoA5QHV+MmPe+xJHz/1Z608tkyNa86KusitfS4/zFC1jB5EHqtnR0WpAAxyBnCGJpINav30Dk5Rdi3nyp1pdLKYoFknr1gbWNjTxXW2ZmZvaeu7t7XQWwzzZ61dLb2/uwrq4eHwyYMTNP6g0I1IIKnrV4MSbnTkPjJk35elWCMvOsobFQmrgcfT86wmTAf0+8ubX1oBkOqz9ci7Rto9BzXR/Uj64PkUSAgb4hoqJiMXN2Pgrkwao8s8IAHpE+CvW8PMsLaExMTD4ICAiodtBWqw+Tlpbm06BBgy8I1qaBQZg0aUp5JoB71Xlyz7AIM2bkISo6hnlWqg+QQPBvAeXRhYjc8iV+vHjlKd6pdh1lj1zfpYv/YPtX2zHuo/HotToJ7mFM24soI6CNrt0SmKctKM8eUJsStKRrKftiJdO0ampqZS4uLusiIiKqVZ622nyQ/Px8fX9//+0UsVLwNG78BN7lyxtV7hEI4GnTZ6NN23bSKFdJBUL9YAhDZyNq8wEcPHP5oRtZ9o542LJHCs1v3ryBHQd2YOzWMei5NB4+HepBSVXCPW2XLvH8gZf3XPLglUBOSupDdQflKS8vL69NK1asqDZTzqvLCJa2ra1tqrKy8g1KX/Xu3ReFLPKfx3Tr3AreVT6K1alzV77pBa+88gqCaGgeQtbuw1dnLj3mdd4JaB+6tAc55ps3bmH3lx9h0gdjMXBDEhp38YGymhL3tO3aRWI6g1Y6qPBA01LlV+8+yTAzN+PQMmmA6OjoOUVFRdUC2moBbEhISG99fb2LKiqqaNUqnD/9NEozt0AK6twKWqsXCxCsLKRFH4KtG4Tek1Cv+EPsOnG2EiRrR671Bcnlx93/7uKz7z5B1o6RGLa1F/zb15XqVLESOsZ0wqzZczB//sOaNn9OAZNbHaEmqz8wNze/3rhx4/4KYJmlpqYGOTo6/kARqqurG8aOzZKmX+YXcWDnVXj6+6UMgqW5pXRgwJpFwF1Gwr1wJ1b87w/8d+9+JTft3Qm2nnTN//33H3Z+8R4mvTcCA1Z0QYOoulDVVIKuth4iI6NZYCsd4q4ou2iApmnTZiwAk5Zlsp7v6+DgYJ93GlimW03r16+/l+o1KdAaMGBweXmcXLvSWDi9Th08FOZm0m5KcPCC0G8q3OZ/iM3H/nooSaU4KuthgHt37uPg919h2vtjkPVJMqLSg6GqpcQ8rTJahIZhQnYua+di1t4PxwqBgcE83SWbwfDpjBkzHN9JYFkbqrInNlVbW/sGpVGCg0N4MUvFEZmCQqmljxlLjSWF1ZAFBLHDYJO/A/nf/IY79+89uDk1eeTqDRyl90rx+ZE9mLlrNDJ39kJQQn2oaalAhQWu1P4TJ+U+qM+QDS7QXDj5aJixsTGYfBv+TgKbmJiYwAKtc9QQ7nU9MHZc5sOelb2mBhs+cjScXV2gTBMHjawhdBoBu6kbsfS7U7h259EywWpSeF3dvGyFopl7d+/i8I/fYN6OScjY0g3RI5pC30wTEpHUaeRMmVaePaB7QAMLcV27QV9fWndgaGj4U2BgYAze0o7lbwXWgIAAY0tLy/dICtDQa58+/Xg9QEVgC/ko1hR4eXpJPaseC7Q6j4LJjO3I+/qXBzKA93qlClifiOzjbXP05x8xe9sozPisN3pMbAF9Uw2IxRIObXaOVB5UHA3rEBVdvvgIxRws9vB4J4BlbaUfExMzkUmBf+niGzRoiMmTpz5UUUTd0vjMiUw/BUFVWQJBTQtCWE/oTVyPyfuO4fS1/yrxrDW0ZPC1w1pW6ev79+/jq+8/R/EH2cj9oCcSsgJhZKXJ2lsVTQKaYuz4CdzT8govdj/GZU6As7O0uEhDQ+OOh4fH0HcC2KFDh0b6+/vfJCGvra2DPsn9eaPIveuC4iV8ODYouDlUJDTkqgGhaUdojGLyYPf/8O+tu1XeEIWHrUISPNpWZXJoS3H0tx+w5KMJmPZhN8SNaAw9Y0plifmiI+RpuaalOg5mXeMTyqfa1KlT52hWVlZwrQa2qKhI193dfT3NcKW1oahohZLXBXyAYAFvlKkzZqFt23ZQV1VmsLLGCe4G1dErMHjnEZy/cVvB3ytBt8L/2JfjJ37E4h05mLWzB5Kzg2FRRwcqyirw92uIUaPHobBoEeYvXIwp02aiYaNGPGtAc8O8vb0/yMxMt6y1wAYFBbXU0dE5T0+og4MDXwCCj65QGqVoIYN1Ntq17wBtWlFQRQ2CXwTEQxei47oD+OHsvwo/+hrx/eXEMazcnYPCvd0xYGoQTKy0uCf182mIrAk5vNiIer+UgYNhYSkdumWB2LWIiIietRLY2NhYLSsrqyIWaJWqq2sgJqYTE/PzpbNcWbdDr2NiO0NXS1O6MktAR4hSi9B9w1f4+Z9rKC0rVeD6Ov0t+++p07+i5NMZmPdhV/Sb1ARWjrqQsEDM08MLQ4cO5/KApt10iI7hPSTVzzLHs4lJA+NaB2xwcHBfPT29MzyN5e6BzMxJMlG/kC92Ed+tB/T1ZOuhereEeMgiRK/9Cr9eul6hgRXQvnpoH64O/uOvU1j/wSwU7e6KzGVh8GgkncxpZ2eHtOGjULx4OSZmTykPwLS0tC75+vq2rVXAZmZmGjLv+qGamip0dHURH9+dVwbNX7CYT9VI7NkLFrRphQrTrPWaQ+g5DZEr9+PAn/880rgKYF+tf60IrPQ7pfeB30/9gq37ZmL5/u4YXRAMe3epI/H08sGYjPF8MCe6YyyfWi4Wi8rq1au3OSEhwabWANuwYcOOTLvepIv29fPnSwlR9zKfifm0tJFwqGMn9ayuTSAkzUL9OR9h/8nzT+jGFMC+NLBlD4CVHg/nav86/Tu2fjobyz+Nx8hZAXCsKx048PT0YoHYGAZuJmztpFNrdHV1b7IALKZWAJuamqrKvGsxDRJoammhZ1JvLFy0hI9Zpw1Ph7ubO985RbDxgnKPKQgs/ATbjv6N+0/UrApgX42LfWRS5kNrIwFnz57Grv1FWP5xV2QvCoRvU1OIJWI4OrnwuWBdunTlNbOUNbC3t9+Snp5uUOOBbd26dWMWTXLtWq+eJybnzsDChUsxatQYpoNcZGWC3hA6TUJAwcf49ORFBZDVgWXZceHiBWzbm4d1n8chb20L1PWVLo3k6urOi73r1vXg/zcwMDgfFxcfVaOBLSkpkfj7+49XUlK6S1El1V9SkDUuaxKYTJCuZWrpDiFmHOpkv48Vh06hfH02BbRvGdkHedoz505j35GV2Li/ByYuaAK/psZQUpbAwdGFB190Hynz4+fnN//EiROaNRbYgoICX0dHx6/pCaQnMXNCNsZnTYS3tw9UaOKgviWEqDHwmL4LK7/9A7fu3q/iOVccbw1Y2XHj5k3s/WoV1u3thKJtQQiJsGCgChAJSuWLKPv4eF+eOHFipxoJLLtGEdOvBQxYvj4pDetNmToDQcFBsmIWBmuLvnCcsAWLvj6Ju6WlT+iYFMebB/ZxcGmVmZ1787Hty65YuCUILdqaQ1lZVL7PAk3L9/HxyWJvFdc4YGlSobW19U4q/KV6SpqRGR7eFpTaEvRtILRKhenYTZj/xQncvne/kgZTFLO8fQ8rs7IH4F66dAkHv9+KXQd6YfUHwYiKt4WyirgcWhubOp8xR+VQ44DNysqMtLOz4xVZPr5+CG3ZCtoa6hC0TZhnHQDd4WsxbOt3uFRpfYCiVLB6AFvR4T74/+3/7uLTL1Zg62exWP5+U7SIMIe6hlheL/uvu7t7SI0D1tHRfqi2tjTlQWPPOjTkqsSAbZ4M/TFbMX7H/3Dp5p13jYRac1y7fg2ffbke2/d1w/tfBqHXQHuoqpI8EN1ljioDr0kWvC79qu1s77xSvr6+dE8sBqxXe2gNXIaBG7/F6X9vKu56Dfe8t27dxpeH1uLjg3HY8nFTdIg1Z5KPVo2x+D00tHX064D2tQCbnZnt6erqerJ8u0kNPQgBiRAnFWPAhsM4e/XWg55G0fXXMFgfji/+u3UTh7/biV37+mDjhw3QN9UWJqbq0Ncz/svD1X14aGisZrUGll2DKCoqqpOWltY1DqtYCYJPDJQGrUPM0i/xx2WFZ61tnpbmgX73v7346EAcPv+uCQaPrAMdHSWoq2ldt7Oz70/5+GoL7Jo1a+zat2+3S01VRbqMkFMg1BIL0GftIRz+85Is6CyTWmnZg9cye6lmLCt7or3sUVpaitu3b/N5/hW3m6cduel7d+7c4e95aRxe8hqe1g5PMpo6c+/evWf4ew//jK7/vR2FyC9uiC0f+SB5oBWMjVVplZkTtraOA0JDQ7WqHbDsc6u0bNlyspmp8W0xLcDgHgohKhfRxV/g/LXbLLpk3cehQ/j449345JNP8MnHzD75GHv27Mbnn3+O8+fPv/BNJpC+//57du6PpeeW2Z49e/i5L1648ELnpZt3+fJl/PLLL9i1axfmzZuHadOmYfDgwejTpw/69u2LMWPGID8/H0uWLOHv+emnn3Dx4kWm8W499987ffo0/9wVr0P+mj7D3bt3n/j7F9h17tu3j193xXZ4FqPf2bRpE7fdu3fz8/z+++/84Xz87z5eiPTp3n2IaNcMo7Pq4NNv/DB8lC2MjFShrq51xdradlhRUZF2tQGWYE1ISBhgamJ8kUsBl2AI8YVomLsbB05KywRPsotv164dzMzMYG1tXW7m5maoX78+duzY8cLAEuxJSUmwtLTki5k9OLc5LWiGDz744LnOR17zo48+QlZWFsLDw8E0OT83rf1FBR80g5QHlMxonpOuri6ldPh7nJycEBAQgOTkZA7xkSNH+Pme5VixYgVtK8/PI78Gek31qOPHj8flS5ee+Ps7d+6Eh4cHv+6KbfysRveGTN6GdK7IyEiMGjUK27dv5w9iVd729Okz6J7QC2bmKsie5oADhxsga2IdWFiosGBM/VJQUNB6Bq1vtQB29OiM3u7u7heki13YQ+g4FR45e7D66wf1AcePH6eRkPIkc0Wjee/r169/YWD//vtvtGnTptJzE2TkNZ71OHbsGCZPnswX76AaiMrO+SxGMBPEwcHBmDVrFvfUTzvIg1d1vgEDBlQBzIOD6UX+QL3oZ67KaACIHsQRI0bg4DffVAosTWrMzs7hu9R4eKhh/QZn/HDUD+mjbZg8UIaWph7t97v1xIkTlm8NWPY5lTt37pxka239lzKVCVozINtNgErsVBRs+Qy3Kix28fPPP/Oil8oahFbJ27BhwwsDe+bMGbRv377Sc9OKJVu2bHmm7p/eR59RPjv0VZmLiwv3tE87CgsLOeiP/j559NTU1KcCu3HjxvJFL16H0QRS8rrMU+L69euP/f2VK1fAwMCIAS5g9EhVXLpgg19P0KZ3lszrK0FP1/B+m/CI1ez3rd4KsOMyM1NdXJykMsDMHULsTAhdCmDSoC0OfLrnoYupzsBSgPH+++/TLoGv5Ua3atUK//77b40HtmLdAMmlR3uNTz/9lLWhdIXEhM4CLp6S4P4tU/z1pxuWLrNlsCuzXkub9TotdubnF3m9UWBHZ4yO8vH1Pa2urgbBgMmAVmMYsLMgODSHp28D/O/7b2sMsBSwdejQobzy6Fm6SOp6abrz095LsGVkZDzTddQUYKV1AzZYu3bNY/e4adNA/vO2rQT8/j3rhP9Tws0rpvj7tAvmF1qiTh0laGsboFGjxrRYcp03AuzQoUNjmMY7pazEGtfADkLrsRDiiiA4NeMfNqJtOM6eO1cjgKUMA3kLNdrYo4qbQ7sG0vkzMzMxZ84cHhyRXly3bh3vHkmjEpRxcXG8yySg5b9LQd+HH3741oGtV68ez3DMnTsXeXl5VRplPCZOnMivhQKvJ0EbFhaGUydPlv/9K1euoJ3sPnh7CvjyEwbsPQGl1yS4fVUfF87WQXGRKYNWzOSFJq2OuD0/v8D/tQKbnZ3dloH3gzoFJDqWEIIGQ0gqgRA+GYKmdJZlz56Jj6V1qiuwp06dqjJgo6nMrVu3ZtpsJQ8an3RQDvOPP/7gKSHWRmjRogXvOilb8DTQ3gSwMTExz9Wmf/75J/OgaxEaGsq1a2XnNNA34H+z4sNP18u3EbUS8MFWBux9ZtcJWgH3bmjj3GlrLCwygbc3LWFvBD+/RntSUlI8Xguw7MNrBAQE7DbU14OgbsRgTYWQsALibpsgajqSfc+Qf9gRw4c/1gDVFdiDBw9yr1jZ71JK6VkCtsq89tGjR7k33rp1K4f5bQNLkocS/M977N27l2c6qsqEjBw5svxzUeA6btw49jMJdLQEbF7NYC0TUMZgBbOy6yLmaXXw7wUrrFttDMc6dK1q8KjnsyUjM9vxlQLr6+tryG5gtqqy0g2ROmsU/0QI8Sshjl8PSZfNEPn1h6CkwS8kJyenxgD75ZdfwtnZucronoB+0YPApZ7mWUepXjewLzKYQZ+9oKCAb1JX2XlbtmzJYwD5e0keKSvTaogCli0QcUlAHpbbNak8IE97+bwJlhbrooGvhMkxrfuu7h7vRUVF+b8SYJlnNbO1tV2orqp8gy/Q5t0Fos6LmG5dB1HH1QzYLRB5JfKFxOgi6AJrCrCHDx/mOrOy39XQ0MDUqVO553gTR3UElo6vv/4adevWrfS8lJ+l7ID8WL16NYNb2tPOnMwgvSEzGbDl4F5Xxc1/9PHZR7oIaiqBWKLKAjn7T5g8cHspYBloKszT5GprqJWKVBis9aIhdJwPoetaCDGrII5mwHZmHtYjTtq4EjGWLl1aY4A9ceIE12lVBRZ0o6hrp8GJdxVYGm729/ev8t5VDCq3bdsGQ0NpLDM5SyYHboq4HAAZlwci/v2y62q4d0UX72/SRJOGUgdhZVVnK+vN/V8I2PT0dLOAgMaZ2prqUs/qGQuh8xIG63qIYxioBGvHNRB32QqRc3vZlF99/qHfJLBnz559qSzB2LFjnzhYQOkrOj/pUXo43jVgSRaVL9tfiWyiugP5QfCamlrwn40aJuD2PwzQW3LvKgWVg3tdCi5uKOHeVQ18s08VnaJpuFuJeWij/c7u7kHPBSyL9nQDAwOmm5oY/SdIWJTo3BpC1DwGK5MBDFaSAmJmIuZlJXHbGLAR0m1yzMz4OPzzAvs8w6ePHufOneNj3i+ah/3qq694cv9puUdK8/Tr14/XJvzzzz+vpAqsJgC7Zs0afo8qOy8FZBVH8Q4dOgRb2zr8Z317CrjyNwPztgxYWeBVLg/kdkMC/KeCg58poWWIAD1dFbpvH7m7uzs+M7BBQYHj9HS1r/NkugPrMiMLIO7MJEDsaimwzAQCtuPDwJqZmVaad3wSsNTI06dPxw8//MCNRPx33333VKP3UXdFlUZBQUEvDCyVBdJ7qgq+Ho2MabnQbt26obi4mKfFagKwLKDhJZDPe9D96NixY5WDKlS1Rikw+UH3pE4dB/6zZAbs1TMyYK8/8LIVtWy5se+XXhPjh69E6JVIO5Erl2lp6X5obm7e4KnA9u7dO8LCwvwsL8C28IEQPgNClw0M0jUcUKlnfXXAUqKdhkXpaSUj+J7VmjdvjsaNG/NCk5epJaCKqsWLF/MEO+Vfn2W0h6qiKL9JQSY9QM9alfU2gCVJQ/W7lGKjcsEnGZUUyksdO3fuXGVBDWUOFi1axGVVpcAmVQasINOvjwB7laQDSQQRiucIMDUW04jYCWd7+/AqgWV/T5XKBF2cHP8U002zDYbQisHaeS0DdC0PsAhauRR4VcC+TntWYOmgbADpsYEDB/KSvmf9G9ra2mCBAoYPH869fWWFIW8bWDc3Nz5SN2XKFD6wUZVNmjSJ1/vSgAm1wZMeXpJRVDNb8Xg6sGKpdq0ILL2+KeD+VRHe3yigRZAIRga6x+1tXSOSQ0PVqgQ2MTGxm5OD/QUl2mbI0BVC6GQIndZzSCXRDMyOKxms7HUtBVZ+0Px7Gn6l4UlaDKSqkZ7K5ALV9tIQ6KM38m0DS106nedZ7FlqKqh3qSwb9GRgRQ9grQjsDeZxb4ixf48Ijf0FqKhqXbW2tRtQZdCVm5urNmLo0K7sifpNQmWCBk4QgjMhkASIWc0hFcuCLCmwa2o1sHRQ10mF4TTUytqHNgnmxdXPUnpI0LQJD8ea1aufqUrrTQD7Ko1SfQsWLOC1A5Vp3id6WLlH5RkDMjFunFfCzq0ihIWyB8HCCgFNg5bHJiQYVgnsujXr+rZq2eoKd//KTK/4JjPPWsJlgCRGlrpicAoxUs8qZpBW1LDiR4B93ixBdQT2UalA6SwqQaRCavK6z6JzCXCCndJutQFY+mw0jE2DA1VN1/n222+ZlLCXBmQ9K9ewuCaVBWVXJSzQUsaeHUrw8aYVvXURE9tl595PP3V+Yh5248ZtbcLCwudoqKv+K4hovdZACO3mQ8SgFcdIPauEIJV9lcjhlQdgcVshyIA1MjLkN/Z5gKVKKUreU+EEGUWez2qUZoqPj+dwvC5gKx4UuFAajMbMKeB7WoU/BSYsiOXzrWoqsBQUN2jQgFekffHFF0+cW0Zz0MzNpRt3pKUKuHXhQR62rDzIkmYE7jFYfzysgrCWFAcYoVmzlu/v37/f4ZlGuliDKNva2kzTUFO9w6Gt2wmiqKUQYqWyQIkPEqzmHpdkAYeVvhfNJELcFojcY/mHVFdT5U/g8wBLUFFlkDxKpajzWY1SUpRaioiIeCPAyg/KadKw7ujRo3lm4Uk6l0ZwZs6c+dS00uvWsNQr0Lno65OM5qiRAyBIO3XqxCdaUsbg5s2nT9N/7733yke6csbJIL31IDsgrScQ4+51FXx3UA39k2nPNg00btz06/z8/EbPVUvAvJyera31JF1NzQsiWq3FuQ2E1rlMHqyWBV4ruSQQyaUAB3e1tPjFqzufz0Pbw1N+8nmAfdmBA9KaLzNw8DIHPTSUOJfPA6sqYKEcL9XPPsk7vU5gaWh11apVvI73aUYTDqk+4Mcff6xUpz7poGvU05MufDxt4oMMgFwO3L8qxu2r6jj4pTo6RIrYw6EGz3reO7Kzs31eqFqLlnn39fUdrK8rWwzDugGTB7N5oQuXB9GyICx61YNArPMmiLx7QxBLvQx5k+cF9m3P6XoVB6XESNpUBS3V3T5paPd1AhsbG/tG2oBy0qqqWtxxLZrHIL0rza3ymtjrYtz8Vx1HDmohrrOE9TyaTBN7H168eLH3S9XDFhUVafj5+WXp6mhfFyTKLKBqBSEyn3nalQ80bbTUu/IgjIBtOASCqrQEjcbm30Vg5R6Gpo9UFV3TAMPbAPZlhmaf9SB5RrlcMXNc6moCSpYzYEul3vUe86y3rmjg+yM6SOyhDH0DNbi4eFLxdvNXMuMgPT1du1mzZtnmZiY3+IiXXQCE8IkQdWXAdpIWvkilAbNOGyE0GwdBQ6pdaIGJR0vy3hVg//e///GRt6pK8VhQUWuBJY1OWRT6e1bmAj7YLOLA3r/CYP1XC8eP6iKlvwr7jCqwtXE8lJKS7P88NdlPfQPztHpBQcEjzEyMr/ALt/Ll0ApxTMvGrpFqWPKwlAILmwZB17a8cR5t3HcFWNKzVa2/QOkwWommtgJ748Z1PpRLf8/DTcAXu6WS4MZlDfxy3BBjRqvD3Fwd1tb230S0jmj3WmbNss+h3C6y3SwjQ4P7AmkzGwZduykQxbMgjAdiJAvWQURpMCPpDnkBTQN4nWlNApYiYPKOz5Por+yg4JFGgarysJQSq13APqhYO3/+HFq1as3/XrMAAd99xbzrbQ2cOGmASZO0mFdVZm1j+xvT8q1e67oE+3/ar5+QkDDaxsrirFjEGtSKeZC2WUwerICYp70YsJFL2fcbSbsDKyscOHCgRgFL+UPqyqkyiWbCUgKcilmedYE3guGzzz7jkw8rg44CMcrb/lWhsqm2AXvk8BH4+koLveNixfjtZy388rsxMjJ1YGoqgbaW4W/BwSEd3tjKL0lJiUOsLc1v8SjYygtC+ywICSwQ68Q8beRyiJza8WkylIt9FMDqDCwNw7LrK4eFcpFUE9CrVy9ewUUFzJQ6o6KWikZAE0TkNen3qcDkSQUylM98UmFMTQd28+bNfNCAAq6x47Xw43EzzJxtwIJQWsdB/6yro2PiG11b6/Lly1pxcXHZdrY250W0QqGlJ4Q2YyF0J2hXQeTVE4JYFcrshtNcKBoVqgnAkjetapoMRfyUw6SUVM+ePcGiWvTv37/8K4FAmvVpI0yUIaBKricVfdd0YPNmz4Wergbiumlgz+cWmLvAgD3EytDR0vnTzs6xd25ystobXwyOfS6VgQMHJnrUdb8oEbHGMHZggVg6hMSVEIJHQqRuyHNwUVEd+FTn6g4sJf5pyPFZK7JedE0qKlB/2jTrmhx0nTv3D4YNHYRuPXSwm8E6u8AIjk4qUFPXPW9r7xjP3iJ6a8ttsj8uGZgycLijvf0NFWUlCGYs2GqbAaFjLkT20pSOk6MD14XVHdiTJ0/y2s/XBSvVGtDw5rMUwNRkYH/430HMzG+HbR9ZYtY8I9jZS2BoaHYvPDycdkhUe1lYX3ptLQag8ogRI+a5u7tfE4slEEycmDwYASGK6VoTZ+hra2LJ4oUPAUtj01UtLkZDgi8DLK09W9m5aSYCaauqDpoNS+ufUsqJwHiVsNIcMPLedO3PctAoUVVVUoMGDXoqsPTQUx1AZeegoetXC+wDKVBWVoqTfy/DNz/5YXmJOZzdJNDVMUCbVm127t6926naLBnPPquGv3/j1gYG+vuUydOaM0/begiEsEFQsnRB6pAhrBu8VQ5sVVOFCdiX9bAvCqy87pUW1CDdTQsY03Qd8vrPuz4sBWt0LTT7gAZPqBDkWdaFfRPAUg/0OjwsDRD98fdOHDreGiU7rRDSSoP1aqZoERL2cW5urlu13JSDdfVe5qZGu5WoRpQ2jwvrDyEiDSG9R+K8rKyOoKLKJnrSaVxbbtRVUfkdAfOiB0FBsNH8KrKHzs0i/W++/vqZG59m4NLCEbSeFhW0UPkidek014weOOol5Eb/b9SoEZcU3bt3596UZipQPvdF5ndR4Tsl3im1Jr8Get2lSxde3U9zrZ50UBsmJibyCYcV25gCRpoFUXHu1ct51gfe9eKVT3Dk5ygUrTJF42aq0NHRLGvdss2mNWvW2FfrbY88PT2bGBrqH1YRsyfalAVibdNglDwb6788Jr1M5smo+6UBBZo+Ijf6Py2i9jIT+OSgVTxv+blPncLNFzw35WCpWol07jfffMMrmB41GrmiaSGkUZ+2B8HTDgLy0Wsgo79P03ZKn7JGF7UhlVo++vu//fYb70VebtOQssdgvf7fYRw/E491O+wR0FwNIiYN7e2dfmUPboMasbFcUEBAYy8Pj/c0NTRK+QbIjTrDY9wKbPvhT9y5p9g/tuYfst3VmGa9cusAfjzdA4s32SIoTFMWHKrcb9KkCa1TpVJjdkLMzS2ycXNx+1CZJjKqakNokQSPnE1Y9sVR3Lt776ELVxw1D1apZ/0BP57phg2fOKFFG20Gqkg+c+QqixlavQ6uXhuwZEzTNWJBy0989q2BBYTwAbBJm4+Fn32H+w81QGmF/5VV+lpxvA0wq27/W3dP4dj5Ydj8uQc6xOlBVU0kG3oW0+DImeTk56vAqhbAygKx2bq6Ov/xKNXUHkJQAlzHL8WqwydwvXyzDgWw1R/YB69v3D6BXy7kYO3HXuiUZAAt7Qc5Y1VVFSruWbx7926dGglsREREXR0dnX3l1fc6RhCaxsJ+7FLM2/cDLlcxpq5AtToA+/hx/fav+PHcCJTsq4/wWF2oqouhoaENFWXpCKGHR10kJvZIfZ1MvVZgc3NzNfz8/Nc9tHeAlh7ztJ1gPaIAk7ftxaUKtQYPP98KbKsTuHfuX2EyIAdbvvZG4mBDBivlzs3h6Vkf6uoaPP8cFBT09d69e31qLLDsOkVt2rTpqq+re0VeXifi0BpAaBIF49QZyN6xHxdu3FR42WoHainkcu2/exfx2+XF2HggEF37GUHfWAxzM2tERcXCx8ef31ddXd1bLG4Z8jp5eu3AyrystYOD05dSjaMKYyNjqNIOKxq6EBpGwGRYHqbt/RbXHikKUQBbXTzrVRz/Zx62fRuMhMEmUGOeVUtTH92790L//oPKF+AzNzc/mJSUZF/jgSUv6+/fcAwtCExPoptbXQQ0CYSmhgYEVU0I/q1gOzIfY9/7DH9VHHYsUyD7pqB81D2UlcN6Bb/8swIlX4cgOcMcxuZKMDQwRqfOcRg7fgIaNmzC76mKikqpl5fXlPz8fKUaD6y06DvJ3tjY+BBdnKGhETrGdEbLsNZQVWGeVpnpW78waA7MxaA17+P0P5eewc8qYH41vFadvrp19wJ+ulCIzd+GoXuaBXSNBNqVG926JWLO3Pno0TOpfI0xV1fXv6Kiohq/CZbeCLBkPj4+OUzn3JQu6NAQw9JGolV4OHS0tZk8YNaoDQwHT8FIFoj9ceX6s7S24nhNwN4vvcM86wZs+j4Mw2bbwsxWBRKxMkJCwjBz1hzMmJkPHz9pEROD9h4Ltia8zlTWWwE2JSXFhemcT2hlGG1tHST1Skbe3AK0a98BGqrMy9I08gatoDJoClLf+xT/PDb2r8gbvNqjtFIHUFp2D6f+/Qhbvo9FWr4D7Nwpw6PEZFwz5E6djqKFi9G3bwp0dHTl5ZM/xcXFeb4pjt4YsOBa1n+EhoYGH0jw9fVDTu50TGbWIqQl+K6KakzT+oVAZ9AEpG3YiV/PnK2igRXHK3KxD3vWsrs4+e9ubPtfVwzLc4a9hzqUWIDcrFlzZGZNRFHxImRNmMR6yAZy71rq6+ubS7sM1TpgybKysuw9PT2/l445q6NN23bImzMP02fMRmSHaOjL6zjr+kOpbwbazV+Fo3+fV7D1RvAtxYl/P8CG7ztiyGx7WDmp8XXS/P0bYwpzKsWLliIvvwBhrcJ5kTtN+albt+6PaWlp3m+SoTcKLGsXcZs2bQZpampe4FNXTEwxeOhw1s0sxew5c9GBQaunrSWVBw1DIfRKR58Nu9hTf+VB1qCsoneQVQ49Zexb4Umr+v6Dn525fgTbjvXGiIUucPKhXQwlqFfPGyNHjsH8BQtRtGgxjzvMLSxl0/itb/fu3Xsi+1VJrQWWzN7eXs3GxiZXTU2tlLIGTZoEcGmwYOESTJ0+G526xMGEgSwoMYng7AWNvumIXr4Ze4/+Ukmqq6wcWf4zBbNVg/mEIOvvawex/eeBGLXUC66NNCGWiHlgPCZjPOYVFGF+0WJMZb1g08AgnsZSVlYu8/DwXFRSUmLypvl548DK0lyN6tSpc5QuXltLG/HduiN/3nzWMIswr3ABunZNgL5M1Atu3szTpiEkbyGOnDhZob3LKvEWCmKf7E1LH2ojetzPXf8RW48NQsYaD9QL1uUywMXFHaPHjMeC4sUonL8Qc+YWontiErR1tOWLpPwVERHR+G2w81aA3bVrl1Lbtm1n6OnpSdebcnJG+ugMFMwvxgL2NM+aNZd7WnNzM/ClkRi04p6piFm8Dn9c/KeS7k4hCp6sCEorONoKMuDad3j/13RkrPOHZ4guRBIBtnYOSB2ShjnzijisdD/ShqfDyclZPrv5DpN1s06cOKH5zgBLlp2d7ceO/STeJUzEN2rSBFOmz0Qh87IFTDPNzpuLnkl9YGRgyJ96wcsfyoMykLjhfRw+9edTNZnieLz3qdg6l/77C9t+GYmcDxqjUZQJcwwEoxl69enLZEAxCgqLMb94IXKnzUSTpoF8EiQtG+/i4rIuMzPT+m1x89aAlUkDVyMjo93SWaEStG4TwRPTJPILmbclj5vcNwUWZha8QQUHFwiJA9FgZiF2/+8nlN69945C+GJyQA7s+ZsnsOP3LIxa74PG0caQqIhhaWGDfikDWJuTZy3i7T9z9lyeyVFmTkUk4ivXnM7IyAh4m8y8VWDJPDw8EvT19W/wqd7GJujZqy/XTLzhGLj57DUNMthaW0s1raMbhO7JaFGwGJ/+eAxPGhNXHI8fl2//jZ0nczBlTwjzrEZcBhjqG6EH06gURxQWLeSOgu5BIuvhjI1M5Ns43QwLC0t/27y8dWCzsrIsGjVqtExTU7OMgjBLK2sMGJjKGm0h5nErwmzWeAMHDoaNtZVUHji5QZw8CM3nL8He47/Q8IwC2Spb4MH/r925iF0npiJrVxBCelpDWY12KddGTGxnzMybwwLeYhQWLmQ93CIMGJBKqavylWscHR2XJCcnG7zzwJKlp6fb+vj4bFNTVS2lBrKwtMLwEaN411RQuIB72iIm/oekDYeVpYW0ppZ2i+6aCJfcWSja+xluPTbfvmJA9i5i/PA1n7vxG7b+OgkjNzeBV2sDiJUEGOgZoUuXeN6LzV+wWKZdizBi5CjYOzhCXhLavn377zZv3hxUHVipFsCShYaGumlra++Qz0xo0KAhMsZlclgLCqR6Nn9eIdO0/WFvL920TLC2hRCfCPdZ+Sg5eJAWPqig2mS52Xdm/kJVOWrgxr0r+OCPOZj8eWuE9rOFiqYIKspqvExwxow8abxAQRYLeMeyNvf29uEzCCjQcnNz+z01NbV5deGk2gBLFhAQ0Nna2vomj0iVlOHPoJ2QPYVnDuYVMH3Fnv458xagf8ogJg9km17QFpHde6LJnHnYd/xYFTeylmcQyqq+XqoP+PLsJmTva4/IsU7QNVVmPZQYTZsGYQZ70CltNZd6suKFfAg2JCS0HFZ2L65GRUUNrE6MVCtgd+/erTlw4MBRTk5O/8in1DRo1BjjsibxERfqrkgizGVfhw1PR30vb4gpT2tmBlHXePjOno2izz7D1ZfcAr7mkyv9eu32ZXxxdgMy93RAYB8baBorQUNdE61at8WEiZO5Z+XGNGv25FyEtGgJVRVV3u4WFhbHWK+XUFRUpKYA9in1BrGxsRksKr0nX1ytIYM2k0FbtHAJCwyKuDyg7mv4yNFwcHCQyQMWIPToDqvcyVhFewiUlVbRVb4byN4pvY29p9ch+5sYhI1whLq+dFVGgpKGwGlQgNqyqHgxpkydidat2vDJhLLF824EBQX1qm5sVEtgZZ7WIDw8fDbrkm6X73PasBHGZ05g8oAFBzLNRfJg8NA0eDNPS+8RrCwhdIpF3VnTseLLA7h56/ZjHeXTtV9NBfXBddwvvYsDZ7ZjwpddEJXrAQNbNdYTKaFhg0aYmM086wJpG1I2YMLEHAQFNefVc9TWenp6Z1xdXUckJydrKYB9DqOl6ZOSkoabm5tfkgdi7nXr8YKMuVwaMA9RsIA3+uQp05gmC4SEr32gDSGmA0xyJiDn/e34t9JtJ2uv171begf7z27H+M+7oNVYNxjW0YCYadbAwGBkTchhsBbzQJbigqFpI1mA5Vu+ayNr6z9ZHNENr2Cl7HcOWJk80I6MjJxgb29/X0VFmS+FQ+uuDhw0mGta6tbI0xYVL8Go0WPh4VGP3RySB8zTxsfCatI4zP30Y/zzGLS1E9jSsvv47uI+TP6mDyJneMHUTVqs4lmvPn/QKbfNsy4LFvD6AHd3D17bSgGWqanpVQbrsJKSEvXqzES1BlYGrd7QoUOn2NjY/Cb3BDY2tujbbwDy5xRyD0vQklHutr5XfSjRkutGBkweME+bm4Wcj3ZV2FugYrqrdqnXb//5ApO/7o/I2T6w8JIWFtnXccCI9NHcoxYVLeFt1rd/ChwdnMoXN6lTp87l6OjorNzc3GoNa40AVgatxN3dPcjAwOAz+cYZpqZmiGgXiYmTJkulAQ8iijF23AQ0adIUqhIWZJgYQYhtB/Ocscj7bA/OX/qnVnrXe2X3cOSfAxj3VTIiZvvC3EuXd/NOji581JAkFHlWSltFd+zEC+epDTU0NSin/Xv79u37HDp0qNrDWmOAlVtwcHBAvXr1vpGXJaqoqPIMwvAR6VwiUMRLNZxZE7PRrFkQVGi/Aj0dCO1awHTyGAzdsBqnz5+rddLgt6vHkP3tULSe7wurxtKFLawsbfhw9oLiRRxWkgBULK+hIc0EUJDasmXLPzIyMpKqs2at0cCSpaSkNGE6dpWmpua/0rSXGI5OLrx4Y/qMPK5nqUJ+wqQcBAQEQol2bTRg0Ma0gVbWMGTs3IJL165WAW11B/jxz3fq2m8o+GkqOixtBosAQ4hVJbAwt0RSrz78IZ7DJECf5H5wcXEt352G6dVSFxeX1QzWpuwUqjXp/tc4YMliY2M1nZ2dE6ysrA7JN82gacdBwc35vCNa6KF44VJk50xFWFgr6OkwYHU0ITRvCJ3Mwcj4cBvOXbr0nGhUF2YffLJfrx7H+MPDEb4wkMMqnQ1gh0Gpw5DP2iCNtUVwcAj09Q3KNwzx8vK63Llz5xFZWVmmNfHe10hg5RYfHx/u4eFxWEtL6650ZIwFGQ4O6JbQg6e6aHBhxsw8REZ2gDrlaVWYRAhrAtMpIzBy6xqc+OvPKmGt7r72zxunMO1/k9B8aWNYh5vxemFDfUN06twV2ZOnIjGpF9/GSR5Y0d5dTK9+kZqamsJ+XVxT73mNBpYsOTm5bsOGDTNZN/evvMujPV3r+/ig/4BBvFuk2QthLcOgRHuJaahDiA6FWvZgpKwqxoUq1/Oqvsj+eeNP5PwwEe23t4ZlW3OI1SXQYtccF9cVycn9+SALlQTKYbW0tLzVsWPHFWlpaa41/X7XeGDJSkpKtFik29/V1fUIg5V7W/I4ZubmfB49pbuo8iu8TVvoaGpDMGXdZ1QIDCcNxoj31uDkhXM1JsC6du868o/NQautreHc2wlKWhIoK9EaAR480LS1teP5atl2of8y2XSABavJK1asMK8N97pWACs32sQsJCRkpLW19Zfyhcr42LiREYJDWvCZn61bt4WBjh4EVRUIIX5QzuqLruuKcOzUyWrvXM/eOofCXxai2ZpQWHexhbK2cnm2RE9X76Fdw+t71z/v39C/b0JCQq0AtVYCK7e4uDh/W1vbmbq6ukcp0JDfSANDI54Gs7OrIy0C11SDEN4Eyhm90GNJHn749Xi1lQQXbv+D/F8WIGxHB1h0soNY4/EtRikANTMzO+/n57c8MzOzM2pQuuqdBpYsPz9fxd3d3d/BwWES07ffspt5W8y6StK5dGNF8hutyTxxcx+ojk1Eu2Uz8M3vP1crUOm4cucqph8tRPD2DrDt4wyJ1gNYZatfE6i/s65/ZevWrcPYtevX1vtaa4GtMEpG5YouPj4+0xi4hyrdh1WVda0t/SCM6Yao1Xk4dvqPKhdUflN+9969uzh75gwOHTuC/G8XocGmtjDv6wxlQ9VyUCnyd3N1u8xk0HoWULVkv6ZR2+9nrQe2gr7VCAgIqNu4ceNMX1/fo1RHW767DZkag7aRGzSzeqHzytlYs20Tjv34E27fvvPGPClt+3n06FFs3boVkydlo3uvHgib0gmN3o+B5eB6UDKRwmpnZwdPT8/97DompKenR7Nre+uTAxXAvj6PK5k1a1YI6zqHOzs7rXWwtz+rqqJyjYZxReRpQ+tDMi4BdgM7oW2naAxKGYC5c+fyXbL37dvH93yljZipmObOnTt8J/Ay5o3LnrDEPf2M9nil9xKUtEHx9evX+Z6wX331FT933uzZGDJkCNqEh8PB3oGvDqgZYgmrOQGwzPSFipUmlMRKYNr85zZtItKLior83rV7904C+wi8GqmpqQ1dXV2jmwU1K7GzsvpdhQKxUC8IaR0gRHgzzyv1wjQGz2BB40aN0KpVK3Tt2pVvB8+CG75Ldl5eHt/9u6SkBOvXr+dGr2ln75kzZ/L3sL+JwYMH812/aYv7Jk2a8OS+pmx8v9yUBKi3tIZFURCMmWeVGKtCU0Udfg0afJ6VndXiXb5n7zSwFe3E5RO6PRIS4m1tbP4SVCQQmnlAyIqD0CsUgo7a47qXhjoFEdRV1KCloQldbR2YGBnDzMT0IaPv6WhpQ5u9h95Lv1PZubhpq0Cw1IZ6e3tYLG0Js5lNoeworWl1c3E5mp2d3eRdv08KWB/2uEpxsXEJNhZWZ5XUGDyB7hBGx0Dox6Bt7QIhwAqCpwmEOnoQjNUhaDEJIZEOUlQJYUWj99LvmLDftdeH4GEMobEl8+QOEOLrQjS0IZRnNof+qtYwzmsGVW8jvh2mtaXViYiIiA6Ke6QAtlIbOnRob29Pr3MSGjFys4aQ3RlCSV8IaztBKG4DYXZL9r1gCGMCIAxvBGFYYwgpvhC61YXQxf1hYyAK/XwgDGXvS2OW0RRCThCEvDAIRexcq5n02MbOv7UzlLbFQPe9DtCe1AhKrrpQEsRwrONwMLF375aK+6IA9kmeVrVfv349XJydT0moaKaxE4QJzNMu6wFhXSyDNxrCho4QNrLXm9n3N9P32P+Xt4ewtB17n8zo9XJm66Ol79nEbCN734ZoqdHvrGVf10RDVNIBapvbQ3N6ICS+xhAx6WBuZv57SEhIlOKeKIB9FmhFaWlpA3x9fK4pa6hCqG/DPGokA5BBu7oTh0xYEyW1tcxLrpPBV5nx93WQvVf2/9VR0nPQ1/UdoLQ1Eir5zSDxN+WDG0wTXwsMCkpR3AsFsM9lWVmZPerWrfsrn7PvzjTsmAgIS7pBWBUrBZWDSOBFy15XZtEVLOrh96+NhGhjJMTzmkPU3JLBKkBbS+s3R0fHwSUlJRLFPVAA+yKatqdv/fo/82JxTxYkjQ6HsCKBwRbzwMuuiazwugojb7q6w8OeeQuzBS0gtLKGSEUCbQ2tK/b29v0UsCqAfSlNGxsb625qYrpKRV31vuBmDmEUg3Z5V6mnXS2Db3WHh4EkD7q6IqgyI++6ln1vI7P5oRCasfMpC9BQ07jgbO+cFhoaWuuHWBXAvgFjIJlamlmu01BVh2BrAGE484zL46XQUje/imCMlEFZ8bVcs8q/yjzrktYQQqRrsOrr6qNB48bTFO2sAPaVWsOGDevaWduuUVdXLxPczSCMbMmg7cIgjKkgDTo88KqrKwRcciPPuqothCR3COoSBqseApsG7s3PL/BWtLEC2FduCQkJRt71PTdoamhCsNJj8qA56+LjGJwdKwRisuBqraz7l3/dSBC3gxDrDEFbwod8ExK6f7Vr+/aGirZVAPs6oXVzdnLaoaWpcV+oxzxtOoN2EQN2zSPQrq2QEVjP/r8yAkIfLwarMpTFSrTRxadFK1a4KdpUAexrt7ikOHdvT8/VOtraEMyZt01uBGFZJ1n2oIMMXJmnLWFfl7BALaEuBH1VqCmpwLNevR9TU1OrxVLsCmDfEUtJSbHz8/Hboq+tXSayY/JgaCCDNkbmaWWatUQ6OCAke3FYlcUS+Hh7/5SckhytaEMFsG/csrKyLFu1bLnQ2NDoP8GUPK0v86ZRUk+7jrIH7RnI/hCM1Dmsrq6u37Df8VG0nQLYt2bbV2y3aB7cfJmelg4EMw0IKQ2YXiVYGbgD/SDYakNZkMDezv50fHx8jKLNFMBWB09r3qFdu418EzwLTSmoowMg2OvxSY921jZH20REdNq1a5eKor0UwFYL27trl0ubNm1W6uvp3xWsWDDmYgglNWWYGBqdZd9PqI1TrxXA1nR5sH27WWREZLGZsXQdVnNT819CQ0ITFbAqgK22tnv3btsOUR32Obs6X7O3t09GDV6ATQHsO2L79+8PmDx5ciLzsjVidWsFsApTmAJYhSmAVZjCaoj9H8FW8TWtY4dgAAAAAElFTkSuQmCC"/>
  <p:tag name="MMPROD_THEME_BG_IMAGE" val=""/>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Incorrect - Click anywhere to 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have provided an incomplete answer. Click anywhere to try again.&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1&amp;quot; IsItalic=&amp;quot;0&amp;quot; IsUnderline=&amp;quot;0&amp;quot; FontSize=&amp;quot;12&amp;quot;/&amp;gt;&amp;lt;Answer FontName=&amp;quot;Arial&amp;quot; IsBold=&amp;quot;1&amp;quot; IsItalic=&amp;quot;0&amp;quot; IsUnderline=&amp;quot;0&amp;quot; FontSize=&amp;quot;12&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720&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720&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722&quot;&gt;&lt;object type=&quot;10050&quot; unique_id=&quot;10723&quot;&gt;&lt;property id=&quot;10020&quot; value=&quot;2&quot;/&gt;&lt;property id=&quot;10102&quot; value=&quot;0&quot;/&gt;&lt;property id=&quot;10191&quot; value=&quot;-1&quot;/&gt;&lt;/object&gt;&lt;object type=&quot;10051&quot; unique_id=&quot;10724&quot;&gt;&lt;property id=&quot;10020&quot; value=&quot;2&quot;/&gt;&lt;property id=&quot;10102&quot; value=&quot;0&quot;/&gt;&lt;property id=&quot;10191&quot; value=&quot;-1&quot;/&gt;&lt;/object&gt;&lt;/object&gt;&lt;object type=&quot;10061&quot; unique_id=&quot;20000&quot;/&gt;&lt;/object&gt;&lt;/objec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nJhbmRpbmc+DQoJCTx1aWZvbnQgbmFtZT0iRk9OVF9OT1RFU19URVhUIiB2YWx1ZT0iVmVyZGFuYSwxNCxmYWxzZSxmYWxzZSxmYWxzZSIvPg0KCTwvYnJhbmRpbmc+DQoJPGNvbG9ycz4NCgkJPHVpY29sb3IgbmFtZT0icHJpbWFyeSIgdmFsdWU9IjB4QThCOUJEIi8+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DQoJCTx1aXNob3cgbmFtZT0ib3V0bGluZSIgdmFsdWU9InRydWUiLz4NCgkJPHVpc2hvdyBuYW1lPSJ0aHVtYm5haWwiIHZhbHVlPSJ0cnVlIi8+DQoJCTx1aXNob3cgbmFtZT0ibm90ZXMiIHZhbHVlPSJ0cnVlIi8+DQoJCTx1aXNob3cgbmFtZT0ic2VhcmNoIiB2YWx1ZT0idHJ1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g"/>
  <p:tag name="ARTICULATE_SLIDE_COUNT" val="31"/>
  <p:tag name="MMPROD_UIDATA" val="&lt;database version=&quot;11.0&quot;&gt;&lt;object type=&quot;1&quot; unique_id=&quot;10001&quot;&gt;&lt;property id=&quot;20141&quot; value=&quot;Module 1: Fundamentals&quot;/&gt;&lt;property id=&quot;20144&quot; value=&quot;1&quot;/&gt;&lt;property id=&quot;20146&quot; value=&quot;0&quot;/&gt;&lt;property id=&quot;20147&quot; value=&quot;0&quot;/&gt;&lt;property id=&quot;20148&quot; value=&quot;10&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C:\Users\Kathleen\Desktop\HSIP Courses\HSIP Prototype\&quot;/&gt;&lt;property id=&quot;20224&quot; value=&quot;C:\Documents and Settings\wmckee\Desktop\NHI stuff&quot;/&gt;&lt;property id=&quot;20225&quot; value=&quot;C:\Documents and Settings\kmonagha.FHWA1\My Documents\WBT Project\310115\Updated Production Modules\Attachments\&quot;/&gt;&lt;property id=&quot;20226&quot; value=&quot;C:\Users\rocky.wehling\Desktop\DEC Program\ARIDE\ARIDE_PPT_08 February 2021.pptx&quot;/&gt;&lt;property id=&quot;20250&quot; value=&quot;0&quot;/&gt;&lt;property id=&quot;20251&quot; value=&quot;0&quot;/&gt;&lt;property id=&quot;20259&quot; value=&quot;0&quot;/&gt;&lt;property id=&quot;20262&quot; value=&quot;754406453&quot;/&gt;&lt;object type=&quot;8&quot; unique_id=&quot;10002&quot;&gt;&lt;/object&gt;&lt;object type=&quot;2&quot; unique_id=&quot;10003&quot;&gt;&lt;object type=&quot;3&quot; unique_id=&quot;178550&quot;&gt;&lt;property id=&quot;20148&quot; value=&quot;5&quot;/&gt;&lt;property id=&quot;20300&quot; value=&quot;Slide 1&quot;/&gt;&lt;property id=&quot;20307&quot; value=&quot;653&quot;/&gt;&lt;/object&gt;&lt;object type=&quot;3&quot; unique_id=&quot;178551&quot;&gt;&lt;property id=&quot;20148&quot; value=&quot;5&quot;/&gt;&lt;property id=&quot;20300&quot; value=&quot;Slide 2 - &amp;quot;Learning Objectives&amp;quot;&quot;/&gt;&lt;property id=&quot;20307&quot; value=&quot;654&quot;/&gt;&lt;/object&gt;&lt;object type=&quot;3&quot; unique_id=&quot;178552&quot;&gt;&lt;property id=&quot;20148&quot; value=&quot;5&quot;/&gt;&lt;property id=&quot;20300&quot; value=&quot;Slide 3 - &amp;quot;Learning Objectives&amp;quot;&quot;/&gt;&lt;property id=&quot;20307&quot; value=&quot;655&quot;/&gt;&lt;/object&gt;&lt;object type=&quot;3&quot; unique_id=&quot;178554&quot;&gt;&lt;property id=&quot;20148&quot; value=&quot;5&quot;/&gt;&lt;property id=&quot;20300&quot; value=&quot;Slide 4 - &amp;quot;DWI Detection&amp;quot;&quot;/&gt;&lt;property id=&quot;20307&quot; value=&quot;657&quot;/&gt;&lt;/object&gt;&lt;object type=&quot;3&quot; unique_id=&quot;178555&quot;&gt;&lt;property id=&quot;20148&quot; value=&quot;5&quot;/&gt;&lt;property id=&quot;20300&quot; value=&quot;Slide 5 - &amp;quot;Three Phases&amp;quot;&quot;/&gt;&lt;property id=&quot;20307&quot; value=&quot;658&quot;/&gt;&lt;/object&gt;&lt;object type=&quot;3&quot; unique_id=&quot;178559&quot;&gt;&lt;property id=&quot;20148&quot; value=&quot;5&quot;/&gt;&lt;property id=&quot;20300&quot; value=&quot;Slide 6 - &amp;quot;Phase One:  Vehicle in Motion&amp;quot;&quot;/&gt;&lt;property id=&quot;20307&quot; value=&quot;662&quot;/&gt;&lt;/object&gt;&lt;object type=&quot;3&quot; unique_id=&quot;178560&quot;&gt;&lt;property id=&quot;20148&quot; value=&quot;5&quot;/&gt;&lt;property id=&quot;20300&quot; value=&quot;Slide 7 - &amp;quot;Phase Two:  Personal Contact&amp;quot;&quot;/&gt;&lt;property id=&quot;20307&quot; value=&quot;663&quot;/&gt;&lt;/object&gt;&lt;object type=&quot;3&quot; unique_id=&quot;178561&quot;&gt;&lt;property id=&quot;20148&quot; value=&quot;5&quot;/&gt;&lt;property id=&quot;20300&quot; value=&quot;Slide 8 - &amp;quot;Phase Three: Pre-Arrest Screening&amp;quot;&quot;/&gt;&lt;property id=&quot;20307&quot; value=&quot;664&quot;/&gt;&lt;/object&gt;&lt;object type=&quot;3&quot; unique_id=&quot;178564&quot;&gt;&lt;property id=&quot;20148&quot; value=&quot;5&quot;/&gt;&lt;property id=&quot;20300&quot; value=&quot;Slide 9 - &amp;quot;Each Detection Phase&amp;quot;&quot;/&gt;&lt;property id=&quot;20307&quot; value=&quot;667&quot;/&gt;&lt;/object&gt;&lt;object type=&quot;3&quot; unique_id=&quot;178565&quot;&gt;&lt;property id=&quot;20148&quot; value=&quot;5&quot;/&gt;&lt;property id=&quot;20300&quot; value=&quot;Slide 10 - &amp;quot;Phase One&amp;quot;&quot;/&gt;&lt;property id=&quot;20307&quot; value=&quot;668&quot;/&gt;&lt;/object&gt;&lt;object type=&quot;3&quot; unique_id=&quot;178567&quot;&gt;&lt;property id=&quot;20148&quot; value=&quot;5&quot;/&gt;&lt;property id=&quot;20300&quot; value=&quot;Slide 11 - &amp;quot;Phase Two&amp;quot;&quot;/&gt;&lt;property id=&quot;20307&quot; value=&quot;670&quot;/&gt;&lt;/object&gt;&lt;object type=&quot;3&quot; unique_id=&quot;178569&quot;&gt;&lt;property id=&quot;20148&quot; value=&quot;5&quot;/&gt;&lt;property id=&quot;20300&quot; value=&quot;Slide 12 - &amp;quot;Phase Three&amp;quot;&quot;/&gt;&lt;property id=&quot;20307&quot; value=&quot;672&quot;/&gt;&lt;/object&gt;&lt;object type=&quot;3&quot; unique_id=&quot;178572&quot;&gt;&lt;property id=&quot;20148&quot; value=&quot;5&quot;/&gt;&lt;property id=&quot;20300&quot; value=&quot;Slide 13 - &amp;quot;Effective Roadside  Interview Techniques&amp;quot;&quot;/&gt;&lt;property id=&quot;20307&quot; value=&quot;675&quot;/&gt;&lt;/object&gt;&lt;object type=&quot;3&quot; unique_id=&quot;178573&quot;&gt;&lt;property id=&quot;20148&quot; value=&quot;5&quot;/&gt;&lt;property id=&quot;20300&quot; value=&quot;Slide 14 - &amp;quot;What You Say &amp;quot;&quot;/&gt;&lt;property id=&quot;20307&quot; value=&quot;676&quot;/&gt;&lt;/object&gt;&lt;object type=&quot;3&quot; unique_id=&quot;178574&quot;&gt;&lt;property id=&quot;20148&quot; value=&quot;5&quot;/&gt;&lt;property id=&quot;20300&quot; value=&quot;Slide 15 - &amp;quot; What You Do&amp;quot;&quot;/&gt;&lt;property id=&quot;20307&quot; value=&quot;677&quot;/&gt;&lt;/object&gt;&lt;object type=&quot;3&quot; unique_id=&quot;178575&quot;&gt;&lt;property id=&quot;20148&quot; value=&quot;5&quot;/&gt;&lt;property id=&quot;20300&quot; value=&quot;Slide 16 - &amp;quot;What You See, Smell, Hear&amp;quot;&quot;/&gt;&lt;property id=&quot;20307&quot; value=&quot;678&quot;/&gt;&lt;/object&gt;&lt;object type=&quot;3&quot; unique_id=&quot;178576&quot;&gt;&lt;property id=&quot;20148&quot; value=&quot;5&quot;/&gt;&lt;property id=&quot;20300&quot; value=&quot;Slide 17 - &amp;quot;Identifying and Documenting&amp;quot;&quot;/&gt;&lt;property id=&quot;20307&quot; value=&quot;679&quot;/&gt;&lt;/object&gt;&lt;object type=&quot;3&quot; unique_id=&quot;178579&quot;&gt;&lt;property id=&quot;20148&quot; value=&quot;5&quot;/&gt;&lt;property id=&quot;20300&quot; value=&quot;Slide 18&quot;/&gt;&lt;property id=&quot;20307&quot; value=&quot;682&quot;/&gt;&lt;/object&gt;&lt;object type=&quot;3&quot; unique_id=&quot;178582&quot;&gt;&lt;property id=&quot;20148&quot; value=&quot;5&quot;/&gt;&lt;property id=&quot;20300&quot; value=&quot;Slide 19 - &amp;quot;Case Preparation&amp;quot;&quot;/&gt;&lt;property id=&quot;20307&quot; value=&quot;685&quot;/&gt;&lt;/object&gt;&lt;object type=&quot;3&quot; unique_id=&quot;178583&quot;&gt;&lt;property id=&quot;20148&quot; value=&quot;5&quot;/&gt;&lt;property id=&quot;20300&quot; value=&quot;Slide 20 - &amp;quot; During the Detection Process&amp;quot;&quot;/&gt;&lt;property id=&quot;20307&quot; value=&quot;686&quot;/&gt;&lt;/object&gt;&lt;object type=&quot;3&quot; unique_id=&quot;178584&quot;&gt;&lt;property id=&quot;20148&quot; value=&quot;5&quot;/&gt;&lt;property id=&quot;20300&quot; value=&quot;Slide 21 - &amp;quot; Prosecution Team &amp;quot;&quot;/&gt;&lt;property id=&quot;20307&quot; value=&quot;687&quot;/&gt;&lt;/object&gt;&lt;object type=&quot;3&quot; unique_id=&quot;178587&quot;&gt;&lt;property id=&quot;20148&quot; value=&quot;5&quot;/&gt;&lt;property id=&quot;20300&quot; value=&quot;Slide 22 - &amp;quot;What is in a Case File?&amp;quot;&quot;/&gt;&lt;property id=&quot;20307&quot; value=&quot;690&quot;/&gt;&lt;/object&gt;&lt;object type=&quot;3&quot; unique_id=&quot;178589&quot;&gt;&lt;property id=&quot;20148&quot; value=&quot;5&quot;/&gt;&lt;property id=&quot;20300&quot; value=&quot;Slide 23 - &amp;quot;Phase One:  Who Can Help?&amp;quot;&quot;/&gt;&lt;property id=&quot;20307&quot; value=&quot;692&quot;/&gt;&lt;/object&gt;&lt;object type=&quot;3&quot; unique_id=&quot;178590&quot;&gt;&lt;property id=&quot;20148&quot; value=&quot;5&quot;/&gt;&lt;property id=&quot;20300&quot; value=&quot;Slide 24 - &amp;quot;Phase Two:  Document Observations&amp;quot;&quot;/&gt;&lt;property id=&quot;20307&quot; value=&quot;693&quot;/&gt;&lt;/object&gt;&lt;object type=&quot;3&quot; unique_id=&quot;178591&quot;&gt;&lt;property id=&quot;20148&quot; value=&quot;5&quot;/&gt;&lt;property id=&quot;20300&quot; value=&quot;Slide 25 - &amp;quot;Phase Three:  Thoroughly Document &amp;quot;&quot;/&gt;&lt;property id=&quot;20307&quot; value=&quot;694&quot;/&gt;&lt;/object&gt;&lt;object type=&quot;3&quot; unique_id=&quot;178592&quot;&gt;&lt;property id=&quot;20148&quot; value=&quot;5&quot;/&gt;&lt;property id=&quot;20300&quot; value=&quot;Slide 26 - &amp;quot;Post Arrest Process  Potential Team Members&amp;quot;&quot;/&gt;&lt;property id=&quot;20307&quot; value=&quot;695&quot;/&gt;&lt;/object&gt;&lt;object type=&quot;3&quot; unique_id=&quot;178593&quot;&gt;&lt;property id=&quot;20148&quot; value=&quot;5&quot;/&gt;&lt;property id=&quot;20300&quot; value=&quot;Slide 27 - &amp;quot;Pre-Trial Preparation  Who Can Help? &amp;quot;&quot;/&gt;&lt;property id=&quot;20307&quot; value=&quot;696&quot;/&gt;&lt;/object&gt;&lt;object type=&quot;3&quot; unique_id=&quot;178594&quot;&gt;&lt;property id=&quot;20148&quot; value=&quot;5&quot;/&gt;&lt;property id=&quot;20300&quot; value=&quot;Slide 28 - &amp;quot;Pre-Trial&amp;quot;&quot;/&gt;&lt;property id=&quot;20307&quot; value=&quot;697&quot;/&gt;&lt;/object&gt;&lt;object type=&quot;3&quot; unique_id=&quot;178596&quot;&gt;&lt;property id=&quot;20148&quot; value=&quot;5&quot;/&gt;&lt;property id=&quot;20300&quot; value=&quot;Slide 29 - &amp;quot;Trial&amp;quot;&quot;/&gt;&lt;property id=&quot;20307&quot; value=&quot;699&quot;/&gt;&lt;/object&gt;&lt;object type=&quot;3&quot; unique_id=&quot;178598&quot;&gt;&lt;property id=&quot;20148&quot; value=&quot;5&quot;/&gt;&lt;property id=&quot;20300&quot; value=&quot;Slide 30&quot;/&gt;&lt;property id=&quot;20307&quot; value=&quot;701&quot;/&gt;&lt;/object&gt;&lt;object type=&quot;3&quot; unique_id=&quot;178599&quot;&gt;&lt;property id=&quot;20148&quot; value=&quot;5&quot;/&gt;&lt;property id=&quot;20300&quot; value=&quot;Slide 31 - &amp;quot;QUESTIONS?&amp;quot;&quot;/&gt;&lt;property id=&quot;20307&quot; value=&quot;702&quot;/&gt;&lt;/object&gt;&lt;/object&gt;&lt;object type=&quot;4&quot; unique_id=&quot;14482&quot;&gt;&lt;object type=&quot;5&quot; unique_id=&quot;178546&quot;&gt;&lt;property id=&quot;20149&quot; value=&quot;Highway Safety Improvement Program&quot;/&gt;&lt;property id=&quot;20150&quot; value=&quot;Data Driven Solutions&quot;/&gt;&lt;property id=&quot;20159&quot; value=&quot;logo.png&quot;/&gt;&lt;/object&gt;&lt;/object&gt;&lt;object type=&quot;10&quot; unique_id=&quot;176290&quot;&gt;&lt;object type=&quot;11&quot; unique_id=&quot;176291&quot;&gt;&lt;property id=&quot;20180&quot; value=&quot;1&quot;/&gt;&lt;property id=&quot;20181&quot; value=&quot;1&quot;/&gt;&lt;property id=&quot;20182&quot; value=&quot;0&quot;/&gt;&lt;property id=&quot;20183&quot; value=&quot;1&quot;/&gt;&lt;/object&gt;&lt;object type=&quot;12&quot; unique_id=&quot;176308&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Default Design">
  <a:themeElements>
    <a:clrScheme name="DEC">
      <a:dk1>
        <a:srgbClr val="003D7D"/>
      </a:dk1>
      <a:lt1>
        <a:srgbClr val="FFFFFF"/>
      </a:lt1>
      <a:dk2>
        <a:srgbClr val="003D7D"/>
      </a:dk2>
      <a:lt2>
        <a:srgbClr val="38939B"/>
      </a:lt2>
      <a:accent1>
        <a:srgbClr val="F49415"/>
      </a:accent1>
      <a:accent2>
        <a:srgbClr val="FFC100"/>
      </a:accent2>
      <a:accent3>
        <a:srgbClr val="FFFFFF"/>
      </a:accent3>
      <a:accent4>
        <a:srgbClr val="00336A"/>
      </a:accent4>
      <a:accent5>
        <a:srgbClr val="CC0000"/>
      </a:accent5>
      <a:accent6>
        <a:srgbClr val="164794"/>
      </a:accent6>
      <a:hlink>
        <a:srgbClr val="002D5D"/>
      </a:hlink>
      <a:folHlink>
        <a:srgbClr val="1788FF"/>
      </a:folHlink>
    </a:clrScheme>
    <a:fontScheme name="3_Default Design">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3D7D"/>
        </a:dk1>
        <a:lt1>
          <a:srgbClr val="FFFFFF"/>
        </a:lt1>
        <a:dk2>
          <a:srgbClr val="003D7D"/>
        </a:dk2>
        <a:lt2>
          <a:srgbClr val="38939B"/>
        </a:lt2>
        <a:accent1>
          <a:srgbClr val="D0DDEA"/>
        </a:accent1>
        <a:accent2>
          <a:srgbClr val="5D87A1"/>
        </a:accent2>
        <a:accent3>
          <a:srgbClr val="FFFFFF"/>
        </a:accent3>
        <a:accent4>
          <a:srgbClr val="00336A"/>
        </a:accent4>
        <a:accent5>
          <a:srgbClr val="E4EBF3"/>
        </a:accent5>
        <a:accent6>
          <a:srgbClr val="537A91"/>
        </a:accent6>
        <a:hlink>
          <a:srgbClr val="B32317"/>
        </a:hlink>
        <a:folHlink>
          <a:srgbClr val="38939B"/>
        </a:folHlink>
      </a:clrScheme>
      <a:clrMap bg1="lt1" tx1="dk1" bg2="lt2" tx2="dk2" accent1="accent1" accent2="accent2" accent3="accent3" accent4="accent4" accent5="accent5" accent6="accent6" hlink="hlink" folHlink="folHlink"/>
    </a:extraClrScheme>
    <a:extraClrScheme>
      <a:clrScheme name="3_Default Design 2">
        <a:dk1>
          <a:srgbClr val="003D7D"/>
        </a:dk1>
        <a:lt1>
          <a:srgbClr val="FFFFFF"/>
        </a:lt1>
        <a:dk2>
          <a:srgbClr val="003D7D"/>
        </a:dk2>
        <a:lt2>
          <a:srgbClr val="38939B"/>
        </a:lt2>
        <a:accent1>
          <a:srgbClr val="D0DDEA"/>
        </a:accent1>
        <a:accent2>
          <a:srgbClr val="5D87A1"/>
        </a:accent2>
        <a:accent3>
          <a:srgbClr val="FFFFFF"/>
        </a:accent3>
        <a:accent4>
          <a:srgbClr val="00336A"/>
        </a:accent4>
        <a:accent5>
          <a:srgbClr val="E4EBF3"/>
        </a:accent5>
        <a:accent6>
          <a:srgbClr val="537A91"/>
        </a:accent6>
        <a:hlink>
          <a:srgbClr val="FFFFFF"/>
        </a:hlink>
        <a:folHlink>
          <a:srgbClr val="3893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8A67BDDC26E44B97C154BC7231083A" ma:contentTypeVersion="17" ma:contentTypeDescription="Create a new document." ma:contentTypeScope="" ma:versionID="0cc8b8d15518d9c00989bc796ae101bc">
  <xsd:schema xmlns:xsd="http://www.w3.org/2001/XMLSchema" xmlns:xs="http://www.w3.org/2001/XMLSchema" xmlns:p="http://schemas.microsoft.com/office/2006/metadata/properties" xmlns:ns2="78e0b1dc-3090-4255-8d92-32c5148a175c" xmlns:ns3="e513a992-0a93-49a6-ae23-3ee74dad7b23" targetNamespace="http://schemas.microsoft.com/office/2006/metadata/properties" ma:root="true" ma:fieldsID="592d3e9d59e0fdc35561c24cfd75971a" ns2:_="" ns3:_="">
    <xsd:import namespace="78e0b1dc-3090-4255-8d92-32c5148a175c"/>
    <xsd:import namespace="e513a992-0a93-49a6-ae23-3ee74dad7b2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0b1dc-3090-4255-8d92-32c5148a1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0eaf5-7f56-4456-8500-873a1fd17d8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13a992-0a93-49a6-ae23-3ee74dad7b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90bfba5-c156-46af-a430-1bd8b73a9b8a}" ma:internalName="TaxCatchAll" ma:showField="CatchAllData" ma:web="e513a992-0a93-49a6-ae23-3ee74dad7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e0b1dc-3090-4255-8d92-32c5148a175c">
      <Terms xmlns="http://schemas.microsoft.com/office/infopath/2007/PartnerControls"/>
    </lcf76f155ced4ddcb4097134ff3c332f>
    <TaxCatchAll xmlns="e513a992-0a93-49a6-ae23-3ee74dad7b23" xsi:nil="true"/>
  </documentManagement>
</p:properties>
</file>

<file path=customXml/itemProps1.xml><?xml version="1.0" encoding="utf-8"?>
<ds:datastoreItem xmlns:ds="http://schemas.openxmlformats.org/officeDocument/2006/customXml" ds:itemID="{D917EF95-E250-45E4-9A98-239A73484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0b1dc-3090-4255-8d92-32c5148a175c"/>
    <ds:schemaRef ds:uri="e513a992-0a93-49a6-ae23-3ee74dad7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EB280E-6A93-4F55-B659-184B976DE1CD}">
  <ds:schemaRefs>
    <ds:schemaRef ds:uri="http://schemas.microsoft.com/sharepoint/v3/contenttype/forms"/>
  </ds:schemaRefs>
</ds:datastoreItem>
</file>

<file path=customXml/itemProps3.xml><?xml version="1.0" encoding="utf-8"?>
<ds:datastoreItem xmlns:ds="http://schemas.openxmlformats.org/officeDocument/2006/customXml" ds:itemID="{243EBF5F-6A54-4C86-8C82-C724CEC34705}">
  <ds:schemaRefs>
    <ds:schemaRef ds:uri="http://schemas.microsoft.com/office/2006/metadata/properties"/>
    <ds:schemaRef ds:uri="http://schemas.microsoft.com/office/infopath/2007/PartnerControls"/>
    <ds:schemaRef ds:uri="78e0b1dc-3090-4255-8d92-32c5148a175c"/>
    <ds:schemaRef ds:uri="e513a992-0a93-49a6-ae23-3ee74dad7b23"/>
  </ds:schemaRefs>
</ds:datastoreItem>
</file>

<file path=docProps/app.xml><?xml version="1.0" encoding="utf-8"?>
<Properties xmlns="http://schemas.openxmlformats.org/officeDocument/2006/extended-properties" xmlns:vt="http://schemas.openxmlformats.org/officeDocument/2006/docPropsVTypes">
  <Template>nhi_wbt_module_template_v1_2007</Template>
  <TotalTime>43321</TotalTime>
  <Words>3707</Words>
  <Application>Microsoft Office PowerPoint</Application>
  <PresentationFormat>On-screen Show (4:3)</PresentationFormat>
  <Paragraphs>535</Paragraphs>
  <Slides>58</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 Black</vt:lpstr>
      <vt:lpstr>Arial Narrow</vt:lpstr>
      <vt:lpstr>Calibri</vt:lpstr>
      <vt:lpstr>Trebuchet MS</vt:lpstr>
      <vt:lpstr>verdana</vt:lpstr>
      <vt:lpstr>Wingdings</vt:lpstr>
      <vt:lpstr>3_Default Design</vt:lpstr>
      <vt:lpstr>PowerPoint Presentation</vt:lpstr>
      <vt:lpstr>Learning Objectives</vt:lpstr>
      <vt:lpstr>Learning Objectives</vt:lpstr>
      <vt:lpstr>DUI Detection</vt:lpstr>
      <vt:lpstr>Three Phases</vt:lpstr>
      <vt:lpstr>Phase One</vt:lpstr>
      <vt:lpstr>Phase One:  Vehicle in Motion</vt:lpstr>
      <vt:lpstr>Seizure State v. Pulley, 863 S.W.2d 29 (Tenn. 1993)</vt:lpstr>
      <vt:lpstr>Reasonable Suspicion State v. Smith, 484 S.W.3D 393 (Tenn. Crim. App. 2016)</vt:lpstr>
      <vt:lpstr> Probable Cause State v. Davis, Jr., 484 S.W.3d 138 (Tenn. Crim. App. 2016)</vt:lpstr>
      <vt:lpstr>911 Call</vt:lpstr>
      <vt:lpstr>Known Citizen Tip-RS</vt:lpstr>
      <vt:lpstr>Anonymous Tip - RS</vt:lpstr>
      <vt:lpstr>Community Caretaking State v. McCormick, 494 S.W.3d 673 (Tenn. 2016)</vt:lpstr>
      <vt:lpstr>McCormick Facts</vt:lpstr>
      <vt:lpstr>Sobriety Checkpoints</vt:lpstr>
      <vt:lpstr>Phase Two</vt:lpstr>
      <vt:lpstr>Phase Two:  Personal Contact</vt:lpstr>
      <vt:lpstr>Totality Of The Circumstances</vt:lpstr>
      <vt:lpstr>Phase Three</vt:lpstr>
      <vt:lpstr>Phase Three: Pre-Arrest Screening</vt:lpstr>
      <vt:lpstr>Each Detection Phase</vt:lpstr>
      <vt:lpstr>Effective Roadside  Interview Techniques</vt:lpstr>
      <vt:lpstr>What You Say </vt:lpstr>
      <vt:lpstr> What You Do</vt:lpstr>
      <vt:lpstr>What You See, Smell, Hear</vt:lpstr>
      <vt:lpstr>Identifying and Documenting</vt:lpstr>
      <vt:lpstr>If you didn’t write it down, It didn’t happen </vt:lpstr>
      <vt:lpstr>DUI LAW</vt:lpstr>
      <vt:lpstr>DUI CASE LAW</vt:lpstr>
      <vt:lpstr>Totality of Circumstances Probable Cause</vt:lpstr>
      <vt:lpstr>Birchfield v. North Dakota 136 S.Ct. 2160 (2016)</vt:lpstr>
      <vt:lpstr>Preference for Search Warrant</vt:lpstr>
      <vt:lpstr>Exigent Circumstances Exception to SW Preference</vt:lpstr>
      <vt:lpstr>Exigent Circumstances Exception to SW Preference</vt:lpstr>
      <vt:lpstr>Voluntary Consent Exception to SW Preference</vt:lpstr>
      <vt:lpstr>Exclusionary Rule: Good Faith Exception in State v. Reynolds, 504 S.W.3d 283 (Tenn. 2016) </vt:lpstr>
      <vt:lpstr>Other Lawful Means</vt:lpstr>
      <vt:lpstr>Case Preparation</vt:lpstr>
      <vt:lpstr> During the Detection Process</vt:lpstr>
      <vt:lpstr> Prosecution Team </vt:lpstr>
      <vt:lpstr>What is in a Case File?</vt:lpstr>
      <vt:lpstr>What is in a Case File?</vt:lpstr>
      <vt:lpstr>Phase One:  Who Can Help?</vt:lpstr>
      <vt:lpstr>Phase Two:  Document Observations</vt:lpstr>
      <vt:lpstr>Phase Three:  Thoroughly Document </vt:lpstr>
      <vt:lpstr>Post Arrest Process  Potential Team Members</vt:lpstr>
      <vt:lpstr>Pre-Trial Preparation  Who Can Help? </vt:lpstr>
      <vt:lpstr>Pre-Trial</vt:lpstr>
      <vt:lpstr>Visual Aids</vt:lpstr>
      <vt:lpstr>PowerPoint Presentation</vt:lpstr>
      <vt:lpstr>Trial</vt:lpstr>
      <vt:lpstr>Trial</vt:lpstr>
      <vt:lpstr>Trial</vt:lpstr>
      <vt:lpstr>Trial</vt:lpstr>
      <vt:lpstr>Trial</vt:lpstr>
      <vt:lpstr>Are you prepared? There are no Shortcuts!</vt:lpstr>
      <vt:lpstr>Questions?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dc:creator>
  <cp:lastModifiedBy>Terry E. Wood</cp:lastModifiedBy>
  <cp:revision>965</cp:revision>
  <cp:lastPrinted>2017-11-27T15:00:07Z</cp:lastPrinted>
  <dcterms:created xsi:type="dcterms:W3CDTF">2005-12-09T17:41:03Z</dcterms:created>
  <dcterms:modified xsi:type="dcterms:W3CDTF">2023-04-14T15:33:13Z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A3C43C7E-E42C-4B03-A0F8-26596BC76AB7</vt:lpwstr>
  </property>
  <property fmtid="{D5CDD505-2E9C-101B-9397-08002B2CF9AE}" pid="3" name="ArticulatePath">
    <vt:lpwstr>ARIDE_PPT_08 January 2020</vt:lpwstr>
  </property>
  <property fmtid="{D5CDD505-2E9C-101B-9397-08002B2CF9AE}" pid="4" name="ContentTypeId">
    <vt:lpwstr>0x010100288A67BDDC26E44B97C154BC7231083A</vt:lpwstr>
  </property>
  <property fmtid="{D5CDD505-2E9C-101B-9397-08002B2CF9AE}" pid="5" name="MediaServiceImageTags">
    <vt:lpwstr/>
  </property>
</Properties>
</file>